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  <p:sldMasterId id="2147483708" r:id="rId3"/>
    <p:sldMasterId id="2147483717" r:id="rId4"/>
    <p:sldMasterId id="2147483735" r:id="rId5"/>
  </p:sldMasterIdLst>
  <p:notesMasterIdLst>
    <p:notesMasterId r:id="rId38"/>
  </p:notesMasterIdLst>
  <p:sldIdLst>
    <p:sldId id="2145705679" r:id="rId6"/>
    <p:sldId id="2145705683" r:id="rId7"/>
    <p:sldId id="2145705684" r:id="rId8"/>
    <p:sldId id="1095" r:id="rId9"/>
    <p:sldId id="1993219356" r:id="rId10"/>
    <p:sldId id="1993219361" r:id="rId11"/>
    <p:sldId id="1993219363" r:id="rId12"/>
    <p:sldId id="1993219364" r:id="rId13"/>
    <p:sldId id="2145705678" r:id="rId14"/>
    <p:sldId id="2145705665" r:id="rId15"/>
    <p:sldId id="546" r:id="rId16"/>
    <p:sldId id="554" r:id="rId17"/>
    <p:sldId id="542" r:id="rId18"/>
    <p:sldId id="1993219357" r:id="rId19"/>
    <p:sldId id="1993219358" r:id="rId20"/>
    <p:sldId id="1993219297" r:id="rId21"/>
    <p:sldId id="545" r:id="rId22"/>
    <p:sldId id="1993219265" r:id="rId23"/>
    <p:sldId id="1993219282" r:id="rId24"/>
    <p:sldId id="1993219283" r:id="rId25"/>
    <p:sldId id="2145705673" r:id="rId26"/>
    <p:sldId id="541" r:id="rId27"/>
    <p:sldId id="2145705674" r:id="rId28"/>
    <p:sldId id="543" r:id="rId29"/>
    <p:sldId id="544" r:id="rId30"/>
    <p:sldId id="2145705675" r:id="rId31"/>
    <p:sldId id="773" r:id="rId32"/>
    <p:sldId id="2145705671" r:id="rId33"/>
    <p:sldId id="2145705666" r:id="rId34"/>
    <p:sldId id="272" r:id="rId35"/>
    <p:sldId id="2145705672" r:id="rId36"/>
    <p:sldId id="21457056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D7D31"/>
    <a:srgbClr val="A5A5A5"/>
    <a:srgbClr val="FEDD8A"/>
    <a:srgbClr val="5B9BD5"/>
    <a:srgbClr val="F8CBAD"/>
    <a:srgbClr val="F8CBA2"/>
    <a:srgbClr val="FEE99C"/>
    <a:srgbClr val="F1D177"/>
    <a:srgbClr val="F4D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9" autoAdjust="0"/>
    <p:restoredTop sz="96552" autoAdjust="0"/>
  </p:normalViewPr>
  <p:slideViewPr>
    <p:cSldViewPr snapToGrid="0">
      <p:cViewPr varScale="1">
        <p:scale>
          <a:sx n="65" d="100"/>
          <a:sy n="65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7E85-1BF0-4B64-9CDB-66F3A15F1DE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79FAE-7287-45CA-9694-26CD1FED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238B7607-1D4B-42D6-8A17-9168D7C76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7846FB-05E3-4D3E-84A0-F7CACF07331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86C68C3-0345-4A3E-B389-5779CDBB2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1250" cy="3482975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846E8B3-5DA0-4642-A092-1298B22C0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748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ISR, injection site reaction; LEN, </a:t>
            </a:r>
            <a:r>
              <a:rPr lang="en-US" sz="1200" i="1" dirty="0"/>
              <a:t>lenacapavir.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8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AEs, adverse events; LEN, </a:t>
            </a:r>
            <a:r>
              <a:rPr lang="en-US" sz="1200" i="1" dirty="0" err="1"/>
              <a:t>lenacapavir</a:t>
            </a:r>
            <a:r>
              <a:rPr lang="en-US" sz="1200" i="1" dirty="0"/>
              <a:t>; </a:t>
            </a:r>
            <a:r>
              <a:rPr lang="en-US" i="1" dirty="0"/>
              <a:t>MDR, multidrug resistant; OBR, optimized background regimen; SC, subcutaneous.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6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ARV, antiretroviral; BIC, bictegravir; F, emtricitabine; LEN, </a:t>
            </a:r>
            <a:r>
              <a:rPr lang="en-US" sz="1200" i="1" dirty="0"/>
              <a:t>lenacapavir; </a:t>
            </a:r>
            <a:r>
              <a:rPr lang="en-US" i="1" dirty="0"/>
              <a:t>SC, subcutaneous;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TAF, tenofovir alafenamide.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59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BIC, bictegravir; F, emtricitabine; ITT, intention to treat; LEN, </a:t>
            </a:r>
            <a:r>
              <a:rPr lang="en-US" sz="1200" i="1" dirty="0"/>
              <a:t>lenacapavir; </a:t>
            </a:r>
            <a:r>
              <a:rPr lang="en-US" i="1" dirty="0"/>
              <a:t>SC, subcutaneous;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TAF, tenofovir alafenamide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GI, gastrointestinal; ISR, injection site reaction; LEN, </a:t>
            </a:r>
            <a:r>
              <a:rPr lang="en-US" sz="1200" i="1" dirty="0"/>
              <a:t>lenacapavir; SAE, serious adverse event; </a:t>
            </a:r>
            <a:r>
              <a:rPr lang="en-US" i="1" dirty="0"/>
              <a:t>SC, subcutaneous.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69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PK, pharmacokinetics.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This phase 2 study had 2 parts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In part 1 participants received 200 mg, 10 mg or placebo for. 10 days-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In part 1 the 200 mg dose resulted in nearly a 2 log </a:t>
            </a:r>
            <a:r>
              <a:rPr lang="en-US" i="1" dirty="0" err="1"/>
              <a:t>cecline</a:t>
            </a:r>
            <a:r>
              <a:rPr lang="en-US" i="1" dirty="0"/>
              <a:t>, however 4 of the 6 participants developed evidence of the A364A/V mutation-  during monotherapy-  they did not start OBR until day 18 which may have been too late-  only 1 developed full resistance to the drug.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IN part 2 they explored additional doses and shortened the dosing to 7 days and immediately started standard of care ART on day 8  both the 140 and 200 mg doses had similar pk and both led to 2.5 log reduction in HIV RNA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83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BMI, body mass index; SD, standard deviation.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09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BL, baseline; SD, standard deviation.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40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BL, baseline; SD, standard deviation.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81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event; d/c, discontinuation.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2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79FAE-7287-45CA-9694-26CD1FEDCA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8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Anticipated to open later this summer, domestic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BC46-7712-41E8-8C01-D0B33F2121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inhibition by </a:t>
            </a:r>
            <a:r>
              <a:rPr lang="en-US" dirty="0" err="1"/>
              <a:t>islatravir</a:t>
            </a:r>
            <a:r>
              <a:rPr lang="en-US" dirty="0"/>
              <a:t> occurs at </a:t>
            </a:r>
            <a:r>
              <a:rPr lang="en-US" dirty="0" err="1"/>
              <a:t>subnanomolar</a:t>
            </a:r>
            <a:r>
              <a:rPr lang="en-US" dirty="0"/>
              <a:t> concentrations, and preclinical in vitro studies showed that the drug’s potency is greater than 10 times that of any currently available ARV drug. The active triphosphate of </a:t>
            </a:r>
            <a:r>
              <a:rPr lang="en-US" dirty="0" err="1"/>
              <a:t>islatravir</a:t>
            </a:r>
            <a:r>
              <a:rPr lang="en-US" dirty="0"/>
              <a:t> has an intracellular half-life of up to 128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79FAE-7287-45CA-9694-26CD1FEDCA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3TC, lamivudine; ARV,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antiretroviral</a:t>
            </a:r>
            <a:r>
              <a:rPr lang="en-US" i="1" dirty="0">
                <a:effectLst/>
              </a:rPr>
              <a:t>; </a:t>
            </a:r>
            <a:r>
              <a:rPr lang="en-US" i="1" dirty="0"/>
              <a:t>BL, baseline; DOR, doravirine; HBV, hepatitis B virus; HCV, hepatitis C virus; ISL, islatravir; QD, once daily; TDF, tenofovir disoproxil fumarate; </a:t>
            </a:r>
            <a:br>
              <a:rPr lang="en-US" i="1" dirty="0"/>
            </a:br>
            <a:r>
              <a:rPr lang="en-US" i="1" dirty="0"/>
              <a:t>VF, virologic failure.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8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ARV, antiretroviral; INSTI, integrase strand transfer inhibitor; MDR, multidrug resistant; MOA, mechanism of action; NNRTI, nonnucleoside reverse transcriptase inhibitor; </a:t>
            </a:r>
            <a:br>
              <a:rPr lang="en-US" i="1" dirty="0"/>
            </a:br>
            <a:r>
              <a:rPr lang="en-US" i="1" dirty="0"/>
              <a:t>NRTI, nucleoside reverse transcriptase inhibitor; PI, protease inhibitor; SC, subcutaneous.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4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CAPELLA: ongoing, 2-cohort (randomized and nonrandomized), phase II/III trial evaluating the efficacy and safety of </a:t>
            </a:r>
            <a:r>
              <a:rPr lang="en-US" sz="2000" dirty="0" err="1"/>
              <a:t>lenacapavir</a:t>
            </a:r>
            <a:r>
              <a:rPr lang="en-US" sz="2000" dirty="0"/>
              <a:t> in heavily treatment-experienced patients</a:t>
            </a:r>
          </a:p>
          <a:p>
            <a:pPr lvl="1"/>
            <a:r>
              <a:rPr lang="en-US" sz="1800" dirty="0"/>
              <a:t>Primary endpoint achieved in randomized cohort when added as functional monotherapy to a failing ARV regimen: ≥0.5-log decline in HIV-1 RNA 88% with </a:t>
            </a:r>
            <a:r>
              <a:rPr lang="en-US" sz="1800" dirty="0" err="1"/>
              <a:t>lenacapavir</a:t>
            </a:r>
            <a:r>
              <a:rPr lang="en-US" sz="1800" dirty="0"/>
              <a:t> vs 17% with placebo at Day 14 (</a:t>
            </a:r>
            <a:r>
              <a:rPr lang="en-US" sz="1800" i="1" dirty="0"/>
              <a:t>P</a:t>
            </a:r>
            <a:r>
              <a:rPr lang="en-US" sz="1800" dirty="0"/>
              <a:t> &lt;.0001)</a:t>
            </a:r>
            <a:r>
              <a:rPr lang="en-US" sz="1800" baseline="30000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6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ARV, antiretroviral; INSTI, integrase strand transfer inhibitor; LEN, </a:t>
            </a:r>
            <a:r>
              <a:rPr lang="en-US" sz="1200" i="1" dirty="0" err="1"/>
              <a:t>lenacapavir</a:t>
            </a:r>
            <a:r>
              <a:rPr lang="en-US" sz="1200" i="1" dirty="0"/>
              <a:t>; </a:t>
            </a:r>
            <a:r>
              <a:rPr lang="en-US" i="1" dirty="0"/>
              <a:t>NNRTI, nonnucleoside reverse transcriptase inhibitor</a:t>
            </a:r>
            <a:r>
              <a:rPr lang="en-US" i="1"/>
              <a:t>; </a:t>
            </a:r>
            <a:br>
              <a:rPr lang="en-US" i="1"/>
            </a:br>
            <a:r>
              <a:rPr lang="en-US" i="1"/>
              <a:t>NRTI</a:t>
            </a:r>
            <a:r>
              <a:rPr lang="en-US" i="1" dirty="0"/>
              <a:t>, nucleoside reverse transcriptase inhibitor; PI, protease inhibitor.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8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LEN, </a:t>
            </a:r>
            <a:r>
              <a:rPr lang="en-US" sz="1200" i="1" dirty="0" err="1"/>
              <a:t>lenacapavir</a:t>
            </a:r>
            <a:r>
              <a:rPr lang="en-US" sz="1200" i="1" dirty="0"/>
              <a:t>; OBR, optimized background regimen.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6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Appt, appointment; LEN, </a:t>
            </a:r>
            <a:r>
              <a:rPr lang="en-US" sz="1200" i="1" dirty="0" err="1"/>
              <a:t>lenacapavir</a:t>
            </a:r>
            <a:r>
              <a:rPr lang="en-US" sz="1200" i="1" dirty="0"/>
              <a:t>; OBR, optimized background regimen.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6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B3E7D3-B969-F346-B7CD-B5B46F74E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3" y="6343817"/>
            <a:ext cx="1148452" cy="3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3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6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0F981F-687B-43D5-AC97-14AF6E48B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83" y="3657600"/>
            <a:ext cx="6076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3C5DE6B-9940-49CA-964D-0C11E3B1F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8987" y="328761"/>
            <a:ext cx="2662401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413FDD-D1DB-47CF-807D-0E30115CA8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6" y="3661914"/>
            <a:ext cx="60864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" y="6492875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E52E7624-3A30-4B4E-BBCA-29F786A06F06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6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" y="6492875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E52E7624-3A30-4B4E-BBCA-29F786A06F06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3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D0001-9342-455E-88A6-08ABADA3E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06745F-7DB6-4D4F-AFDB-384384B4DF79}"/>
              </a:ext>
            </a:extLst>
          </p:cNvPr>
          <p:cNvCxnSpPr/>
          <p:nvPr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E52E7624-3A30-4B4E-BBCA-29F786A06F06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9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358758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E52E7624-3A30-4B4E-BBCA-29F786A06F06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3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358758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E52E7624-3A30-4B4E-BBCA-29F786A06F06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357964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E52E7624-3A30-4B4E-BBCA-29F786A06F06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9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357964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E52E7624-3A30-4B4E-BBCA-29F786A06F06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358DEB-BBFD-49BD-91E5-BCABE57F0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3358209"/>
            <a:ext cx="3827419" cy="124741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15D22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3" descr="CCO_HIV_RGB.jpg">
            <a:extLst>
              <a:ext uri="{FF2B5EF4-FFF2-40B4-BE49-F238E27FC236}">
                <a16:creationId xmlns:a16="http://schemas.microsoft.com/office/drawing/2014/main" id="{D119244E-D5F0-4D18-8BCF-9ED4E8191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8148638" y="5891213"/>
            <a:ext cx="36718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81932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E52E7624-3A30-4B4E-BBCA-29F786A06F06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0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52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0F981F-687B-43D5-AC97-14AF6E48B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662363"/>
            <a:ext cx="6076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5F0813-6B1B-4C75-98C9-3C51A1E69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667127"/>
            <a:ext cx="6076950" cy="3200400"/>
          </a:xfrm>
          <a:prstGeom prst="rect">
            <a:avLst/>
          </a:prstGeom>
        </p:spPr>
      </p:pic>
      <p:pic>
        <p:nvPicPr>
          <p:cNvPr id="5" name="Picture 4" descr="A picture containing indoor, person, table, person&#10;&#10;Description automatically generated">
            <a:extLst>
              <a:ext uri="{FF2B5EF4-FFF2-40B4-BE49-F238E27FC236}">
                <a16:creationId xmlns:a16="http://schemas.microsoft.com/office/drawing/2014/main" id="{D6DDE6D2-7C2C-4D42-95C9-DFE741E564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76" y="3667919"/>
            <a:ext cx="6086475" cy="3200400"/>
          </a:xfrm>
          <a:prstGeom prst="rect">
            <a:avLst/>
          </a:prstGeom>
        </p:spPr>
      </p:pic>
      <p:pic>
        <p:nvPicPr>
          <p:cNvPr id="3" name="Picture 2" descr="A person sitting at a table&#10;&#10;Description automatically generated">
            <a:extLst>
              <a:ext uri="{FF2B5EF4-FFF2-40B4-BE49-F238E27FC236}">
                <a16:creationId xmlns:a16="http://schemas.microsoft.com/office/drawing/2014/main" id="{8F23FB58-21EA-4C12-A530-6953B23BC2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3666226"/>
            <a:ext cx="6086475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3C5DE6B-9940-49CA-964D-0C11E3B1FC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8987" y="328761"/>
            <a:ext cx="2662401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4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38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93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D0001-9342-455E-88A6-08ABADA3E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06745F-7DB6-4D4F-AFDB-384384B4DF79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22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57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38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6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38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13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38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7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38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43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358DEB-BBFD-49BD-91E5-BCABE57F0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3358209"/>
            <a:ext cx="3827419" cy="124741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15D22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3" descr="CCO_HIV_RGB.jpg">
            <a:extLst>
              <a:ext uri="{FF2B5EF4-FFF2-40B4-BE49-F238E27FC236}">
                <a16:creationId xmlns:a16="http://schemas.microsoft.com/office/drawing/2014/main" id="{D119244E-D5F0-4D18-8BCF-9ED4E819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8148638" y="5891213"/>
            <a:ext cx="36718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38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74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 userDrawn="1"/>
        </p:nvSpPr>
        <p:spPr>
          <a:xfrm>
            <a:off x="7805057" y="2858063"/>
            <a:ext cx="4784511" cy="1387365"/>
          </a:xfrm>
          <a:prstGeom prst="snip2DiagRect">
            <a:avLst/>
          </a:prstGeom>
          <a:solidFill>
            <a:srgbClr val="305D9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DEE4EC2A-9855-4854-8AF7-47C20A23C0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7668" y="1796489"/>
            <a:ext cx="5981900" cy="2252481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D7F933AE-B51D-4B01-8431-5F301A4196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36272" y="2190737"/>
            <a:ext cx="4038503" cy="1334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C5F467-9F7E-4188-92FA-F502F1394E24}"/>
              </a:ext>
            </a:extLst>
          </p:cNvPr>
          <p:cNvSpPr txBox="1"/>
          <p:nvPr userDrawn="1"/>
        </p:nvSpPr>
        <p:spPr>
          <a:xfrm>
            <a:off x="7436272" y="3747089"/>
            <a:ext cx="55216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Virtual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anose="05050102010706020507" pitchFamily="18" charset="2"/>
              </a:rPr>
              <a:t>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October 3-5, 2021</a:t>
            </a:r>
          </a:p>
        </p:txBody>
      </p:sp>
    </p:spTree>
    <p:extLst>
      <p:ext uri="{BB962C8B-B14F-4D97-AF65-F5344CB8AC3E}">
        <p14:creationId xmlns:p14="http://schemas.microsoft.com/office/powerpoint/2010/main" val="3430615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988DD9F-4F08-4595-BBF8-3C0A94CE9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517" r="17060"/>
          <a:stretch/>
        </p:blipFill>
        <p:spPr>
          <a:xfrm>
            <a:off x="0" y="3438111"/>
            <a:ext cx="12213021" cy="341988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-87088" y="3450141"/>
            <a:ext cx="12366170" cy="0"/>
          </a:xfrm>
          <a:prstGeom prst="line">
            <a:avLst/>
          </a:prstGeom>
          <a:ln w="57150">
            <a:solidFill>
              <a:srgbClr val="174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o&#10;&#10;Description automatically generated">
            <a:extLst>
              <a:ext uri="{FF2B5EF4-FFF2-40B4-BE49-F238E27FC236}">
                <a16:creationId xmlns:a16="http://schemas.microsoft.com/office/drawing/2014/main" id="{72FFE0DB-896B-472E-9156-677A79ADF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352" y="5720489"/>
            <a:ext cx="2511166" cy="83558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0652" y="2040140"/>
            <a:ext cx="10193154" cy="1251700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04132" y="3696101"/>
            <a:ext cx="3783012" cy="59194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174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Name, Degree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4287838"/>
            <a:ext cx="3783013" cy="16891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rgbClr val="174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1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22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ECF60B1-E913-4F5D-8B02-9691358745E1}"/>
              </a:ext>
            </a:extLst>
          </p:cNvPr>
          <p:cNvSpPr/>
          <p:nvPr userDrawn="1"/>
        </p:nvSpPr>
        <p:spPr>
          <a:xfrm>
            <a:off x="-1674" y="0"/>
            <a:ext cx="65315" cy="6858000"/>
          </a:xfrm>
          <a:prstGeom prst="rect">
            <a:avLst/>
          </a:prstGeom>
          <a:solidFill>
            <a:srgbClr val="C03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22CFA-54BB-4AED-B2E9-6D8C0D6CAB9B}"/>
              </a:ext>
            </a:extLst>
          </p:cNvPr>
          <p:cNvSpPr/>
          <p:nvPr userDrawn="1"/>
        </p:nvSpPr>
        <p:spPr>
          <a:xfrm>
            <a:off x="-1674" y="762000"/>
            <a:ext cx="65315" cy="5867400"/>
          </a:xfrm>
          <a:prstGeom prst="rect">
            <a:avLst/>
          </a:prstGeom>
          <a:solidFill>
            <a:srgbClr val="89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EA5EF3-83DC-41D6-B720-22925258FE6B}"/>
              </a:ext>
            </a:extLst>
          </p:cNvPr>
          <p:cNvSpPr/>
          <p:nvPr userDrawn="1"/>
        </p:nvSpPr>
        <p:spPr>
          <a:xfrm>
            <a:off x="-1675" y="1447798"/>
            <a:ext cx="65315" cy="5094515"/>
          </a:xfrm>
          <a:prstGeom prst="rect">
            <a:avLst/>
          </a:prstGeom>
          <a:solidFill>
            <a:srgbClr val="3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6DB4FD-A70C-4A8C-9277-FF063771BD34}"/>
              </a:ext>
            </a:extLst>
          </p:cNvPr>
          <p:cNvSpPr/>
          <p:nvPr userDrawn="1"/>
        </p:nvSpPr>
        <p:spPr>
          <a:xfrm>
            <a:off x="-1675" y="2122713"/>
            <a:ext cx="65315" cy="4419600"/>
          </a:xfrm>
          <a:prstGeom prst="rect">
            <a:avLst/>
          </a:prstGeom>
          <a:solidFill>
            <a:srgbClr val="CE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8CDF32-B375-4EE9-8FD6-048AF9159E77}"/>
              </a:ext>
            </a:extLst>
          </p:cNvPr>
          <p:cNvSpPr/>
          <p:nvPr userDrawn="1"/>
        </p:nvSpPr>
        <p:spPr>
          <a:xfrm>
            <a:off x="-1674" y="2797628"/>
            <a:ext cx="65315" cy="3690257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F38385-5D27-4742-B737-3F3639C654F6}"/>
              </a:ext>
            </a:extLst>
          </p:cNvPr>
          <p:cNvSpPr/>
          <p:nvPr userDrawn="1"/>
        </p:nvSpPr>
        <p:spPr>
          <a:xfrm>
            <a:off x="-1674" y="3494315"/>
            <a:ext cx="65315" cy="3363685"/>
          </a:xfrm>
          <a:prstGeom prst="rect">
            <a:avLst/>
          </a:prstGeom>
          <a:solidFill>
            <a:srgbClr val="005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" descr="Logo&#10;&#10;Description automatically generated">
            <a:extLst>
              <a:ext uri="{FF2B5EF4-FFF2-40B4-BE49-F238E27FC236}">
                <a16:creationId xmlns:a16="http://schemas.microsoft.com/office/drawing/2014/main" id="{72FFE0DB-896B-472E-9156-677A79ADF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44" y="5943588"/>
            <a:ext cx="2511166" cy="835584"/>
          </a:xfrm>
          <a:prstGeom prst="rect">
            <a:avLst/>
          </a:prstGeom>
        </p:spPr>
      </p:pic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723422" y="1730034"/>
            <a:ext cx="2333625" cy="213518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Content Placeholder 3"/>
          <p:cNvSpPr txBox="1">
            <a:spLocks/>
          </p:cNvSpPr>
          <p:nvPr userDrawn="1"/>
        </p:nvSpPr>
        <p:spPr>
          <a:xfrm>
            <a:off x="1723423" y="1704032"/>
            <a:ext cx="2333626" cy="2135188"/>
          </a:xfrm>
          <a:prstGeom prst="rect">
            <a:avLst/>
          </a:prstGeom>
          <a:ln w="85725">
            <a:solidFill>
              <a:srgbClr val="0068A6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4976373" y="1756036"/>
            <a:ext cx="2333625" cy="2135188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Content Placeholder 3"/>
          <p:cNvSpPr txBox="1">
            <a:spLocks/>
          </p:cNvSpPr>
          <p:nvPr userDrawn="1"/>
        </p:nvSpPr>
        <p:spPr>
          <a:xfrm>
            <a:off x="4976374" y="1730034"/>
            <a:ext cx="2333626" cy="2135188"/>
          </a:xfrm>
          <a:prstGeom prst="rect">
            <a:avLst/>
          </a:prstGeom>
          <a:ln w="85725">
            <a:solidFill>
              <a:srgbClr val="0068A6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8229323" y="1730034"/>
            <a:ext cx="2333625" cy="2135188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Content Placeholder 3"/>
          <p:cNvSpPr txBox="1">
            <a:spLocks/>
          </p:cNvSpPr>
          <p:nvPr userDrawn="1"/>
        </p:nvSpPr>
        <p:spPr>
          <a:xfrm>
            <a:off x="8229324" y="1704032"/>
            <a:ext cx="2333626" cy="2135188"/>
          </a:xfrm>
          <a:prstGeom prst="rect">
            <a:avLst/>
          </a:prstGeom>
          <a:ln w="85725">
            <a:solidFill>
              <a:srgbClr val="0068A6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1723422" y="4044945"/>
            <a:ext cx="2333625" cy="138692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174A85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Position</a:t>
            </a:r>
          </a:p>
          <a:p>
            <a:pPr lvl="0"/>
            <a:r>
              <a:rPr lang="en-US" dirty="0" smtClean="0"/>
              <a:t>Institution</a:t>
            </a:r>
          </a:p>
          <a:p>
            <a:pPr lvl="0"/>
            <a:r>
              <a:rPr lang="en-US" dirty="0" smtClean="0"/>
              <a:t>City, State</a:t>
            </a:r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4976372" y="4044945"/>
            <a:ext cx="2333625" cy="138692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174A85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Position</a:t>
            </a:r>
          </a:p>
          <a:p>
            <a:pPr lvl="0"/>
            <a:r>
              <a:rPr lang="en-US" dirty="0" smtClean="0"/>
              <a:t>Institution</a:t>
            </a:r>
          </a:p>
          <a:p>
            <a:pPr lvl="0"/>
            <a:r>
              <a:rPr lang="en-US" dirty="0" smtClean="0"/>
              <a:t>City, State</a:t>
            </a:r>
          </a:p>
        </p:txBody>
      </p:sp>
      <p:sp>
        <p:nvSpPr>
          <p:cNvPr id="40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8229323" y="4044945"/>
            <a:ext cx="2333625" cy="138692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174A85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Position</a:t>
            </a:r>
          </a:p>
          <a:p>
            <a:pPr lvl="0"/>
            <a:r>
              <a:rPr lang="en-US" dirty="0" smtClean="0"/>
              <a:t>Institution</a:t>
            </a:r>
          </a:p>
          <a:p>
            <a:pPr lvl="0"/>
            <a:r>
              <a:rPr lang="en-US" dirty="0" smtClean="0"/>
              <a:t>City, State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1723421" y="3995055"/>
            <a:ext cx="233362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4976371" y="3995055"/>
            <a:ext cx="233362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8229323" y="3995055"/>
            <a:ext cx="233362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34938" y="211138"/>
            <a:ext cx="11704637" cy="741763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174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12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518" y="1038864"/>
            <a:ext cx="5427798" cy="4780272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98923" y="6566336"/>
            <a:ext cx="1011621" cy="23359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CE8EFBC1-741D-4A40-B928-922A7F4E1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F60B1-E913-4F5D-8B02-9691358745E1}"/>
              </a:ext>
            </a:extLst>
          </p:cNvPr>
          <p:cNvSpPr/>
          <p:nvPr userDrawn="1"/>
        </p:nvSpPr>
        <p:spPr>
          <a:xfrm>
            <a:off x="-1674" y="0"/>
            <a:ext cx="65315" cy="6858000"/>
          </a:xfrm>
          <a:prstGeom prst="rect">
            <a:avLst/>
          </a:prstGeom>
          <a:solidFill>
            <a:srgbClr val="C03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22CFA-54BB-4AED-B2E9-6D8C0D6CAB9B}"/>
              </a:ext>
            </a:extLst>
          </p:cNvPr>
          <p:cNvSpPr/>
          <p:nvPr userDrawn="1"/>
        </p:nvSpPr>
        <p:spPr>
          <a:xfrm>
            <a:off x="-1674" y="762000"/>
            <a:ext cx="65315" cy="5867400"/>
          </a:xfrm>
          <a:prstGeom prst="rect">
            <a:avLst/>
          </a:prstGeom>
          <a:solidFill>
            <a:srgbClr val="89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A5EF3-83DC-41D6-B720-22925258FE6B}"/>
              </a:ext>
            </a:extLst>
          </p:cNvPr>
          <p:cNvSpPr/>
          <p:nvPr userDrawn="1"/>
        </p:nvSpPr>
        <p:spPr>
          <a:xfrm>
            <a:off x="-1675" y="1447798"/>
            <a:ext cx="65315" cy="5094515"/>
          </a:xfrm>
          <a:prstGeom prst="rect">
            <a:avLst/>
          </a:prstGeom>
          <a:solidFill>
            <a:srgbClr val="3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6DB4FD-A70C-4A8C-9277-FF063771BD34}"/>
              </a:ext>
            </a:extLst>
          </p:cNvPr>
          <p:cNvSpPr/>
          <p:nvPr userDrawn="1"/>
        </p:nvSpPr>
        <p:spPr>
          <a:xfrm>
            <a:off x="-1675" y="2122713"/>
            <a:ext cx="65315" cy="4419600"/>
          </a:xfrm>
          <a:prstGeom prst="rect">
            <a:avLst/>
          </a:prstGeom>
          <a:solidFill>
            <a:srgbClr val="CE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CDF32-B375-4EE9-8FD6-048AF9159E77}"/>
              </a:ext>
            </a:extLst>
          </p:cNvPr>
          <p:cNvSpPr/>
          <p:nvPr userDrawn="1"/>
        </p:nvSpPr>
        <p:spPr>
          <a:xfrm>
            <a:off x="-1674" y="2797628"/>
            <a:ext cx="65315" cy="3690257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F38385-5D27-4742-B737-3F3639C654F6}"/>
              </a:ext>
            </a:extLst>
          </p:cNvPr>
          <p:cNvSpPr/>
          <p:nvPr userDrawn="1"/>
        </p:nvSpPr>
        <p:spPr>
          <a:xfrm>
            <a:off x="-1674" y="3494315"/>
            <a:ext cx="65315" cy="3363685"/>
          </a:xfrm>
          <a:prstGeom prst="rect">
            <a:avLst/>
          </a:prstGeom>
          <a:solidFill>
            <a:srgbClr val="005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Logo&#10;&#10;Description automatically generated">
            <a:extLst>
              <a:ext uri="{FF2B5EF4-FFF2-40B4-BE49-F238E27FC236}">
                <a16:creationId xmlns:a16="http://schemas.microsoft.com/office/drawing/2014/main" id="{72FFE0DB-896B-472E-9156-677A79ADF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40" y="5964342"/>
            <a:ext cx="2511166" cy="83558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6176935" y="1038864"/>
            <a:ext cx="5427798" cy="4780272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5900" y="144463"/>
            <a:ext cx="11758613" cy="692150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174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2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6158" y="2522482"/>
            <a:ext cx="10515600" cy="1367469"/>
          </a:xfrm>
        </p:spPr>
        <p:txBody>
          <a:bodyPr/>
          <a:lstStyle>
            <a:lvl1pPr algn="ctr">
              <a:defRPr b="1" baseline="0">
                <a:solidFill>
                  <a:srgbClr val="174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Question-and-Answer Session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F60B1-E913-4F5D-8B02-9691358745E1}"/>
              </a:ext>
            </a:extLst>
          </p:cNvPr>
          <p:cNvSpPr/>
          <p:nvPr userDrawn="1"/>
        </p:nvSpPr>
        <p:spPr>
          <a:xfrm>
            <a:off x="-1674" y="0"/>
            <a:ext cx="65315" cy="6858000"/>
          </a:xfrm>
          <a:prstGeom prst="rect">
            <a:avLst/>
          </a:prstGeom>
          <a:solidFill>
            <a:srgbClr val="C03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22CFA-54BB-4AED-B2E9-6D8C0D6CAB9B}"/>
              </a:ext>
            </a:extLst>
          </p:cNvPr>
          <p:cNvSpPr/>
          <p:nvPr userDrawn="1"/>
        </p:nvSpPr>
        <p:spPr>
          <a:xfrm>
            <a:off x="-1674" y="762000"/>
            <a:ext cx="65315" cy="5867400"/>
          </a:xfrm>
          <a:prstGeom prst="rect">
            <a:avLst/>
          </a:prstGeom>
          <a:solidFill>
            <a:srgbClr val="89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A5EF3-83DC-41D6-B720-22925258FE6B}"/>
              </a:ext>
            </a:extLst>
          </p:cNvPr>
          <p:cNvSpPr/>
          <p:nvPr userDrawn="1"/>
        </p:nvSpPr>
        <p:spPr>
          <a:xfrm>
            <a:off x="-1675" y="1447798"/>
            <a:ext cx="65315" cy="5094515"/>
          </a:xfrm>
          <a:prstGeom prst="rect">
            <a:avLst/>
          </a:prstGeom>
          <a:solidFill>
            <a:srgbClr val="3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DB4FD-A70C-4A8C-9277-FF063771BD34}"/>
              </a:ext>
            </a:extLst>
          </p:cNvPr>
          <p:cNvSpPr/>
          <p:nvPr userDrawn="1"/>
        </p:nvSpPr>
        <p:spPr>
          <a:xfrm>
            <a:off x="-1675" y="2122713"/>
            <a:ext cx="65315" cy="4419600"/>
          </a:xfrm>
          <a:prstGeom prst="rect">
            <a:avLst/>
          </a:prstGeom>
          <a:solidFill>
            <a:srgbClr val="CE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CDF32-B375-4EE9-8FD6-048AF9159E77}"/>
              </a:ext>
            </a:extLst>
          </p:cNvPr>
          <p:cNvSpPr/>
          <p:nvPr userDrawn="1"/>
        </p:nvSpPr>
        <p:spPr>
          <a:xfrm>
            <a:off x="-1674" y="2797628"/>
            <a:ext cx="65315" cy="3690257"/>
          </a:xfrm>
          <a:prstGeom prst="rect">
            <a:avLst/>
          </a:prstGeom>
          <a:solidFill>
            <a:srgbClr val="3B7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F38385-5D27-4742-B737-3F3639C654F6}"/>
              </a:ext>
            </a:extLst>
          </p:cNvPr>
          <p:cNvSpPr/>
          <p:nvPr userDrawn="1"/>
        </p:nvSpPr>
        <p:spPr>
          <a:xfrm>
            <a:off x="-1674" y="3494315"/>
            <a:ext cx="65315" cy="3363685"/>
          </a:xfrm>
          <a:prstGeom prst="rect">
            <a:avLst/>
          </a:prstGeom>
          <a:solidFill>
            <a:srgbClr val="005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Logo&#10;&#10;Description automatically generated">
            <a:extLst>
              <a:ext uri="{FF2B5EF4-FFF2-40B4-BE49-F238E27FC236}">
                <a16:creationId xmlns:a16="http://schemas.microsoft.com/office/drawing/2014/main" id="{72FFE0DB-896B-472E-9156-677A79ADF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040" y="5964342"/>
            <a:ext cx="2511166" cy="8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9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EFBC1-741D-4A40-B928-922A7F4E1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29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718000"/>
            <a:ext cx="121920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4"/>
            <a:ext cx="12192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67500"/>
            <a:ext cx="12192000" cy="50988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12192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6112104"/>
            <a:ext cx="12192000" cy="74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hape 98"/>
          <p:cNvSpPr txBox="1">
            <a:spLocks noGrp="1"/>
          </p:cNvSpPr>
          <p:nvPr>
            <p:ph type="ctrTitle"/>
          </p:nvPr>
        </p:nvSpPr>
        <p:spPr>
          <a:xfrm>
            <a:off x="299804" y="1389940"/>
            <a:ext cx="11622373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endParaRPr lang="en" sz="3000" dirty="0">
              <a:latin typeface="+mj-lt"/>
            </a:endParaRPr>
          </a:p>
        </p:txBody>
      </p:sp>
      <p:sp>
        <p:nvSpPr>
          <p:cNvPr id="15" name="Subtitle 8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299804" y="3239545"/>
            <a:ext cx="11622373" cy="2336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all" spc="188" baseline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18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54" y="6213176"/>
            <a:ext cx="2493244" cy="572545"/>
          </a:xfrm>
          <a:prstGeom prst="rect">
            <a:avLst/>
          </a:prstGeom>
        </p:spPr>
      </p:pic>
      <p:sp>
        <p:nvSpPr>
          <p:cNvPr id="16" name="Subtitle 8"/>
          <p:cNvSpPr>
            <a:spLocks noGrp="1"/>
          </p:cNvSpPr>
          <p:nvPr>
            <p:ph type="subTitle" idx="1"/>
          </p:nvPr>
        </p:nvSpPr>
        <p:spPr bwMode="gray">
          <a:xfrm>
            <a:off x="299804" y="3097891"/>
            <a:ext cx="11622373" cy="2336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50" b="1" cap="none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90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718000"/>
            <a:ext cx="121920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4"/>
            <a:ext cx="12192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67500"/>
            <a:ext cx="12192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12192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6112104"/>
            <a:ext cx="12192000" cy="74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hape 98"/>
          <p:cNvSpPr txBox="1">
            <a:spLocks noGrp="1"/>
          </p:cNvSpPr>
          <p:nvPr>
            <p:ph type="ctrTitle"/>
          </p:nvPr>
        </p:nvSpPr>
        <p:spPr>
          <a:xfrm>
            <a:off x="299804" y="1389940"/>
            <a:ext cx="11622373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endParaRPr lang="en" sz="3000" dirty="0">
              <a:latin typeface="+mj-lt"/>
            </a:endParaRPr>
          </a:p>
        </p:txBody>
      </p:sp>
      <p:sp>
        <p:nvSpPr>
          <p:cNvPr id="15" name="Subtitle 8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299804" y="3239545"/>
            <a:ext cx="11622373" cy="2336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all" spc="188" baseline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18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54" y="6213176"/>
            <a:ext cx="2493244" cy="572545"/>
          </a:xfrm>
          <a:prstGeom prst="rect">
            <a:avLst/>
          </a:prstGeom>
        </p:spPr>
      </p:pic>
      <p:sp>
        <p:nvSpPr>
          <p:cNvPr id="16" name="Subtitle 8"/>
          <p:cNvSpPr>
            <a:spLocks noGrp="1"/>
          </p:cNvSpPr>
          <p:nvPr>
            <p:ph type="subTitle" idx="1"/>
          </p:nvPr>
        </p:nvSpPr>
        <p:spPr bwMode="gray">
          <a:xfrm>
            <a:off x="299804" y="3097891"/>
            <a:ext cx="11622373" cy="2336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50" b="1" cap="none" spc="0" baseline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4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4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8"/>
            <a:ext cx="1219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1596167"/>
            <a:ext cx="329600" cy="2518643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4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8" y="203139"/>
            <a:ext cx="11272601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7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9596" y="1780732"/>
            <a:ext cx="11272603" cy="467730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j-lt"/>
              </a:defRPr>
            </a:lvl1pPr>
            <a:lvl2pPr marL="685800" lvl="1" indent="-253604">
              <a:spcBef>
                <a:spcPts val="0"/>
              </a:spcBef>
              <a:buSzPct val="100000"/>
              <a:defRPr sz="2100"/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9316" y="6511042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6858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of 33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4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8"/>
            <a:ext cx="1219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1596167"/>
            <a:ext cx="329600" cy="2518643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4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8" y="203139"/>
            <a:ext cx="11272601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7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9596" y="1780732"/>
            <a:ext cx="11272603" cy="467730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j-lt"/>
              </a:defRPr>
            </a:lvl1pPr>
            <a:lvl2pPr marL="685800" lvl="1" indent="-253604">
              <a:spcBef>
                <a:spcPts val="0"/>
              </a:spcBef>
              <a:buSzPct val="100000"/>
              <a:defRPr sz="2100"/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0" y="6700400"/>
            <a:ext cx="12201816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29600" y="6377992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6858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of 32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62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4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938525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4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8" y="203142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1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j-lt"/>
              </a:defRPr>
            </a:lvl1pPr>
            <a:lvl2pPr marL="685800" lvl="1" indent="-253604">
              <a:spcBef>
                <a:spcPts val="0"/>
              </a:spcBef>
              <a:buSzPct val="100000"/>
              <a:defRPr sz="2100"/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9316" y="6511042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6858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of 33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46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4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938525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4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8" y="203142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1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j-lt"/>
              </a:defRPr>
            </a:lvl1pPr>
            <a:lvl2pPr marL="685800" lvl="1" indent="-253604">
              <a:spcBef>
                <a:spcPts val="0"/>
              </a:spcBef>
              <a:buSzPct val="100000"/>
              <a:defRPr sz="2100"/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0" y="6700400"/>
            <a:ext cx="12201816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29600" y="6377992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6858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of 33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0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60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4"/>
            <a:ext cx="329600" cy="938521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938525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4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8" y="203142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1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j-lt"/>
              </a:defRPr>
            </a:lvl1pPr>
            <a:lvl2pPr marL="685800" lvl="1" indent="-253604">
              <a:spcBef>
                <a:spcPts val="0"/>
              </a:spcBef>
              <a:buSzPct val="100000"/>
              <a:defRPr sz="2100"/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9316" y="6511042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6858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of 33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31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rgbClr val="165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51435" tIns="25718" rIns="51435" bIns="25718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51435" tIns="25718" rIns="51435" bIns="25718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51435" tIns="25718" rIns="51435" bIns="25718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51435" tIns="25718" rIns="51435" bIns="25718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03200" y="1084636"/>
            <a:ext cx="11777472" cy="1353767"/>
          </a:xfrm>
          <a:prstGeom prst="rect">
            <a:avLst/>
          </a:prstGeom>
          <a:solidFill>
            <a:srgbClr val="16575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rgbClr val="3B8D6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51435" tIns="25718" rIns="51435" bIns="25718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51435" tIns="25718" rIns="51435" bIns="25718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Straight Connector 30"/>
          <p:cNvSpPr>
            <a:spLocks noChangeShapeType="1"/>
          </p:cNvSpPr>
          <p:nvPr userDrawn="1"/>
        </p:nvSpPr>
        <p:spPr bwMode="auto">
          <a:xfrm flipV="1">
            <a:off x="6084108" y="1219200"/>
            <a:ext cx="11893" cy="50292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51435" tIns="25718" rIns="51435" bIns="25718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219200"/>
            <a:ext cx="5384800" cy="4834128"/>
          </a:xfrm>
        </p:spPr>
        <p:txBody>
          <a:bodyPr/>
          <a:lstStyle>
            <a:lvl1pPr>
              <a:buClr>
                <a:schemeClr val="tx2"/>
              </a:buClr>
              <a:defRPr sz="1406" b="1">
                <a:solidFill>
                  <a:schemeClr val="bg2"/>
                </a:solidFill>
                <a:latin typeface="+mj-lt"/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3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219200"/>
            <a:ext cx="5384800" cy="4834128"/>
          </a:xfrm>
        </p:spPr>
        <p:txBody>
          <a:bodyPr/>
          <a:lstStyle>
            <a:lvl1pPr>
              <a:buClr>
                <a:schemeClr val="tx2"/>
              </a:buClr>
              <a:defRPr sz="1406" b="1">
                <a:solidFill>
                  <a:schemeClr val="bg2"/>
                </a:solidFill>
                <a:latin typeface="+mj-lt"/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1" y="6389585"/>
            <a:ext cx="11399187" cy="31296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traight Connector 22"/>
          <p:cNvSpPr>
            <a:spLocks noChangeShapeType="1"/>
          </p:cNvSpPr>
          <p:nvPr userDrawn="1"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51435" tIns="25718" rIns="51435" bIns="25718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le Placeholder 21"/>
          <p:cNvSpPr>
            <a:spLocks noGrp="1"/>
          </p:cNvSpPr>
          <p:nvPr>
            <p:ph type="title"/>
          </p:nvPr>
        </p:nvSpPr>
        <p:spPr bwMode="gray">
          <a:xfrm>
            <a:off x="219964" y="210767"/>
            <a:ext cx="1175207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3200" y="6389125"/>
            <a:ext cx="2032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Slide </a:t>
            </a:r>
            <a:fld id="{855F7D49-8920-4811-BC76-0E9BF1D8C467}" type="slidenum">
              <a:rPr kumimoji="0" lang="en-US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64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788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38X</a:t>
            </a:r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25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4"/>
            <a:ext cx="3296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84566"/>
            <a:ext cx="12192000" cy="7539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938525"/>
            <a:ext cx="329600" cy="317628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4"/>
            <a:ext cx="329600" cy="1935999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9598" y="203142"/>
            <a:ext cx="11272601" cy="73538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10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9596" y="957096"/>
            <a:ext cx="11272603" cy="55009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+mj-lt"/>
              </a:defRPr>
            </a:lvl1pPr>
            <a:lvl2pPr marL="685800" lvl="1" indent="-253604">
              <a:spcBef>
                <a:spcPts val="0"/>
              </a:spcBef>
              <a:buSzPct val="100000"/>
              <a:defRPr sz="2100"/>
            </a:lvl2pPr>
            <a:lvl3pPr lvl="2">
              <a:spcBef>
                <a:spcPts val="0"/>
              </a:spcBef>
              <a:buSzPct val="100000"/>
              <a:defRPr sz="2100"/>
            </a:lvl3pPr>
            <a:lvl4pPr lvl="3">
              <a:spcBef>
                <a:spcPts val="0"/>
              </a:spcBef>
              <a:buSzPct val="100000"/>
              <a:defRPr sz="2100"/>
            </a:lvl4pPr>
            <a:lvl5pPr lvl="4">
              <a:spcBef>
                <a:spcPts val="0"/>
              </a:spcBef>
              <a:buSzPct val="100000"/>
              <a:defRPr sz="2100"/>
            </a:lvl5pPr>
            <a:lvl6pPr lvl="5">
              <a:spcBef>
                <a:spcPts val="0"/>
              </a:spcBef>
              <a:buSzPct val="100000"/>
              <a:defRPr sz="2100"/>
            </a:lvl6pPr>
            <a:lvl7pPr lvl="6">
              <a:spcBef>
                <a:spcPts val="0"/>
              </a:spcBef>
              <a:buSzPct val="100000"/>
              <a:defRPr sz="2100"/>
            </a:lvl7pPr>
            <a:lvl8pPr lvl="7">
              <a:spcBef>
                <a:spcPts val="0"/>
              </a:spcBef>
              <a:buSzPct val="100000"/>
              <a:defRPr sz="2100"/>
            </a:lvl8pPr>
            <a:lvl9pPr lvl="8">
              <a:spcBef>
                <a:spcPts val="0"/>
              </a:spcBef>
              <a:buSzPct val="100000"/>
              <a:defRPr sz="2100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9316" y="6511042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Slide </a:t>
            </a:r>
            <a:fld id="{855F7D49-8920-4811-BC76-0E9BF1D8C467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pPr marL="0" marR="0" lvl="0" indent="0" algn="l" defTabSz="6858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Helvetica" charset="0"/>
              </a:rPr>
              <a:t> of 23 </a:t>
            </a:r>
          </a:p>
        </p:txBody>
      </p:sp>
    </p:spTree>
    <p:extLst>
      <p:ext uri="{BB962C8B-B14F-4D97-AF65-F5344CB8AC3E}">
        <p14:creationId xmlns:p14="http://schemas.microsoft.com/office/powerpoint/2010/main" val="1400456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207264" y="142352"/>
            <a:ext cx="11777472" cy="2139696"/>
          </a:xfrm>
          <a:prstGeom prst="rect">
            <a:avLst/>
          </a:prstGeom>
          <a:solidFill>
            <a:srgbClr val="16575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209249" y="6391659"/>
            <a:ext cx="11777472" cy="309563"/>
          </a:xfrm>
          <a:prstGeom prst="rect">
            <a:avLst/>
          </a:prstGeom>
          <a:solidFill>
            <a:srgbClr val="3B8D6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51886" y="6387275"/>
            <a:ext cx="11208596" cy="294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gray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chemeClr val="bg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892800" y="2297297"/>
            <a:ext cx="406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80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209249" y="6391659"/>
            <a:ext cx="11777472" cy="309563"/>
          </a:xfrm>
          <a:prstGeom prst="rect">
            <a:avLst/>
          </a:prstGeom>
          <a:solidFill>
            <a:srgbClr val="528B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 bwMode="gray">
          <a:xfrm>
            <a:off x="1828800" y="2819400"/>
            <a:ext cx="85344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50" b="1" cap="none" spc="0" baseline="0">
                <a:solidFill>
                  <a:schemeClr val="bg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gray"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gray">
          <a:xfrm>
            <a:off x="205279" y="6363604"/>
            <a:ext cx="11785600" cy="2947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gray">
          <a:xfrm>
            <a:off x="312928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914400" y="381000"/>
            <a:ext cx="10363200" cy="1752600"/>
          </a:xfrm>
        </p:spPr>
        <p:txBody>
          <a:bodyPr anchor="b"/>
          <a:lstStyle>
            <a:lvl1pPr>
              <a:defRPr sz="315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890441" y="2209803"/>
            <a:ext cx="406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EW_IASUSAlogo-transparent-backgroun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297428" y="5990165"/>
            <a:ext cx="152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EA5EF-C699-AF4C-BA42-C0A1CAAB71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64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293014" y="6352708"/>
            <a:ext cx="984591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A7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9945" y="6352708"/>
            <a:ext cx="5823064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456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4" y="6368290"/>
            <a:ext cx="1432501" cy="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8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0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6" y="644842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8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F6294D7B-6C15-42D5-9668-E724EA0DC6AC}" type="slidenum">
              <a:rPr lang="en-US" smtClean="0"/>
              <a:pPr/>
              <a:t>‹#›</a:t>
            </a:fld>
            <a:r>
              <a:rPr lang="en-US" dirty="0" smtClean="0"/>
              <a:t> 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8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7AD84-F415-4694-A480-6DD523A1776B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87EAB5-2111-4368-857F-56E1B5AE3679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7624-3A30-4B4E-BBCA-29F786A0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40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7AD84-F415-4694-A480-6DD523A1776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" y="6345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‹#›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171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EFBC1-741D-4A40-B928-922A7F4E1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1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28037" y="707633"/>
            <a:ext cx="4278399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28033" y="2356370"/>
            <a:ext cx="10054400" cy="42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4695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233216" TargetMode="External"/><Relationship Id="rId2" Type="http://schemas.openxmlformats.org/officeDocument/2006/relationships/hyperlink" Target="https://clinicaltrials.gov/ct2/show/NCT042338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nicaltrials.gov/ct2/show/NCT04295772" TargetMode="External"/><Relationship Id="rId5" Type="http://schemas.openxmlformats.org/officeDocument/2006/relationships/hyperlink" Target="https://clinicaltrials.gov/ct2/show/NCT04223791" TargetMode="External"/><Relationship Id="rId4" Type="http://schemas.openxmlformats.org/officeDocument/2006/relationships/hyperlink" Target="https://clinicaltrials.gov/ct2/show/NCT0422377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hyperlink" Target="http://www.clinicaloption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emf"/><Relationship Id="rId4" Type="http://schemas.openxmlformats.org/officeDocument/2006/relationships/hyperlink" Target="http://www.clinicaloption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clinicaloption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clinicaloptions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clinicaloptions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New and Investigational ART Drugs and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07755" y="3696101"/>
            <a:ext cx="6976491" cy="591943"/>
          </a:xfrm>
        </p:spPr>
        <p:txBody>
          <a:bodyPr>
            <a:normAutofit/>
          </a:bodyPr>
          <a:lstStyle/>
          <a:p>
            <a:r>
              <a:rPr lang="en-US" dirty="0"/>
              <a:t>Judith S. Currier, MD, </a:t>
            </a:r>
            <a:r>
              <a:rPr lang="en-US" dirty="0" smtClean="0"/>
              <a:t>MSc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07969" y="4287838"/>
            <a:ext cx="6976062" cy="1689100"/>
          </a:xfrm>
        </p:spPr>
        <p:txBody>
          <a:bodyPr>
            <a:normAutofit/>
          </a:bodyPr>
          <a:lstStyle/>
          <a:p>
            <a:r>
              <a:rPr lang="en-US" dirty="0"/>
              <a:t>Division of Infectious Diseases</a:t>
            </a:r>
          </a:p>
          <a:p>
            <a:r>
              <a:rPr lang="en-US" dirty="0"/>
              <a:t>David Geffen School of Medicine</a:t>
            </a:r>
          </a:p>
          <a:p>
            <a:r>
              <a:rPr lang="en-US" dirty="0"/>
              <a:t>University of </a:t>
            </a:r>
            <a:r>
              <a:rPr lang="en-US" dirty="0" smtClean="0"/>
              <a:t>California </a:t>
            </a:r>
            <a:r>
              <a:rPr lang="en-US" dirty="0"/>
              <a:t>Los </a:t>
            </a:r>
            <a:r>
              <a:rPr lang="en-US" dirty="0" smtClean="0"/>
              <a:t>Angeles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3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24C6-B79C-9843-832B-9581AFC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Islatravir</a:t>
            </a:r>
            <a:r>
              <a:rPr lang="en-US" sz="4000" dirty="0"/>
              <a:t>: Ongoing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B9DB-D3B1-B94D-90E9-8A1A5D88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III studies of treatment-naive people (</a:t>
            </a:r>
            <a:r>
              <a:rPr lang="en-US" dirty="0">
                <a:hlinkClick r:id="rId2"/>
              </a:rPr>
              <a:t>NCT04233879</a:t>
            </a:r>
            <a:r>
              <a:rPr lang="en-US" dirty="0"/>
              <a:t>), </a:t>
            </a:r>
          </a:p>
          <a:p>
            <a:r>
              <a:rPr lang="en-US" dirty="0"/>
              <a:t>Heavily treatment-experienced people (</a:t>
            </a:r>
            <a:r>
              <a:rPr lang="en-US" dirty="0">
                <a:hlinkClick r:id="rId3"/>
              </a:rPr>
              <a:t>NCT04233216</a:t>
            </a:r>
            <a:r>
              <a:rPr lang="en-US" dirty="0"/>
              <a:t>) </a:t>
            </a:r>
          </a:p>
          <a:p>
            <a:r>
              <a:rPr lang="en-US" dirty="0"/>
              <a:t>People with viral suppression who are switching from other regimens (</a:t>
            </a:r>
            <a:r>
              <a:rPr lang="en-US" dirty="0">
                <a:hlinkClick r:id="rId4"/>
              </a:rPr>
              <a:t>NCT04223778</a:t>
            </a:r>
            <a:r>
              <a:rPr lang="en-US" dirty="0"/>
              <a:t> and </a:t>
            </a:r>
            <a:r>
              <a:rPr lang="en-US" dirty="0">
                <a:hlinkClick r:id="rId5"/>
              </a:rPr>
              <a:t>NCT04223791</a:t>
            </a:r>
            <a:r>
              <a:rPr lang="en-US" dirty="0"/>
              <a:t>). </a:t>
            </a:r>
          </a:p>
          <a:p>
            <a:r>
              <a:rPr lang="en-US" dirty="0"/>
              <a:t>A phase II study of children and adolescents is also planned (</a:t>
            </a:r>
            <a:r>
              <a:rPr lang="en-US" dirty="0">
                <a:hlinkClick r:id="rId6"/>
              </a:rPr>
              <a:t>NCT04295772</a:t>
            </a:r>
            <a:r>
              <a:rPr lang="en-US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10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55A7-04EA-4019-B91F-9660A855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Lenacapravir</a:t>
            </a:r>
            <a:r>
              <a:rPr lang="en-US" dirty="0"/>
              <a:t>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837D6-CCEC-4785-B942-36FED49D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1" y="1103657"/>
            <a:ext cx="10877529" cy="4650686"/>
          </a:xfrm>
        </p:spPr>
        <p:txBody>
          <a:bodyPr/>
          <a:lstStyle/>
          <a:p>
            <a:r>
              <a:rPr lang="en-US" sz="2000" dirty="0" err="1"/>
              <a:t>Lenacapavir</a:t>
            </a:r>
            <a:r>
              <a:rPr lang="en-US" sz="2000" dirty="0"/>
              <a:t>: HIV capsid inhibitor that prevents nuclear assembly, virus assembly and release, and capsid assembly. EC</a:t>
            </a:r>
            <a:r>
              <a:rPr lang="en-US" sz="2000" baseline="-25000" dirty="0"/>
              <a:t>50</a:t>
            </a:r>
            <a:r>
              <a:rPr lang="en-US" sz="2000" dirty="0"/>
              <a:t> 50 picomolar</a:t>
            </a:r>
            <a:endParaRPr lang="en-US" sz="1800" dirty="0"/>
          </a:p>
          <a:p>
            <a:pPr lvl="1"/>
            <a:r>
              <a:rPr lang="en-US" sz="1800" dirty="0"/>
              <a:t>Retains full activity against NRTI-, NNTRI-, PI-, and INSTI-resistant HIV-1 in vitro</a:t>
            </a:r>
            <a:r>
              <a:rPr lang="en-US" sz="1800" baseline="30000" dirty="0"/>
              <a:t>3-5</a:t>
            </a:r>
          </a:p>
          <a:p>
            <a:pPr lvl="1"/>
            <a:r>
              <a:rPr lang="en-US" sz="1800" dirty="0"/>
              <a:t>Oral and SC formulations in development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38B6C62A-5CA5-4AB4-9E62-1C138849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96" y="6183929"/>
            <a:ext cx="7944070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Link. Nature. 2020;584:614. 2. Bester. Science. 2020;370:360. 3.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Yant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CROI 2019.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480. 4. Margot. CROI 2020.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529. 5.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VanderVeen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CROI 2021.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128. 6. Segal-Maurer. CROI 2021. </a:t>
            </a:r>
            <a:r>
              <a:rPr kumimoji="0" lang="en-US" alt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127. 7. Molina. IAS 2021. Abstr OALX01LB02.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E5A4CF98-D71C-42A2-B2B3-52D2972871F2}"/>
              </a:ext>
            </a:extLst>
          </p:cNvPr>
          <p:cNvGrpSpPr>
            <a:grpSpLocks/>
          </p:cNvGrpSpPr>
          <p:nvPr/>
        </p:nvGrpSpPr>
        <p:grpSpPr bwMode="auto">
          <a:xfrm>
            <a:off x="9036424" y="6216655"/>
            <a:ext cx="3455597" cy="487465"/>
            <a:chOff x="9174164" y="3551529"/>
            <a:chExt cx="3455597" cy="488011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4F434675-69BD-4298-95F2-C772AD607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ECBDF97-4194-4A30-A490-02C526E0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4164" y="3731418"/>
              <a:ext cx="3455597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</a:t>
              </a:r>
              <a:r>
                <a:rPr lang="en-US" altLang="en-US" sz="1400" dirty="0">
                  <a:solidFill>
                    <a:srgbClr val="45556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adapted from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A24834E-BB60-E844-9048-3C8EB5B81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89" y="2607647"/>
            <a:ext cx="7835900" cy="3479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11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6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5FF-41FA-48A0-B06A-33CD8A77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79" y="1110491"/>
            <a:ext cx="11875653" cy="4650686"/>
          </a:xfrm>
        </p:spPr>
        <p:txBody>
          <a:bodyPr/>
          <a:lstStyle/>
          <a:p>
            <a:r>
              <a:rPr lang="en-US" sz="2000" dirty="0"/>
              <a:t>Ongoing, 2-cohort, phase II/III trial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endParaRPr lang="en-US" sz="1200" dirty="0"/>
          </a:p>
          <a:p>
            <a:pPr marL="0" indent="0">
              <a:spcAft>
                <a:spcPts val="0"/>
              </a:spcAft>
              <a:buNone/>
            </a:pP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Primary endpoint achieved in prior analysis: ≥0.5 log</a:t>
            </a:r>
            <a:r>
              <a:rPr lang="en-US" sz="1600" baseline="-25000" dirty="0"/>
              <a:t>10</a:t>
            </a:r>
            <a:r>
              <a:rPr lang="en-US" sz="1600" dirty="0"/>
              <a:t> copies/mL decline in HIV-1 RNA at Day 14 </a:t>
            </a:r>
            <a:br>
              <a:rPr lang="en-US" sz="1600" dirty="0"/>
            </a:br>
            <a:r>
              <a:rPr lang="en-US" sz="1600" dirty="0"/>
              <a:t>in randomized cohort (90% of LEN vs 17% placebo) 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1.93 log 10 reduction in viremia in LEN group in first 14 days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Secondary endpoints: HIV-1 RNA &lt;50 copies/mL, &lt;200 copies/mL at Week 26 in randomized cohort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2FCBF-D97A-B145-A0B9-4D2FA432A276}"/>
              </a:ext>
            </a:extLst>
          </p:cNvPr>
          <p:cNvSpPr txBox="1"/>
          <p:nvPr/>
        </p:nvSpPr>
        <p:spPr bwMode="auto">
          <a:xfrm>
            <a:off x="3913900" y="2294860"/>
            <a:ext cx="25988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Randomized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Decline of &lt;0.5 log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copies/mL (vs screening)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or ≥400 copies/mL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39D7F-E25F-4D1C-954E-3A4DF74B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67" y="-132867"/>
            <a:ext cx="11227560" cy="110331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CAPELLA: Study Design with </a:t>
            </a:r>
            <a:r>
              <a:rPr lang="en-US" dirty="0" err="1"/>
              <a:t>Lenacapravir</a:t>
            </a:r>
            <a:endParaRPr lang="en-US" dirty="0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ED9FA43-CF3B-49B1-B7BF-9ECF6CEE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94" y="6367728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Molina. IAS 2021. Abstr OALX01LB02.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DF2A79F9-13A8-6742-98DC-B1A1E357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79" y="2225410"/>
            <a:ext cx="23479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Eligibility: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HIV-1 RNA ≥400 copies/mL,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resistance to ≥2 agents from 3 of 4 main ARV classes, </a:t>
            </a:r>
            <a:endParaRPr lang="en-GB" altLang="en-US" sz="1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≤2 fully active agents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from 4 main ARV classes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72)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518476C5-514F-474A-B1EA-4CB6E4945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513" y="1753541"/>
            <a:ext cx="2247021" cy="934049"/>
          </a:xfrm>
          <a:prstGeom prst="rect">
            <a:avLst/>
          </a:prstGeom>
          <a:solidFill>
            <a:srgbClr val="F8CBAD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Oral LEN +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Failing Regimen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24)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76894355-7306-794B-848C-C230EA68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772" y="4093340"/>
            <a:ext cx="2247021" cy="703263"/>
          </a:xfrm>
          <a:prstGeom prst="rect">
            <a:avLst/>
          </a:prstGeom>
          <a:solidFill>
            <a:srgbClr val="FEDD8A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Oral LEN + OBR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36)</a:t>
            </a:r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E21D3ABA-D42C-3D4A-81E8-08F639982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5448" y="2831568"/>
            <a:ext cx="319514" cy="42498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Line 27">
            <a:extLst>
              <a:ext uri="{FF2B5EF4-FFF2-40B4-BE49-F238E27FC236}">
                <a16:creationId xmlns:a16="http://schemas.microsoft.com/office/drawing/2014/main" id="{4FBCE7DF-A697-9D47-B222-4CBACF21EB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5448" y="2226346"/>
            <a:ext cx="319513" cy="3800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5CB93E28-95CF-8B4F-AF35-183490C38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772" y="2779636"/>
            <a:ext cx="2247021" cy="934049"/>
          </a:xfrm>
          <a:prstGeom prst="rect">
            <a:avLst/>
          </a:prstGeom>
          <a:solidFill>
            <a:srgbClr val="5B9BD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Placebo +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Failing Regimen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12)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44BA2B18-1135-D64D-A329-57AC33D0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670" y="3056255"/>
            <a:ext cx="1740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Repeat</a:t>
            </a:r>
            <a:b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HIV-1 RNA </a:t>
            </a:r>
            <a:b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 Screening</a:t>
            </a:r>
          </a:p>
        </p:txBody>
      </p:sp>
      <p:sp>
        <p:nvSpPr>
          <p:cNvPr id="23" name="Line 33">
            <a:extLst>
              <a:ext uri="{FF2B5EF4-FFF2-40B4-BE49-F238E27FC236}">
                <a16:creationId xmlns:a16="http://schemas.microsoft.com/office/drawing/2014/main" id="{B7CA90DA-7408-0448-BCFE-F1A448E9A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5329" y="3471754"/>
            <a:ext cx="2259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584EB-D14A-B84A-B64E-3E0A1B14ED53}"/>
              </a:ext>
            </a:extLst>
          </p:cNvPr>
          <p:cNvSpPr txBox="1"/>
          <p:nvPr/>
        </p:nvSpPr>
        <p:spPr bwMode="auto">
          <a:xfrm>
            <a:off x="6661375" y="1409316"/>
            <a:ext cx="2235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Functional Monotherapy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59950DA4-F16A-7743-A370-FAA7E3BE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834" y="1748095"/>
            <a:ext cx="2301548" cy="934049"/>
          </a:xfrm>
          <a:prstGeom prst="rect">
            <a:avLst/>
          </a:prstGeom>
          <a:solidFill>
            <a:srgbClr val="F8CBAD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SC LEN Q6M for 52 wk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+ OBR</a:t>
            </a: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A74D8CEC-22AB-C544-A923-07A0342B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6093" y="4087894"/>
            <a:ext cx="2301548" cy="703263"/>
          </a:xfrm>
          <a:prstGeom prst="rect">
            <a:avLst/>
          </a:prstGeom>
          <a:solidFill>
            <a:srgbClr val="FEDD8A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SC LEN Q6M for 52 wk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+ OBR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326234-43CB-EA49-8552-2DB469F3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6093" y="2774190"/>
            <a:ext cx="2301548" cy="934049"/>
          </a:xfrm>
          <a:prstGeom prst="rect">
            <a:avLst/>
          </a:prstGeom>
          <a:solidFill>
            <a:srgbClr val="5B9BD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Oral LEN for 14 d →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SC LEN Q6M for 52 wk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+ OBR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F004B6-977C-674D-8F5F-7F5B22B8231D}"/>
              </a:ext>
            </a:extLst>
          </p:cNvPr>
          <p:cNvSpPr txBox="1"/>
          <p:nvPr/>
        </p:nvSpPr>
        <p:spPr bwMode="auto">
          <a:xfrm>
            <a:off x="9228266" y="1413399"/>
            <a:ext cx="20008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Maintenance Therapy</a:t>
            </a:r>
          </a:p>
        </p:txBody>
      </p:sp>
      <p:sp>
        <p:nvSpPr>
          <p:cNvPr id="31" name="Line 33">
            <a:extLst>
              <a:ext uri="{FF2B5EF4-FFF2-40B4-BE49-F238E27FC236}">
                <a16:creationId xmlns:a16="http://schemas.microsoft.com/office/drawing/2014/main" id="{BB4E99D7-FE79-864B-A3AF-26F247C768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0534" y="2272138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Line 33">
            <a:extLst>
              <a:ext uri="{FF2B5EF4-FFF2-40B4-BE49-F238E27FC236}">
                <a16:creationId xmlns:a16="http://schemas.microsoft.com/office/drawing/2014/main" id="{96725D01-C96F-1741-B6FC-0D8AE76CD9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9793" y="3241214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EC430096-9739-8E40-BBCB-3F7859B103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9793" y="4465316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Line 26">
            <a:extLst>
              <a:ext uri="{FF2B5EF4-FFF2-40B4-BE49-F238E27FC236}">
                <a16:creationId xmlns:a16="http://schemas.microsoft.com/office/drawing/2014/main" id="{D88F27E3-AE28-4A72-BCB0-0AA916F2D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602" y="3741057"/>
            <a:ext cx="319514" cy="42498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Line 27">
            <a:extLst>
              <a:ext uri="{FF2B5EF4-FFF2-40B4-BE49-F238E27FC236}">
                <a16:creationId xmlns:a16="http://schemas.microsoft.com/office/drawing/2014/main" id="{899E05F0-2696-4BDE-9E99-5D315FE2D5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602" y="3135835"/>
            <a:ext cx="319513" cy="3800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4848D2-28D2-4902-A8EA-2F81B81AC88E}"/>
              </a:ext>
            </a:extLst>
          </p:cNvPr>
          <p:cNvSpPr txBox="1"/>
          <p:nvPr/>
        </p:nvSpPr>
        <p:spPr bwMode="auto">
          <a:xfrm>
            <a:off x="3904979" y="3894545"/>
            <a:ext cx="25988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Nonrandomized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Decline of ≥0.5 log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copies/mL (vs screening)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or &lt;400 copies/mL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E7FAA551-6E0C-4708-B9D1-25DD301F0B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9313" y="4465316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C3B31310-5E3C-4276-9455-83E6020F9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2943" y="1546443"/>
            <a:ext cx="0" cy="237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CBB6DF-B860-44E2-B256-15069C0BDA71}"/>
              </a:ext>
            </a:extLst>
          </p:cNvPr>
          <p:cNvSpPr txBox="1"/>
          <p:nvPr/>
        </p:nvSpPr>
        <p:spPr bwMode="auto">
          <a:xfrm>
            <a:off x="7747023" y="1184597"/>
            <a:ext cx="25988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 d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1F8282-1E2D-4033-BC8D-22D2EA18FCCC}"/>
              </a:ext>
            </a:extLst>
          </p:cNvPr>
          <p:cNvGrpSpPr>
            <a:grpSpLocks/>
          </p:cNvGrpSpPr>
          <p:nvPr/>
        </p:nvGrpSpPr>
        <p:grpSpPr bwMode="auto">
          <a:xfrm>
            <a:off x="8386762" y="6216652"/>
            <a:ext cx="3180999" cy="447822"/>
            <a:chOff x="9527309" y="3551529"/>
            <a:chExt cx="2479194" cy="448324"/>
          </a:xfrm>
        </p:grpSpPr>
        <p:pic>
          <p:nvPicPr>
            <p:cNvPr id="41" name="Picture 9">
              <a:extLst>
                <a:ext uri="{FF2B5EF4-FFF2-40B4-BE49-F238E27FC236}">
                  <a16:creationId xmlns:a16="http://schemas.microsoft.com/office/drawing/2014/main" id="{82F88619-218C-4784-9BB8-834B297AE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C4F22390-6B3C-4E21-AE68-BB42054BA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79194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Adapted from Slide: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12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9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BE6E-032F-4C2B-B3BA-CBFC993B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CAPELLA: Baseline Characteristics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6A81DDB-38ED-492C-A7AF-60C3746F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886" y="636859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Molina. IAS 2021. Abstr OALX01LB02.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49D01-2A39-41FD-928E-9B2CBB46D22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5577154E-844E-45BB-84AF-8338FB824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DC0D276-7835-4B1D-AD9C-09B94AB1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75460220-9178-6845-B473-7D47B421E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796134"/>
              </p:ext>
            </p:extLst>
          </p:nvPr>
        </p:nvGraphicFramePr>
        <p:xfrm>
          <a:off x="727077" y="1444325"/>
          <a:ext cx="10326291" cy="4937952"/>
        </p:xfrm>
        <a:graphic>
          <a:graphicData uri="http://schemas.openxmlformats.org/drawingml/2006/table">
            <a:tbl>
              <a:tblPr/>
              <a:tblGrid>
                <a:gridCol w="349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558">
                  <a:extLst>
                    <a:ext uri="{9D8B030D-6E8A-4147-A177-3AD203B41FA5}">
                      <a16:colId xmlns:a16="http://schemas.microsoft.com/office/drawing/2014/main" val="3671608065"/>
                    </a:ext>
                  </a:extLst>
                </a:gridCol>
              </a:tblGrid>
              <a:tr h="2190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Randomized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Nonrandomized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72)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30878"/>
                  </a:ext>
                </a:extLst>
              </a:tr>
              <a:tr h="2190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LEN (n = 24)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Placebo (n = 12)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LEN (n = 36)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age,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 (24-71)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 (27-59)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 (23-78)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 (23-78)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Female at birth,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Black,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Hispanic/Latinx,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85688"/>
                  </a:ext>
                </a:extLst>
              </a:tr>
              <a:tr h="372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HIV-1 RNA, log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copies/ml (range)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&gt;75,000 copies/mL,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4.2 (2.3-5.4)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4.9 (4.3-5.3)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4.5 (1.3-5.7)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4.5 (1.3-5.7)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22054"/>
                  </a:ext>
                </a:extLst>
              </a:tr>
              <a:tr h="372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CD4+ cell count, cells/mm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(range)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≤200 cells/mm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172 (16-827)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85 (6-237)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195 (3-1296)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150 (3-1296)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86390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time since HIV diagnoses,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 (13-39)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 (14-35)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 (9-44)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 (9-44)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47940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prior ARVs, No.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(2-24)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(3-22)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 (3-25)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(2-25)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65771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ARVs in failing regimen, No.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(1-7)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(2-6)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(2-7)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(1-7)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32751"/>
                  </a:ext>
                </a:extLst>
              </a:tr>
              <a:tr h="83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Resistance to ≥2 drugs in class, %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NRTI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NNRT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INSTI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31578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0A31F3-5092-4E23-9AAA-C41D582896B0}"/>
              </a:ext>
            </a:extLst>
          </p:cNvPr>
          <p:cNvCxnSpPr/>
          <p:nvPr/>
        </p:nvCxnSpPr>
        <p:spPr bwMode="auto">
          <a:xfrm>
            <a:off x="4551680" y="1717040"/>
            <a:ext cx="282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2885A-EC3D-4547-94B1-F2209C8AE651}"/>
              </a:ext>
            </a:extLst>
          </p:cNvPr>
          <p:cNvCxnSpPr/>
          <p:nvPr/>
        </p:nvCxnSpPr>
        <p:spPr bwMode="auto">
          <a:xfrm>
            <a:off x="7824780" y="1717040"/>
            <a:ext cx="131764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13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4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D5C7E09D-F2B1-46EE-BE06-29F470A12DDA}"/>
              </a:ext>
            </a:extLst>
          </p:cNvPr>
          <p:cNvSpPr/>
          <p:nvPr/>
        </p:nvSpPr>
        <p:spPr bwMode="auto">
          <a:xfrm>
            <a:off x="10073918" y="2601628"/>
            <a:ext cx="822960" cy="1823556"/>
          </a:xfrm>
          <a:prstGeom prst="rect">
            <a:avLst/>
          </a:prstGeom>
          <a:solidFill>
            <a:srgbClr val="FFE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7BB929-DB36-4F6C-AC10-1E5790861403}"/>
              </a:ext>
            </a:extLst>
          </p:cNvPr>
          <p:cNvSpPr/>
          <p:nvPr/>
        </p:nvSpPr>
        <p:spPr bwMode="auto">
          <a:xfrm>
            <a:off x="8667853" y="2479803"/>
            <a:ext cx="821287" cy="1945381"/>
          </a:xfrm>
          <a:prstGeom prst="rect">
            <a:avLst/>
          </a:prstGeom>
          <a:solidFill>
            <a:srgbClr val="5B9BD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EEB9E03-BD5A-4520-8F0F-2F7F219AEF24}"/>
              </a:ext>
            </a:extLst>
          </p:cNvPr>
          <p:cNvSpPr/>
          <p:nvPr/>
        </p:nvSpPr>
        <p:spPr bwMode="auto">
          <a:xfrm>
            <a:off x="7272122" y="2904066"/>
            <a:ext cx="821287" cy="1521118"/>
          </a:xfrm>
          <a:prstGeom prst="rect">
            <a:avLst/>
          </a:prstGeom>
          <a:solidFill>
            <a:srgbClr val="ED7D3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1F14E7-EAD4-B241-B845-07CC1BC6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35" y="5043462"/>
            <a:ext cx="10877529" cy="1287456"/>
          </a:xfrm>
        </p:spPr>
        <p:txBody>
          <a:bodyPr/>
          <a:lstStyle/>
          <a:p>
            <a:r>
              <a:rPr lang="en-US" sz="2200" dirty="0"/>
              <a:t>Mean change in CD4+ cell count: +81 cells/mm</a:t>
            </a:r>
            <a:r>
              <a:rPr lang="en-US" sz="2200" baseline="30000" dirty="0"/>
              <a:t>3</a:t>
            </a:r>
          </a:p>
          <a:p>
            <a:r>
              <a:rPr lang="en-US" sz="2200" dirty="0"/>
              <a:t>Incidence of very low CD4+ cell count (&lt;50 cells/mm</a:t>
            </a:r>
            <a:r>
              <a:rPr lang="en-US" sz="2200" baseline="30000" dirty="0"/>
              <a:t>3</a:t>
            </a:r>
            <a:r>
              <a:rPr lang="en-US" sz="2200" dirty="0"/>
              <a:t>) decreased from 22% (8/36) </a:t>
            </a:r>
            <a:br>
              <a:rPr lang="en-US" sz="2200" dirty="0"/>
            </a:br>
            <a:r>
              <a:rPr lang="en-US" sz="2200" dirty="0"/>
              <a:t>at baseline to 0% (0/34) at Week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FBE6E-032F-4C2B-B3BA-CBFC993B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 Secondary Endpoints: LEN Efficacy </a:t>
            </a:r>
            <a:r>
              <a:rPr lang="en-US"/>
              <a:t>at Week </a:t>
            </a:r>
            <a:r>
              <a:rPr lang="en-US" dirty="0"/>
              <a:t>26 in Randomized Cohort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6A81DDB-38ED-492C-A7AF-60C3746F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762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Molina. IAS 2021. Abstr OALX01LB02. Reproduced with permission.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49D01-2A39-41FD-928E-9B2CBB46D22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5577154E-844E-45BB-84AF-8338FB824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DC0D276-7835-4B1D-AD9C-09B94AB1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AC1F5B4-4ED3-48E8-8316-FEDFE738781C}"/>
              </a:ext>
            </a:extLst>
          </p:cNvPr>
          <p:cNvSpPr txBox="1"/>
          <p:nvPr/>
        </p:nvSpPr>
        <p:spPr bwMode="auto">
          <a:xfrm>
            <a:off x="1391328" y="1514701"/>
            <a:ext cx="3955397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FDA-Snapshot Algorithm (n = 36)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19FBE-89E9-47AA-8F33-4E476A11B487}"/>
              </a:ext>
            </a:extLst>
          </p:cNvPr>
          <p:cNvSpPr txBox="1"/>
          <p:nvPr/>
        </p:nvSpPr>
        <p:spPr bwMode="auto">
          <a:xfrm rot="16200000">
            <a:off x="199006" y="3126966"/>
            <a:ext cx="1240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Patients,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C2D30A-E27F-4FE7-9636-85E78BDD7D12}"/>
              </a:ext>
            </a:extLst>
          </p:cNvPr>
          <p:cNvSpPr txBox="1"/>
          <p:nvPr/>
        </p:nvSpPr>
        <p:spPr bwMode="auto">
          <a:xfrm>
            <a:off x="6685332" y="1514701"/>
            <a:ext cx="4797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Efficacy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3F68EB-F052-44D1-8441-5EC7682D10D6}"/>
              </a:ext>
            </a:extLst>
          </p:cNvPr>
          <p:cNvSpPr txBox="1"/>
          <p:nvPr/>
        </p:nvSpPr>
        <p:spPr bwMode="auto">
          <a:xfrm>
            <a:off x="6685332" y="4684722"/>
            <a:ext cx="4815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No. of fully active agents in OBR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5BBA1-8654-46C2-955E-4E722957CB92}"/>
              </a:ext>
            </a:extLst>
          </p:cNvPr>
          <p:cNvSpPr txBox="1"/>
          <p:nvPr/>
        </p:nvSpPr>
        <p:spPr bwMode="auto">
          <a:xfrm rot="16200000">
            <a:off x="4440021" y="3028717"/>
            <a:ext cx="2918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HIV-1 RNA &lt;50 copies/mL, 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CE9E4-43E8-482E-A01D-550BB1C3D4A2}"/>
              </a:ext>
            </a:extLst>
          </p:cNvPr>
          <p:cNvGrpSpPr/>
          <p:nvPr/>
        </p:nvGrpSpPr>
        <p:grpSpPr>
          <a:xfrm>
            <a:off x="876564" y="2015067"/>
            <a:ext cx="4470161" cy="2495676"/>
            <a:chOff x="-5714628" y="1570874"/>
            <a:chExt cx="4470161" cy="326421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190C22-0DEF-4E3A-B047-B2DE0F18DCB4}"/>
                </a:ext>
              </a:extLst>
            </p:cNvPr>
            <p:cNvGrpSpPr/>
            <p:nvPr/>
          </p:nvGrpSpPr>
          <p:grpSpPr>
            <a:xfrm>
              <a:off x="-5714628" y="1570874"/>
              <a:ext cx="458780" cy="3264215"/>
              <a:chOff x="1299586" y="1550046"/>
              <a:chExt cx="458780" cy="3264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C83EC-7D31-44B7-AF7E-A08B37494D35}"/>
                  </a:ext>
                </a:extLst>
              </p:cNvPr>
              <p:cNvSpPr txBox="1"/>
              <p:nvPr/>
            </p:nvSpPr>
            <p:spPr bwMode="auto">
              <a:xfrm>
                <a:off x="1482328" y="4506485"/>
                <a:ext cx="276038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291425-0124-4725-8410-C89EFDA5F245}"/>
                  </a:ext>
                </a:extLst>
              </p:cNvPr>
              <p:cNvSpPr txBox="1"/>
              <p:nvPr/>
            </p:nvSpPr>
            <p:spPr bwMode="auto">
              <a:xfrm>
                <a:off x="1390958" y="392248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9854B9-47A4-4E72-90A7-347FE26E3F69}"/>
                  </a:ext>
                </a:extLst>
              </p:cNvPr>
              <p:cNvSpPr txBox="1"/>
              <p:nvPr/>
            </p:nvSpPr>
            <p:spPr bwMode="auto">
              <a:xfrm>
                <a:off x="1390958" y="332519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DA3929-BC92-4CF5-BE19-49AF509C6D0D}"/>
                  </a:ext>
                </a:extLst>
              </p:cNvPr>
              <p:cNvSpPr txBox="1"/>
              <p:nvPr/>
            </p:nvSpPr>
            <p:spPr bwMode="auto">
              <a:xfrm>
                <a:off x="1390958" y="2738511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43F8BB-A3B1-4E3B-B577-8C4F21BD595D}"/>
                  </a:ext>
                </a:extLst>
              </p:cNvPr>
              <p:cNvSpPr txBox="1"/>
              <p:nvPr/>
            </p:nvSpPr>
            <p:spPr bwMode="auto">
              <a:xfrm>
                <a:off x="1390958" y="2141220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D4FFA7-0860-4A80-BCA9-F2F0DB167926}"/>
                  </a:ext>
                </a:extLst>
              </p:cNvPr>
              <p:cNvSpPr txBox="1"/>
              <p:nvPr/>
            </p:nvSpPr>
            <p:spPr bwMode="auto">
              <a:xfrm>
                <a:off x="1299586" y="1550046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45BA9C7-12F0-4504-882C-D5F3629556E0}"/>
                </a:ext>
              </a:extLst>
            </p:cNvPr>
            <p:cNvSpPr/>
            <p:nvPr/>
          </p:nvSpPr>
          <p:spPr bwMode="auto">
            <a:xfrm>
              <a:off x="-5210814" y="1773428"/>
              <a:ext cx="3966347" cy="2952749"/>
            </a:xfrm>
            <a:custGeom>
              <a:avLst/>
              <a:gdLst>
                <a:gd name="connsiteX0" fmla="*/ 0 w 4629150"/>
                <a:gd name="connsiteY0" fmla="*/ 0 h 2952750"/>
                <a:gd name="connsiteX1" fmla="*/ 0 w 4629150"/>
                <a:gd name="connsiteY1" fmla="*/ 2952750 h 2952750"/>
                <a:gd name="connsiteX2" fmla="*/ 4629150 w 4629150"/>
                <a:gd name="connsiteY2" fmla="*/ 2952750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9150" h="2952750">
                  <a:moveTo>
                    <a:pt x="0" y="0"/>
                  </a:moveTo>
                  <a:lnTo>
                    <a:pt x="0" y="2952750"/>
                  </a:lnTo>
                  <a:lnTo>
                    <a:pt x="4629150" y="295275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5059A4D-76CD-4DB3-B810-77FD553BFDE6}"/>
                </a:ext>
              </a:extLst>
            </p:cNvPr>
            <p:cNvGrpSpPr/>
            <p:nvPr/>
          </p:nvGrpSpPr>
          <p:grpSpPr>
            <a:xfrm>
              <a:off x="-5308399" y="1773428"/>
              <a:ext cx="101435" cy="2952750"/>
              <a:chOff x="1699465" y="1752600"/>
              <a:chExt cx="375808" cy="295275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5412282-BD47-4FE7-BE6A-412F42B7A7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175260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118A75E-7737-4DEE-987D-687AC3F75A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234315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B4866E8-BEA3-4678-864F-4D2009E0C1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293370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09981A2-83E0-4E8E-9A42-4FF77C5DE4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352425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3D38585-0D10-4382-BEB3-C8E5A6CDC6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411480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0337EE6-6590-4354-9236-3435742341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470535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4800CC2-3F6B-48F4-A67A-D53B2A6B339D}"/>
              </a:ext>
            </a:extLst>
          </p:cNvPr>
          <p:cNvSpPr txBox="1"/>
          <p:nvPr/>
        </p:nvSpPr>
        <p:spPr bwMode="auto">
          <a:xfrm>
            <a:off x="1589179" y="4408266"/>
            <a:ext cx="878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&lt;50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HIV-1 RNA,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068566-A046-484C-8C0A-83CB7769FDFD}"/>
              </a:ext>
            </a:extLst>
          </p:cNvPr>
          <p:cNvSpPr txBox="1"/>
          <p:nvPr/>
        </p:nvSpPr>
        <p:spPr bwMode="auto">
          <a:xfrm>
            <a:off x="2314079" y="4408266"/>
            <a:ext cx="830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&lt;200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copies/mL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30F7F1-BC0E-4628-9A81-8B0FED45A2F0}"/>
              </a:ext>
            </a:extLst>
          </p:cNvPr>
          <p:cNvSpPr txBox="1"/>
          <p:nvPr/>
        </p:nvSpPr>
        <p:spPr bwMode="auto">
          <a:xfrm>
            <a:off x="3571075" y="4408266"/>
            <a:ext cx="878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≥50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HIV-1 RNA,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D27EAD-D525-4310-9DFC-9B5308CB5993}"/>
              </a:ext>
            </a:extLst>
          </p:cNvPr>
          <p:cNvSpPr txBox="1"/>
          <p:nvPr/>
        </p:nvSpPr>
        <p:spPr bwMode="auto">
          <a:xfrm>
            <a:off x="4328928" y="4408266"/>
            <a:ext cx="830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≥200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copies/mL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20663A-E26B-402A-A807-67E664B721E2}"/>
              </a:ext>
            </a:extLst>
          </p:cNvPr>
          <p:cNvSpPr txBox="1"/>
          <p:nvPr/>
        </p:nvSpPr>
        <p:spPr bwMode="auto">
          <a:xfrm>
            <a:off x="4486445" y="3828186"/>
            <a:ext cx="418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8C4E32-AFA4-4DA9-AAEA-3500ABE17E6F}"/>
              </a:ext>
            </a:extLst>
          </p:cNvPr>
          <p:cNvSpPr txBox="1"/>
          <p:nvPr/>
        </p:nvSpPr>
        <p:spPr bwMode="auto">
          <a:xfrm>
            <a:off x="3825712" y="363918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4949D7-9BDE-4549-8754-4C4670BBF0B0}"/>
              </a:ext>
            </a:extLst>
          </p:cNvPr>
          <p:cNvSpPr txBox="1"/>
          <p:nvPr/>
        </p:nvSpPr>
        <p:spPr bwMode="auto">
          <a:xfrm>
            <a:off x="1838767" y="2248065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E6D33E-9F36-42C4-B81D-7CAFF3F0F495}"/>
              </a:ext>
            </a:extLst>
          </p:cNvPr>
          <p:cNvSpPr txBox="1"/>
          <p:nvPr/>
        </p:nvSpPr>
        <p:spPr bwMode="auto">
          <a:xfrm>
            <a:off x="2495007" y="2063056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09D1C-5F9E-44F2-8970-C81BB7934337}"/>
              </a:ext>
            </a:extLst>
          </p:cNvPr>
          <p:cNvSpPr/>
          <p:nvPr/>
        </p:nvSpPr>
        <p:spPr bwMode="auto">
          <a:xfrm>
            <a:off x="1711880" y="2617397"/>
            <a:ext cx="658978" cy="1798989"/>
          </a:xfrm>
          <a:prstGeom prst="rect">
            <a:avLst/>
          </a:prstGeom>
          <a:solidFill>
            <a:srgbClr val="ED7D3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C01461-F713-48EB-AF2B-D5E50ED0A8F4}"/>
              </a:ext>
            </a:extLst>
          </p:cNvPr>
          <p:cNvSpPr/>
          <p:nvPr/>
        </p:nvSpPr>
        <p:spPr bwMode="auto">
          <a:xfrm>
            <a:off x="2377622" y="2432389"/>
            <a:ext cx="658978" cy="1983998"/>
          </a:xfrm>
          <a:prstGeom prst="rect">
            <a:avLst/>
          </a:prstGeom>
          <a:solidFill>
            <a:srgbClr val="5B9BD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219B0A-42CB-4A73-BC82-637F99636116}"/>
              </a:ext>
            </a:extLst>
          </p:cNvPr>
          <p:cNvSpPr/>
          <p:nvPr/>
        </p:nvSpPr>
        <p:spPr bwMode="auto">
          <a:xfrm>
            <a:off x="3712862" y="4008517"/>
            <a:ext cx="658978" cy="407869"/>
          </a:xfrm>
          <a:prstGeom prst="rect">
            <a:avLst/>
          </a:prstGeom>
          <a:solidFill>
            <a:srgbClr val="ED7D3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CE6446F-13B5-4766-99B9-8334E8CE3C68}"/>
              </a:ext>
            </a:extLst>
          </p:cNvPr>
          <p:cNvSpPr/>
          <p:nvPr/>
        </p:nvSpPr>
        <p:spPr bwMode="auto">
          <a:xfrm>
            <a:off x="4378604" y="4197517"/>
            <a:ext cx="658978" cy="218869"/>
          </a:xfrm>
          <a:prstGeom prst="rect">
            <a:avLst/>
          </a:prstGeom>
          <a:solidFill>
            <a:srgbClr val="5B9BD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993F72-614D-4AF4-91A1-21A0E0B9B86E}"/>
              </a:ext>
            </a:extLst>
          </p:cNvPr>
          <p:cNvGrpSpPr/>
          <p:nvPr/>
        </p:nvGrpSpPr>
        <p:grpSpPr>
          <a:xfrm rot="5400000">
            <a:off x="3295336" y="2512515"/>
            <a:ext cx="125478" cy="3955397"/>
            <a:chOff x="1699465" y="2343150"/>
            <a:chExt cx="375808" cy="236220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A112788-E96A-45B4-A5D8-01FF000C62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9465" y="2343150"/>
              <a:ext cx="3758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EC50B00-BA96-4C3E-8A4E-D727F7300A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9465" y="3524250"/>
              <a:ext cx="3758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11384C-0960-40CD-8B33-0458A6FC97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9465" y="4705350"/>
              <a:ext cx="3758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7A90D7-1674-4B0B-AC62-B5F1888D9365}"/>
              </a:ext>
            </a:extLst>
          </p:cNvPr>
          <p:cNvGrpSpPr/>
          <p:nvPr/>
        </p:nvGrpSpPr>
        <p:grpSpPr>
          <a:xfrm>
            <a:off x="6181518" y="2015067"/>
            <a:ext cx="5300685" cy="2495676"/>
            <a:chOff x="-5714628" y="1570874"/>
            <a:chExt cx="5300685" cy="326421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C1D7737-7BF0-43C3-A7E1-B3FF8D8458F0}"/>
                </a:ext>
              </a:extLst>
            </p:cNvPr>
            <p:cNvGrpSpPr/>
            <p:nvPr/>
          </p:nvGrpSpPr>
          <p:grpSpPr>
            <a:xfrm>
              <a:off x="-5714628" y="1570874"/>
              <a:ext cx="458780" cy="3264215"/>
              <a:chOff x="1299586" y="1550046"/>
              <a:chExt cx="458780" cy="3264215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754D21-F924-4E73-85F1-3DE703D64C4A}"/>
                  </a:ext>
                </a:extLst>
              </p:cNvPr>
              <p:cNvSpPr txBox="1"/>
              <p:nvPr/>
            </p:nvSpPr>
            <p:spPr bwMode="auto">
              <a:xfrm>
                <a:off x="1482328" y="4506485"/>
                <a:ext cx="276038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942D66-4B56-4A65-80D6-4CDEEB8AA37B}"/>
                  </a:ext>
                </a:extLst>
              </p:cNvPr>
              <p:cNvSpPr txBox="1"/>
              <p:nvPr/>
            </p:nvSpPr>
            <p:spPr bwMode="auto">
              <a:xfrm>
                <a:off x="1390958" y="392248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00667DA-9D26-4546-9FDD-FA4590E42C6C}"/>
                  </a:ext>
                </a:extLst>
              </p:cNvPr>
              <p:cNvSpPr txBox="1"/>
              <p:nvPr/>
            </p:nvSpPr>
            <p:spPr bwMode="auto">
              <a:xfrm>
                <a:off x="1390958" y="332519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E726D2B-84B2-44A4-94FF-2AC1203B2060}"/>
                  </a:ext>
                </a:extLst>
              </p:cNvPr>
              <p:cNvSpPr txBox="1"/>
              <p:nvPr/>
            </p:nvSpPr>
            <p:spPr bwMode="auto">
              <a:xfrm>
                <a:off x="1390958" y="2738511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4EF90A5-2AA2-4C21-A37E-5E920A011D51}"/>
                  </a:ext>
                </a:extLst>
              </p:cNvPr>
              <p:cNvSpPr txBox="1"/>
              <p:nvPr/>
            </p:nvSpPr>
            <p:spPr bwMode="auto">
              <a:xfrm>
                <a:off x="1390958" y="2141220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364D1CB-4C14-48C3-B85D-BDABF0C732D0}"/>
                  </a:ext>
                </a:extLst>
              </p:cNvPr>
              <p:cNvSpPr txBox="1"/>
              <p:nvPr/>
            </p:nvSpPr>
            <p:spPr bwMode="auto">
              <a:xfrm>
                <a:off x="1299586" y="1550046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991C66C-142E-4955-B924-0084D50BEE46}"/>
                </a:ext>
              </a:extLst>
            </p:cNvPr>
            <p:cNvSpPr/>
            <p:nvPr/>
          </p:nvSpPr>
          <p:spPr bwMode="auto">
            <a:xfrm>
              <a:off x="-5210814" y="1773428"/>
              <a:ext cx="4796871" cy="2952749"/>
            </a:xfrm>
            <a:custGeom>
              <a:avLst/>
              <a:gdLst>
                <a:gd name="connsiteX0" fmla="*/ 0 w 4629150"/>
                <a:gd name="connsiteY0" fmla="*/ 0 h 2952750"/>
                <a:gd name="connsiteX1" fmla="*/ 0 w 4629150"/>
                <a:gd name="connsiteY1" fmla="*/ 2952750 h 2952750"/>
                <a:gd name="connsiteX2" fmla="*/ 4629150 w 4629150"/>
                <a:gd name="connsiteY2" fmla="*/ 2952750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9150" h="2952750">
                  <a:moveTo>
                    <a:pt x="0" y="0"/>
                  </a:moveTo>
                  <a:lnTo>
                    <a:pt x="0" y="2952750"/>
                  </a:lnTo>
                  <a:lnTo>
                    <a:pt x="4629150" y="295275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2CD37A9-5763-4875-B872-85EE1D34D321}"/>
                </a:ext>
              </a:extLst>
            </p:cNvPr>
            <p:cNvGrpSpPr/>
            <p:nvPr/>
          </p:nvGrpSpPr>
          <p:grpSpPr>
            <a:xfrm>
              <a:off x="-5308399" y="1773428"/>
              <a:ext cx="101435" cy="2952750"/>
              <a:chOff x="1699465" y="1752600"/>
              <a:chExt cx="375808" cy="2952750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AEBE339-D8D9-43E6-A9BA-2E89E8EA43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175260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34CA008-1C89-4142-9185-69564F5D28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234315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D2A9826-7944-4116-9F1D-341E23FB2F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293370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05E536D-7D79-46FA-B8AF-124A2DA1F8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352425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82D690C-C300-4B69-A077-BA3D9F84D4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411480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C8EB893-174D-4523-9EFD-A5C3D571D7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9465" y="4705350"/>
                <a:ext cx="37580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72CFEA2-32A9-4640-863E-A4D365869559}"/>
              </a:ext>
            </a:extLst>
          </p:cNvPr>
          <p:cNvGrpSpPr/>
          <p:nvPr/>
        </p:nvGrpSpPr>
        <p:grpSpPr>
          <a:xfrm>
            <a:off x="7575852" y="2427604"/>
            <a:ext cx="255138" cy="1220326"/>
            <a:chOff x="7565692" y="2247722"/>
            <a:chExt cx="185993" cy="167497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0B6E43-C127-4F99-AE64-DDB0284C1C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8688" y="2265205"/>
              <a:ext cx="0" cy="1657487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7ACA87-2714-4731-A1E2-B67D0EE641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5692" y="2247722"/>
              <a:ext cx="18599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8C3F545-EF07-4BD0-A8C6-F4DB33A11D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5692" y="3922692"/>
              <a:ext cx="18599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4305191-F04B-4074-9EA7-27418A8609F0}"/>
              </a:ext>
            </a:extLst>
          </p:cNvPr>
          <p:cNvGrpSpPr/>
          <p:nvPr/>
        </p:nvGrpSpPr>
        <p:grpSpPr>
          <a:xfrm>
            <a:off x="8990771" y="1998091"/>
            <a:ext cx="183710" cy="937924"/>
            <a:chOff x="7565692" y="2247722"/>
            <a:chExt cx="185993" cy="1674970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1C022D2-9833-431D-AAA1-BFC29A22DC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8688" y="2265205"/>
              <a:ext cx="0" cy="1657487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88C5239-067E-4051-BB8F-2DA47FE424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5692" y="2247722"/>
              <a:ext cx="18599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479195-B07E-4B9D-8C29-4365644E1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5692" y="3922692"/>
              <a:ext cx="18599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D2B284C-61BF-4430-BAD5-CE7AB0C728BD}"/>
              </a:ext>
            </a:extLst>
          </p:cNvPr>
          <p:cNvGrpSpPr/>
          <p:nvPr/>
        </p:nvGrpSpPr>
        <p:grpSpPr>
          <a:xfrm>
            <a:off x="10395789" y="2121407"/>
            <a:ext cx="183710" cy="937924"/>
            <a:chOff x="7565692" y="2247722"/>
            <a:chExt cx="185993" cy="167497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58BAF24-EEAD-499B-A857-210A6A9D3C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8688" y="2265205"/>
              <a:ext cx="0" cy="1657487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5A8B495-794E-410F-A144-5E5D1B7A8A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5692" y="2247722"/>
              <a:ext cx="18599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4DDC856-14A9-4959-ABDC-3B5C30E399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5692" y="3922692"/>
              <a:ext cx="18599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4AF84BE2-4E31-4298-9D9C-81ED48C328E9}"/>
              </a:ext>
            </a:extLst>
          </p:cNvPr>
          <p:cNvSpPr txBox="1"/>
          <p:nvPr/>
        </p:nvSpPr>
        <p:spPr bwMode="auto">
          <a:xfrm>
            <a:off x="7535931" y="4389474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30F6A9B-7F13-4467-8364-FA4AF154A90B}"/>
              </a:ext>
            </a:extLst>
          </p:cNvPr>
          <p:cNvSpPr txBox="1"/>
          <p:nvPr/>
        </p:nvSpPr>
        <p:spPr bwMode="auto">
          <a:xfrm>
            <a:off x="8959012" y="4389474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05D6FF5-5FB9-4858-8F4D-BFBC96E67B53}"/>
              </a:ext>
            </a:extLst>
          </p:cNvPr>
          <p:cNvSpPr txBox="1"/>
          <p:nvPr/>
        </p:nvSpPr>
        <p:spPr bwMode="auto">
          <a:xfrm>
            <a:off x="10316066" y="4389474"/>
            <a:ext cx="365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≥2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6D32DF5-933B-4A01-A02F-4F0DD147260E}"/>
              </a:ext>
            </a:extLst>
          </p:cNvPr>
          <p:cNvGrpSpPr/>
          <p:nvPr/>
        </p:nvGrpSpPr>
        <p:grpSpPr>
          <a:xfrm rot="5400000">
            <a:off x="9007483" y="2097286"/>
            <a:ext cx="144689" cy="4779349"/>
            <a:chOff x="1699465" y="1050335"/>
            <a:chExt cx="375809" cy="3655015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927EB46-72C9-42B5-93AA-082DB1BF27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9465" y="2343150"/>
              <a:ext cx="3758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7B7814B-E370-4EC9-B10B-3E4794D651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9465" y="3422272"/>
              <a:ext cx="3758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456020E-1B9D-4EE6-949F-92F2BE0DF5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9465" y="4705350"/>
              <a:ext cx="37580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49342D7-CA3D-42B2-81CA-FEC94E588B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9467" y="1050335"/>
              <a:ext cx="37580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4F312302-FC7A-495C-A9AD-2DEEC935007E}"/>
              </a:ext>
            </a:extLst>
          </p:cNvPr>
          <p:cNvSpPr txBox="1"/>
          <p:nvPr/>
        </p:nvSpPr>
        <p:spPr bwMode="auto">
          <a:xfrm>
            <a:off x="1842870" y="4170052"/>
            <a:ext cx="367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A280500-7D16-4A40-8540-13C657D7F23E}"/>
              </a:ext>
            </a:extLst>
          </p:cNvPr>
          <p:cNvSpPr txBox="1"/>
          <p:nvPr/>
        </p:nvSpPr>
        <p:spPr bwMode="auto">
          <a:xfrm>
            <a:off x="2530802" y="4170052"/>
            <a:ext cx="367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9C06EE9-ACD6-4FB8-A5C5-BBE7629C4E9B}"/>
              </a:ext>
            </a:extLst>
          </p:cNvPr>
          <p:cNvSpPr txBox="1"/>
          <p:nvPr/>
        </p:nvSpPr>
        <p:spPr bwMode="auto">
          <a:xfrm>
            <a:off x="3885652" y="4170052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7BFBDEE-40AB-4085-9B30-AC65A63C5584}"/>
              </a:ext>
            </a:extLst>
          </p:cNvPr>
          <p:cNvSpPr txBox="1"/>
          <p:nvPr/>
        </p:nvSpPr>
        <p:spPr bwMode="auto">
          <a:xfrm>
            <a:off x="4525468" y="4170052"/>
            <a:ext cx="367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8274091-5AB6-4A40-9D21-C35BB649142D}"/>
              </a:ext>
            </a:extLst>
          </p:cNvPr>
          <p:cNvSpPr txBox="1"/>
          <p:nvPr/>
        </p:nvSpPr>
        <p:spPr bwMode="auto">
          <a:xfrm>
            <a:off x="7470989" y="4170052"/>
            <a:ext cx="436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4/6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E059747-E546-43C5-A424-59DF851AA562}"/>
              </a:ext>
            </a:extLst>
          </p:cNvPr>
          <p:cNvSpPr txBox="1"/>
          <p:nvPr/>
        </p:nvSpPr>
        <p:spPr bwMode="auto">
          <a:xfrm>
            <a:off x="8762312" y="4170052"/>
            <a:ext cx="619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12/14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1CC087F-B4A5-44E6-9F9E-0D7F116549D0}"/>
              </a:ext>
            </a:extLst>
          </p:cNvPr>
          <p:cNvSpPr txBox="1"/>
          <p:nvPr/>
        </p:nvSpPr>
        <p:spPr bwMode="auto">
          <a:xfrm>
            <a:off x="10169692" y="4170052"/>
            <a:ext cx="619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13/16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D67B7AA-D31C-4F41-9553-73DC9E1351B3}"/>
              </a:ext>
            </a:extLst>
          </p:cNvPr>
          <p:cNvSpPr txBox="1"/>
          <p:nvPr/>
        </p:nvSpPr>
        <p:spPr bwMode="auto">
          <a:xfrm>
            <a:off x="7473230" y="2500972"/>
            <a:ext cx="41870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C9530C5-29C3-40E2-ACCC-4D14147824E0}"/>
              </a:ext>
            </a:extLst>
          </p:cNvPr>
          <p:cNvSpPr txBox="1"/>
          <p:nvPr/>
        </p:nvSpPr>
        <p:spPr bwMode="auto">
          <a:xfrm>
            <a:off x="8880178" y="2079947"/>
            <a:ext cx="41870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9D2CCDD-C453-4B2F-B2DE-0081887C930A}"/>
              </a:ext>
            </a:extLst>
          </p:cNvPr>
          <p:cNvSpPr txBox="1"/>
          <p:nvPr/>
        </p:nvSpPr>
        <p:spPr bwMode="auto">
          <a:xfrm>
            <a:off x="10287127" y="2195593"/>
            <a:ext cx="41870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14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78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1F14E7-EAD4-B241-B845-07CC1BC6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289" y="1533367"/>
            <a:ext cx="4809555" cy="4650686"/>
          </a:xfrm>
        </p:spPr>
        <p:txBody>
          <a:bodyPr/>
          <a:lstStyle/>
          <a:p>
            <a:r>
              <a:rPr lang="en-US" sz="2200" dirty="0"/>
              <a:t>All 4 patients with emergent LEN resistance remained on LEN</a:t>
            </a:r>
          </a:p>
          <a:p>
            <a:pPr lvl="1"/>
            <a:r>
              <a:rPr lang="en-US" sz="2000" dirty="0"/>
              <a:t>3 patients achieved HIV-1 RNA </a:t>
            </a:r>
            <a:r>
              <a:rPr lang="en-US" sz="2000" dirty="0" err="1"/>
              <a:t>resuppression</a:t>
            </a:r>
            <a:r>
              <a:rPr lang="en-US" sz="2000" dirty="0"/>
              <a:t> at a later visit,</a:t>
            </a:r>
            <a:br>
              <a:rPr lang="en-US" sz="2000" dirty="0"/>
            </a:br>
            <a:r>
              <a:rPr lang="en-US" sz="2000" dirty="0"/>
              <a:t>2 without and 1 with OBR change</a:t>
            </a:r>
          </a:p>
          <a:p>
            <a:pPr lvl="1"/>
            <a:r>
              <a:rPr lang="en-US" sz="2000" dirty="0"/>
              <a:t>1 patient with no fully active agents never achieved suppression (max decline in HIV-1 RNA: 1.7 log</a:t>
            </a:r>
            <a:r>
              <a:rPr lang="en-US" sz="2000" baseline="-25000" dirty="0"/>
              <a:t>10</a:t>
            </a:r>
            <a:r>
              <a:rPr lang="en-US" sz="2000" dirty="0"/>
              <a:t> copies/mL)</a:t>
            </a:r>
          </a:p>
          <a:p>
            <a:r>
              <a:rPr lang="en-US" sz="2200" dirty="0"/>
              <a:t>No patients developed additional resistance to OBR agents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FBE6E-032F-4C2B-B3BA-CBFC993B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CAPELLA: Emergence of LEN Resistance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6A81DDB-38ED-492C-A7AF-60C3746F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6859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Molina. IAS 2021. Abstr OALX01LB02.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49D01-2A39-41FD-928E-9B2CBB46D22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5577154E-844E-45BB-84AF-8338FB824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DC0D276-7835-4B1D-AD9C-09B94AB1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75460220-9178-6845-B473-7D47B421E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828820"/>
              </p:ext>
            </p:extLst>
          </p:nvPr>
        </p:nvGraphicFramePr>
        <p:xfrm>
          <a:off x="719138" y="1602628"/>
          <a:ext cx="5945572" cy="3109024"/>
        </p:xfrm>
        <a:graphic>
          <a:graphicData uri="http://schemas.openxmlformats.org/drawingml/2006/table">
            <a:tbl>
              <a:tblPr/>
              <a:tblGrid>
                <a:gridCol w="359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784">
                  <a:extLst>
                    <a:ext uri="{9D8B030D-6E8A-4147-A177-3AD203B41FA5}">
                      <a16:colId xmlns:a16="http://schemas.microsoft.com/office/drawing/2014/main" val="3671608065"/>
                    </a:ext>
                  </a:extLst>
                </a:gridCol>
              </a:tblGrid>
              <a:tr h="49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Randomized Cohort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36)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30878"/>
                  </a:ext>
                </a:extLst>
              </a:tr>
              <a:tr h="2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Patients meeting criteria for resistance testing*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(31)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 emergent LEN resistance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(19)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Emergent LEN resistance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M66I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Q67H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K70N/R/S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N74D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416227-4ED3-2749-8A63-3AED798C4DD0}"/>
              </a:ext>
            </a:extLst>
          </p:cNvPr>
          <p:cNvSpPr txBox="1"/>
          <p:nvPr/>
        </p:nvSpPr>
        <p:spPr bwMode="auto">
          <a:xfrm>
            <a:off x="648836" y="4707654"/>
            <a:ext cx="594557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 Capsid genotypic and phenotypic resistance testing performed in any patients with HIV-1 RNA ≥50 copies/mL and &lt;1 log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HIV-1 RNA decrease from Day 1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 Week 4 appt, at any appt after attaining HIV-1 RNA &lt;50 copies/mL and rebound to ≥50 copies/mL, and at any appt with &gt;1 log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increase from nadir. 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If suboptimal virologic response or rebound were confirmed: HIV-1, reverse transcriptase, protease, and integrase genotypic and phenotypic testing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were done.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15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9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1F14E7-EAD4-B241-B845-07CC1BC6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184" y="5279614"/>
            <a:ext cx="4869364" cy="1260988"/>
          </a:xfrm>
        </p:spPr>
        <p:txBody>
          <a:bodyPr/>
          <a:lstStyle/>
          <a:p>
            <a:r>
              <a:rPr lang="en-US" sz="1800" dirty="0"/>
              <a:t>56% (40 of 72) had ≥1 ISR related to LEN;      28  grade 1, 2 grade 3, no grade 4</a:t>
            </a:r>
          </a:p>
          <a:p>
            <a:r>
              <a:rPr lang="en-US" sz="1800" dirty="0"/>
              <a:t>All 36 patients in randomized cohort received second LEN injection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FBE6E-032F-4C2B-B3BA-CBFC993B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CAPELLA: Wk 26 Safety, Injection Site Reactions in Randomized and Nonrandomized Cohorts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6A81DDB-38ED-492C-A7AF-60C3746F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Molina. IAS 2021. Abstr OALX01LB02.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49D01-2A39-41FD-928E-9B2CBB46D22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5577154E-844E-45BB-84AF-8338FB824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DC0D276-7835-4B1D-AD9C-09B94AB1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75460220-9178-6845-B473-7D47B421E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07158"/>
              </p:ext>
            </p:extLst>
          </p:nvPr>
        </p:nvGraphicFramePr>
        <p:xfrm>
          <a:off x="532723" y="1444325"/>
          <a:ext cx="5155530" cy="4907328"/>
        </p:xfrm>
        <a:graphic>
          <a:graphicData uri="http://schemas.openxmlformats.org/drawingml/2006/table">
            <a:tbl>
              <a:tblPr/>
              <a:tblGrid>
                <a:gridCol w="3909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054">
                  <a:extLst>
                    <a:ext uri="{9D8B030D-6E8A-4147-A177-3AD203B41FA5}">
                      <a16:colId xmlns:a16="http://schemas.microsoft.com/office/drawing/2014/main" val="3671608065"/>
                    </a:ext>
                  </a:extLst>
                </a:gridCol>
              </a:tblGrid>
              <a:tr h="495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 with incidence ≥5%,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72)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30878"/>
                  </a:ext>
                </a:extLst>
              </a:tr>
              <a:tr h="2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Adverse event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Diarrhea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Nausea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Cough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Headache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Pyrexia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Urinary tract infection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Abdominal distension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Arthralgia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Back pain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Constipation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Oral candidiasis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Rash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 grade 3/4 lab abnormality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Low creatinine clearance/high creatinine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Glycosuria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Nonfasting/fasting hyperglycemia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DC2D91C-2C4B-4A4D-A980-306446F7B213}"/>
              </a:ext>
            </a:extLst>
          </p:cNvPr>
          <p:cNvSpPr txBox="1"/>
          <p:nvPr/>
        </p:nvSpPr>
        <p:spPr bwMode="auto">
          <a:xfrm>
            <a:off x="7069699" y="1387373"/>
            <a:ext cx="3948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Injection site reactions (ISRs)</a:t>
            </a:r>
          </a:p>
        </p:txBody>
      </p:sp>
      <p:graphicFrame>
        <p:nvGraphicFramePr>
          <p:cNvPr id="14" name="Group 3">
            <a:extLst>
              <a:ext uri="{FF2B5EF4-FFF2-40B4-BE49-F238E27FC236}">
                <a16:creationId xmlns:a16="http://schemas.microsoft.com/office/drawing/2014/main" id="{2BD9D3CE-5CBE-4227-93CD-66DEA61EE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071745"/>
              </p:ext>
            </p:extLst>
          </p:nvPr>
        </p:nvGraphicFramePr>
        <p:xfrm>
          <a:off x="6888169" y="1789984"/>
          <a:ext cx="4114009" cy="1828896"/>
        </p:xfrm>
        <a:graphic>
          <a:graphicData uri="http://schemas.openxmlformats.org/drawingml/2006/table">
            <a:tbl>
              <a:tblPr/>
              <a:tblGrid>
                <a:gridCol w="951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53">
                  <a:extLst>
                    <a:ext uri="{9D8B030D-6E8A-4147-A177-3AD203B41FA5}">
                      <a16:colId xmlns:a16="http://schemas.microsoft.com/office/drawing/2014/main" val="3671608065"/>
                    </a:ext>
                  </a:extLst>
                </a:gridCol>
                <a:gridCol w="1326181">
                  <a:extLst>
                    <a:ext uri="{9D8B030D-6E8A-4147-A177-3AD203B41FA5}">
                      <a16:colId xmlns:a16="http://schemas.microsoft.com/office/drawing/2014/main" val="1588401369"/>
                    </a:ext>
                  </a:extLst>
                </a:gridCol>
                <a:gridCol w="966258">
                  <a:extLst>
                    <a:ext uri="{9D8B030D-6E8A-4147-A177-3AD203B41FA5}">
                      <a16:colId xmlns:a16="http://schemas.microsoft.com/office/drawing/2014/main" val="316371542"/>
                    </a:ext>
                  </a:extLst>
                </a:gridCol>
              </a:tblGrid>
              <a:tr h="299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Incidence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Cumulative Incidence,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 Duration, 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30878"/>
                  </a:ext>
                </a:extLst>
              </a:tr>
              <a:tr h="179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Swelling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(26)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Erythema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(24)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Pain</a:t>
                      </a:r>
                      <a:endParaRPr kumimoji="0" 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Nodule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 (18)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89346"/>
                  </a:ext>
                </a:extLst>
              </a:tr>
              <a:tr h="179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Induration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(13)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3119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FDAA042D-37FA-459E-B84A-E41E1E397003}"/>
              </a:ext>
            </a:extLst>
          </p:cNvPr>
          <p:cNvGrpSpPr/>
          <p:nvPr/>
        </p:nvGrpSpPr>
        <p:grpSpPr>
          <a:xfrm>
            <a:off x="6766222" y="2081405"/>
            <a:ext cx="70286" cy="2363001"/>
            <a:chOff x="6555545" y="2014025"/>
            <a:chExt cx="91440" cy="344424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52F6E5-403A-4914-9F66-BF4523043A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5458265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81913D-011D-49DC-BA40-905AC9257E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4769417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D4A3C4-6F7A-4DE5-B19A-7F43F757FC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4080569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760F12-3403-4249-A964-7117272939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3391721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754E4D-40EB-482F-858C-F4CFBFD457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2702873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1B5442-A615-4B30-B7AD-512E6035F7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2014025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CD0A51-5095-4AF8-B826-EC3CA5EE68CA}"/>
              </a:ext>
            </a:extLst>
          </p:cNvPr>
          <p:cNvSpPr txBox="1"/>
          <p:nvPr/>
        </p:nvSpPr>
        <p:spPr bwMode="auto">
          <a:xfrm>
            <a:off x="6542381" y="4285323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EBCD6-C4F4-4931-9B00-27DD3BCCF97C}"/>
              </a:ext>
            </a:extLst>
          </p:cNvPr>
          <p:cNvSpPr txBox="1"/>
          <p:nvPr/>
        </p:nvSpPr>
        <p:spPr bwMode="auto">
          <a:xfrm>
            <a:off x="6451010" y="3835425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833657-198F-47E6-B82E-D36030FAAB1C}"/>
              </a:ext>
            </a:extLst>
          </p:cNvPr>
          <p:cNvSpPr txBox="1"/>
          <p:nvPr/>
        </p:nvSpPr>
        <p:spPr bwMode="auto">
          <a:xfrm>
            <a:off x="6451010" y="3330224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F00931-A7A8-4E53-B2BA-2FCBFA4225B5}"/>
              </a:ext>
            </a:extLst>
          </p:cNvPr>
          <p:cNvSpPr txBox="1"/>
          <p:nvPr/>
        </p:nvSpPr>
        <p:spPr bwMode="auto">
          <a:xfrm>
            <a:off x="6451010" y="2877752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6F6743-B95E-47D7-8CF8-075AE90AC085}"/>
              </a:ext>
            </a:extLst>
          </p:cNvPr>
          <p:cNvSpPr txBox="1"/>
          <p:nvPr/>
        </p:nvSpPr>
        <p:spPr bwMode="auto">
          <a:xfrm>
            <a:off x="6448574" y="2410994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8833F-D4F7-469C-BFCC-58D1AA25EA35}"/>
              </a:ext>
            </a:extLst>
          </p:cNvPr>
          <p:cNvSpPr/>
          <p:nvPr/>
        </p:nvSpPr>
        <p:spPr bwMode="auto">
          <a:xfrm>
            <a:off x="6861993" y="3821200"/>
            <a:ext cx="47305" cy="61801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50215D-61F2-47C5-B438-EF3C035027E9}"/>
              </a:ext>
            </a:extLst>
          </p:cNvPr>
          <p:cNvSpPr txBox="1"/>
          <p:nvPr/>
        </p:nvSpPr>
        <p:spPr bwMode="auto">
          <a:xfrm>
            <a:off x="6377838" y="1928161"/>
            <a:ext cx="458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A79EB1-0595-4821-BA16-61F5115FDA37}"/>
              </a:ext>
            </a:extLst>
          </p:cNvPr>
          <p:cNvSpPr txBox="1"/>
          <p:nvPr/>
        </p:nvSpPr>
        <p:spPr bwMode="auto">
          <a:xfrm rot="16200000">
            <a:off x="5418114" y="3036087"/>
            <a:ext cx="1683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Participants (%)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71CCC5-DF3D-4E55-A3A2-073A2CBFD6BA}"/>
              </a:ext>
            </a:extLst>
          </p:cNvPr>
          <p:cNvGrpSpPr/>
          <p:nvPr/>
        </p:nvGrpSpPr>
        <p:grpSpPr>
          <a:xfrm>
            <a:off x="6845710" y="4455050"/>
            <a:ext cx="1878253" cy="63161"/>
            <a:chOff x="7453759" y="4455050"/>
            <a:chExt cx="1878253" cy="631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AB65047-512F-48BC-9ABF-3697FE1B0BFF}"/>
                </a:ext>
              </a:extLst>
            </p:cNvPr>
            <p:cNvGrpSpPr/>
            <p:nvPr/>
          </p:nvGrpSpPr>
          <p:grpSpPr>
            <a:xfrm rot="5400000">
              <a:off x="7830057" y="4082156"/>
              <a:ext cx="59757" cy="812354"/>
              <a:chOff x="6555545" y="3391721"/>
              <a:chExt cx="91440" cy="206654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D7E6A9D-721E-40C4-BD23-D9AD7FFE53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545826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EB6990B-AA1E-48EA-8ED9-EAF2B3EC6CB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4769417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0D98C09-A8A4-446D-A148-CBE49200ED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4080569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06D350B-7715-46B0-95A0-6C2B422F59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3391721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9E00CF1-A048-4123-B80D-079272F6BAB9}"/>
                </a:ext>
              </a:extLst>
            </p:cNvPr>
            <p:cNvGrpSpPr/>
            <p:nvPr/>
          </p:nvGrpSpPr>
          <p:grpSpPr>
            <a:xfrm rot="5400000">
              <a:off x="8895956" y="4078752"/>
              <a:ext cx="59757" cy="812354"/>
              <a:chOff x="6555545" y="3391721"/>
              <a:chExt cx="91440" cy="206654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1784EA5-A1FB-42C6-8663-5658282FFD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545826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FE28B09-2977-45AB-B618-023BB21EBB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4769417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2E8EF6C-2AAF-421E-AB13-B5DC22436E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4080569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FEAB6BE-DCD5-490F-ADE8-67553183C8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3391721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727B0E-150B-43EA-A56B-9A5AA03C3982}"/>
              </a:ext>
            </a:extLst>
          </p:cNvPr>
          <p:cNvGrpSpPr/>
          <p:nvPr/>
        </p:nvGrpSpPr>
        <p:grpSpPr>
          <a:xfrm>
            <a:off x="8987343" y="4446581"/>
            <a:ext cx="1607469" cy="63160"/>
            <a:chOff x="7453759" y="4455051"/>
            <a:chExt cx="1607469" cy="6316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7CB6900-783D-49FA-8084-6B4B7941F579}"/>
                </a:ext>
              </a:extLst>
            </p:cNvPr>
            <p:cNvGrpSpPr/>
            <p:nvPr/>
          </p:nvGrpSpPr>
          <p:grpSpPr>
            <a:xfrm rot="5400000">
              <a:off x="7830057" y="4082156"/>
              <a:ext cx="59757" cy="812354"/>
              <a:chOff x="6555545" y="3391721"/>
              <a:chExt cx="91440" cy="206654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07C8581-698C-40C0-8176-56041D316E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545826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909FC92-E1E8-45B1-AA99-DFF652D429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4769417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C7A09F6-3473-4C1B-9EC3-7A5C6EF122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4080569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9A66B72-CA29-482C-9767-45471BE013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3391721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9EEA36C-87BF-42F4-8AAB-8D1FDDACF127}"/>
                </a:ext>
              </a:extLst>
            </p:cNvPr>
            <p:cNvGrpSpPr/>
            <p:nvPr/>
          </p:nvGrpSpPr>
          <p:grpSpPr>
            <a:xfrm rot="5400000">
              <a:off x="8760565" y="4214145"/>
              <a:ext cx="59757" cy="541569"/>
              <a:chOff x="6555545" y="4080569"/>
              <a:chExt cx="91440" cy="1377696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8F09DBD-8E0D-424C-B8BC-221925CCAF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545826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D4267C6-1916-4F39-B65E-E24A00295E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4769417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CC828B6-79D8-4BCC-82ED-E3A8E313EA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55545" y="4080569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FDC6365-9C4C-4725-9094-282E1D2E2529}"/>
              </a:ext>
            </a:extLst>
          </p:cNvPr>
          <p:cNvSpPr txBox="1"/>
          <p:nvPr/>
        </p:nvSpPr>
        <p:spPr bwMode="auto">
          <a:xfrm>
            <a:off x="7817643" y="4665090"/>
            <a:ext cx="19893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Wk After 1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SC Injection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A093F5-7B3A-4D59-B324-2C71BCF869F6}"/>
              </a:ext>
            </a:extLst>
          </p:cNvPr>
          <p:cNvGrpSpPr/>
          <p:nvPr/>
        </p:nvGrpSpPr>
        <p:grpSpPr>
          <a:xfrm>
            <a:off x="6852427" y="4427322"/>
            <a:ext cx="3796007" cy="307777"/>
            <a:chOff x="7460476" y="4427322"/>
            <a:chExt cx="3796007" cy="3077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8AF574-7B5E-43F6-8638-1E5A9FA06119}"/>
                </a:ext>
              </a:extLst>
            </p:cNvPr>
            <p:cNvSpPr txBox="1"/>
            <p:nvPr/>
          </p:nvSpPr>
          <p:spPr bwMode="auto">
            <a:xfrm>
              <a:off x="7460476" y="4427322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9E6155-7F2C-4D38-910E-68489075C601}"/>
                </a:ext>
              </a:extLst>
            </p:cNvPr>
            <p:cNvSpPr txBox="1"/>
            <p:nvPr/>
          </p:nvSpPr>
          <p:spPr bwMode="auto">
            <a:xfrm>
              <a:off x="7720515" y="4427322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B1A80A4-4ACB-4D93-82FE-32714537197A}"/>
                </a:ext>
              </a:extLst>
            </p:cNvPr>
            <p:cNvSpPr txBox="1"/>
            <p:nvPr/>
          </p:nvSpPr>
          <p:spPr bwMode="auto">
            <a:xfrm>
              <a:off x="8001275" y="4427322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8271DB-BF34-4C1A-A1AD-A952739DBF0C}"/>
                </a:ext>
              </a:extLst>
            </p:cNvPr>
            <p:cNvSpPr txBox="1"/>
            <p:nvPr/>
          </p:nvSpPr>
          <p:spPr bwMode="auto">
            <a:xfrm>
              <a:off x="8261314" y="4427322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3E4818-D404-4A3E-B2ED-86D28DFE59F3}"/>
                </a:ext>
              </a:extLst>
            </p:cNvPr>
            <p:cNvSpPr txBox="1"/>
            <p:nvPr/>
          </p:nvSpPr>
          <p:spPr bwMode="auto">
            <a:xfrm>
              <a:off x="8463940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8EC6DD-C3C0-4D96-A3BA-BC36B273EBDB}"/>
                </a:ext>
              </a:extLst>
            </p:cNvPr>
            <p:cNvSpPr txBox="1"/>
            <p:nvPr/>
          </p:nvSpPr>
          <p:spPr bwMode="auto">
            <a:xfrm>
              <a:off x="8735931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DA06C8-C990-4D13-8146-89D26F0CF742}"/>
                </a:ext>
              </a:extLst>
            </p:cNvPr>
            <p:cNvSpPr txBox="1"/>
            <p:nvPr/>
          </p:nvSpPr>
          <p:spPr bwMode="auto">
            <a:xfrm>
              <a:off x="9016691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166004D-EB24-4252-AEF1-A148CF2AB804}"/>
                </a:ext>
              </a:extLst>
            </p:cNvPr>
            <p:cNvSpPr txBox="1"/>
            <p:nvPr/>
          </p:nvSpPr>
          <p:spPr bwMode="auto">
            <a:xfrm>
              <a:off x="9276730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C5A436A-A881-4FC9-80BD-1ACD9346C5E9}"/>
                </a:ext>
              </a:extLst>
            </p:cNvPr>
            <p:cNvSpPr txBox="1"/>
            <p:nvPr/>
          </p:nvSpPr>
          <p:spPr bwMode="auto">
            <a:xfrm>
              <a:off x="9565860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A45581-859B-4C45-80A1-B7CAE8F0A724}"/>
                </a:ext>
              </a:extLst>
            </p:cNvPr>
            <p:cNvSpPr txBox="1"/>
            <p:nvPr/>
          </p:nvSpPr>
          <p:spPr bwMode="auto">
            <a:xfrm>
              <a:off x="9814171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51B46EB-1FA2-4118-B0D7-B54C9E63AFA7}"/>
                </a:ext>
              </a:extLst>
            </p:cNvPr>
            <p:cNvSpPr txBox="1"/>
            <p:nvPr/>
          </p:nvSpPr>
          <p:spPr bwMode="auto">
            <a:xfrm>
              <a:off x="10074210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2335FC6-4D63-4CEF-B06A-D09D0A45655C}"/>
                </a:ext>
              </a:extLst>
            </p:cNvPr>
            <p:cNvSpPr txBox="1"/>
            <p:nvPr/>
          </p:nvSpPr>
          <p:spPr bwMode="auto">
            <a:xfrm>
              <a:off x="10354970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9FAF31F-2421-43F3-8DF2-36A7125CDDC3}"/>
                </a:ext>
              </a:extLst>
            </p:cNvPr>
            <p:cNvSpPr txBox="1"/>
            <p:nvPr/>
          </p:nvSpPr>
          <p:spPr bwMode="auto">
            <a:xfrm>
              <a:off x="10603057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3E11F20-2974-4669-B0B0-8BECD25C220D}"/>
                </a:ext>
              </a:extLst>
            </p:cNvPr>
            <p:cNvSpPr txBox="1"/>
            <p:nvPr/>
          </p:nvSpPr>
          <p:spPr bwMode="auto">
            <a:xfrm>
              <a:off x="10889075" y="442732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28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3D100E0-87E7-446A-AF8F-D85BE04CC30E}"/>
              </a:ext>
            </a:extLst>
          </p:cNvPr>
          <p:cNvSpPr/>
          <p:nvPr/>
        </p:nvSpPr>
        <p:spPr bwMode="auto">
          <a:xfrm>
            <a:off x="6907955" y="3893530"/>
            <a:ext cx="45719" cy="541222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52489E-4343-47B2-A89E-1A48957F7D71}"/>
              </a:ext>
            </a:extLst>
          </p:cNvPr>
          <p:cNvSpPr/>
          <p:nvPr/>
        </p:nvSpPr>
        <p:spPr bwMode="auto">
          <a:xfrm>
            <a:off x="6953242" y="3998185"/>
            <a:ext cx="45719" cy="436567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C4400FD-DE4C-42C2-8D4B-57E870046B7E}"/>
              </a:ext>
            </a:extLst>
          </p:cNvPr>
          <p:cNvSpPr/>
          <p:nvPr/>
        </p:nvSpPr>
        <p:spPr bwMode="auto">
          <a:xfrm>
            <a:off x="6999214" y="4057311"/>
            <a:ext cx="45719" cy="387095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93E9AD-123D-402E-BFB4-01FB28CCF808}"/>
              </a:ext>
            </a:extLst>
          </p:cNvPr>
          <p:cNvSpPr/>
          <p:nvPr/>
        </p:nvSpPr>
        <p:spPr bwMode="auto">
          <a:xfrm>
            <a:off x="7048884" y="4183341"/>
            <a:ext cx="54284" cy="261065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C820768-9EF8-419B-ABC5-C239BC1D5B1C}"/>
              </a:ext>
            </a:extLst>
          </p:cNvPr>
          <p:cNvSpPr/>
          <p:nvPr/>
        </p:nvSpPr>
        <p:spPr bwMode="auto">
          <a:xfrm>
            <a:off x="7544048" y="4414088"/>
            <a:ext cx="45719" cy="45719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9885B3-949F-4642-9EC3-D2766A0E9E3D}"/>
              </a:ext>
            </a:extLst>
          </p:cNvPr>
          <p:cNvSpPr/>
          <p:nvPr/>
        </p:nvSpPr>
        <p:spPr bwMode="auto">
          <a:xfrm>
            <a:off x="8245144" y="4415187"/>
            <a:ext cx="45719" cy="45719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2469456-563D-45A2-91D5-F8F58AEADCF0}"/>
              </a:ext>
            </a:extLst>
          </p:cNvPr>
          <p:cNvSpPr/>
          <p:nvPr/>
        </p:nvSpPr>
        <p:spPr bwMode="auto">
          <a:xfrm>
            <a:off x="10261667" y="4398945"/>
            <a:ext cx="45719" cy="45719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5C3F0B2-DEB1-471D-BA28-B5C5C1207E28}"/>
              </a:ext>
            </a:extLst>
          </p:cNvPr>
          <p:cNvSpPr/>
          <p:nvPr/>
        </p:nvSpPr>
        <p:spPr bwMode="auto">
          <a:xfrm>
            <a:off x="10334200" y="4285323"/>
            <a:ext cx="45719" cy="168461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0129488-691B-473E-BF76-6CB1FC967530}"/>
              </a:ext>
            </a:extLst>
          </p:cNvPr>
          <p:cNvSpPr/>
          <p:nvPr/>
        </p:nvSpPr>
        <p:spPr bwMode="auto">
          <a:xfrm>
            <a:off x="10380162" y="4345465"/>
            <a:ext cx="45719" cy="90479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CC875C5-BC8C-4478-A592-16A40EC81EDE}"/>
              </a:ext>
            </a:extLst>
          </p:cNvPr>
          <p:cNvSpPr/>
          <p:nvPr/>
        </p:nvSpPr>
        <p:spPr bwMode="auto">
          <a:xfrm>
            <a:off x="10425449" y="4271944"/>
            <a:ext cx="45719" cy="168461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DD00B04-7943-40EF-B024-CB13845A89E7}"/>
              </a:ext>
            </a:extLst>
          </p:cNvPr>
          <p:cNvSpPr/>
          <p:nvPr/>
        </p:nvSpPr>
        <p:spPr bwMode="auto">
          <a:xfrm>
            <a:off x="10471421" y="4345465"/>
            <a:ext cx="45719" cy="113514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EA60D7-E5A1-4757-BCA1-1AE4366B534E}"/>
              </a:ext>
            </a:extLst>
          </p:cNvPr>
          <p:cNvSpPr/>
          <p:nvPr/>
        </p:nvSpPr>
        <p:spPr bwMode="auto">
          <a:xfrm>
            <a:off x="6845711" y="2059450"/>
            <a:ext cx="3755620" cy="2394134"/>
          </a:xfrm>
          <a:custGeom>
            <a:avLst/>
            <a:gdLst>
              <a:gd name="connsiteX0" fmla="*/ 0 w 4614203"/>
              <a:gd name="connsiteY0" fmla="*/ 0 h 3460653"/>
              <a:gd name="connsiteX1" fmla="*/ 0 w 4614203"/>
              <a:gd name="connsiteY1" fmla="*/ 3460653 h 3460653"/>
              <a:gd name="connsiteX2" fmla="*/ 4614203 w 4614203"/>
              <a:gd name="connsiteY2" fmla="*/ 3460653 h 346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4203" h="3460653">
                <a:moveTo>
                  <a:pt x="0" y="0"/>
                </a:moveTo>
                <a:lnTo>
                  <a:pt x="0" y="3460653"/>
                </a:lnTo>
                <a:lnTo>
                  <a:pt x="4614203" y="3460653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D185E0E-8A86-4074-B7A5-C26FBEDAF18F}"/>
              </a:ext>
            </a:extLst>
          </p:cNvPr>
          <p:cNvSpPr txBox="1"/>
          <p:nvPr/>
        </p:nvSpPr>
        <p:spPr bwMode="auto">
          <a:xfrm>
            <a:off x="6884572" y="4869127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BAA85EF-2193-49F9-97D8-2978B33A5D29}"/>
              </a:ext>
            </a:extLst>
          </p:cNvPr>
          <p:cNvSpPr txBox="1"/>
          <p:nvPr/>
        </p:nvSpPr>
        <p:spPr bwMode="auto">
          <a:xfrm>
            <a:off x="10037677" y="4873458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45DFA4-D9ED-4A04-939E-8B14DDE1A668}"/>
              </a:ext>
            </a:extLst>
          </p:cNvPr>
          <p:cNvCxnSpPr>
            <a:cxnSpLocks/>
          </p:cNvCxnSpPr>
          <p:nvPr/>
        </p:nvCxnSpPr>
        <p:spPr bwMode="auto">
          <a:xfrm>
            <a:off x="7204816" y="5018385"/>
            <a:ext cx="2847092" cy="682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3024596-80FF-458F-8784-D8CD6D7F60E0}"/>
              </a:ext>
            </a:extLst>
          </p:cNvPr>
          <p:cNvSpPr txBox="1"/>
          <p:nvPr/>
        </p:nvSpPr>
        <p:spPr bwMode="auto">
          <a:xfrm>
            <a:off x="10324027" y="4859316"/>
            <a:ext cx="1622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←No. who received SC injection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16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2C74-8DEE-41EB-B608-C34FF1E451A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/>
              <a:t>CAPELLA: </a:t>
            </a:r>
            <a:r>
              <a:rPr lang="en-US" dirty="0" err="1"/>
              <a:t>Lenacapravir</a:t>
            </a:r>
            <a:r>
              <a:rPr lang="en-US" dirty="0"/>
              <a:t> in MDR 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EAA0-3B59-4395-9C89-B49DC45DB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/>
              <a:t>Lenacapavir</a:t>
            </a:r>
            <a:r>
              <a:rPr lang="en-US" sz="2200" dirty="0"/>
              <a:t>, in combination with OBR, demonstrated favorable efficacy and safety at Week 26 in heavily treatment-experienced patients with MDR HIV-1 infection</a:t>
            </a:r>
          </a:p>
          <a:p>
            <a:pPr lvl="1"/>
            <a:r>
              <a:rPr lang="en-US" sz="2000" dirty="0"/>
              <a:t>High rate of virologic suppression (81%)</a:t>
            </a:r>
          </a:p>
          <a:p>
            <a:pPr lvl="1"/>
            <a:r>
              <a:rPr lang="en-US" sz="2000" dirty="0"/>
              <a:t>Increase in CD4+ cell count (+81 cells/mm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 lvl="2"/>
            <a:r>
              <a:rPr lang="en-US" sz="1800" dirty="0"/>
              <a:t>No patients had CD4+ cell count &lt;50 cells/mm</a:t>
            </a:r>
            <a:r>
              <a:rPr lang="en-US" sz="1800" baseline="30000" dirty="0"/>
              <a:t>3</a:t>
            </a:r>
            <a:r>
              <a:rPr lang="en-US" sz="1800" dirty="0"/>
              <a:t> at Week 26 vs 22% at baseline</a:t>
            </a:r>
          </a:p>
          <a:p>
            <a:pPr lvl="1"/>
            <a:r>
              <a:rPr lang="en-US" sz="2000" dirty="0"/>
              <a:t>Treatment well tolerated with no AEs leading to discontinuation</a:t>
            </a:r>
          </a:p>
          <a:p>
            <a:pPr lvl="1"/>
            <a:r>
              <a:rPr lang="en-US" sz="2000" dirty="0"/>
              <a:t>All randomized patients received second SC </a:t>
            </a:r>
            <a:r>
              <a:rPr lang="en-US" sz="2000" dirty="0" err="1"/>
              <a:t>lenacapavir</a:t>
            </a:r>
            <a:r>
              <a:rPr lang="en-US" sz="2000" dirty="0"/>
              <a:t> injection</a:t>
            </a:r>
          </a:p>
          <a:p>
            <a:r>
              <a:rPr lang="en-US" sz="2200" dirty="0"/>
              <a:t>Data support ongoing evaluation of </a:t>
            </a:r>
            <a:r>
              <a:rPr lang="en-US" sz="2200" dirty="0" err="1"/>
              <a:t>lenacapavir</a:t>
            </a:r>
            <a:r>
              <a:rPr lang="en-US" sz="2200" dirty="0"/>
              <a:t> for </a:t>
            </a:r>
            <a:br>
              <a:rPr lang="en-US" sz="2200" dirty="0"/>
            </a:br>
            <a:r>
              <a:rPr lang="en-US" sz="2200" dirty="0"/>
              <a:t>HIV-1 treatment and prevention in heavily treatment-experienced patients with MDR </a:t>
            </a:r>
            <a:br>
              <a:rPr lang="en-US" sz="2200" dirty="0"/>
            </a:br>
            <a:r>
              <a:rPr lang="en-US" sz="2200" dirty="0"/>
              <a:t>HIV-1 infection</a:t>
            </a:r>
          </a:p>
          <a:p>
            <a:r>
              <a:rPr lang="en-US" sz="2200" dirty="0"/>
              <a:t>More information on resistance needed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620DFB2-5A44-456D-B40B-7F4E6338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6859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Molina. IAS </a:t>
            </a:r>
            <a:r>
              <a:rPr kumimoji="0" lang="en-US" alt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2a021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Abstr OALX01LB02.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90B07A-7D72-4244-B456-E35A99ED548A}"/>
              </a:ext>
            </a:extLst>
          </p:cNvPr>
          <p:cNvGrpSpPr>
            <a:grpSpLocks/>
          </p:cNvGrpSpPr>
          <p:nvPr/>
        </p:nvGrpSpPr>
        <p:grpSpPr bwMode="auto">
          <a:xfrm>
            <a:off x="8905475" y="6197772"/>
            <a:ext cx="3137718" cy="447822"/>
            <a:chOff x="9527309" y="3551529"/>
            <a:chExt cx="3137718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A14BDBD-FC82-4ECE-9B75-D505E1ECD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5113BF1-6B0B-4E1D-B98C-A00556B5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3137718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adapted from: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17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0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5FF-41FA-48A0-B06A-33CD8A77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363497"/>
            <a:ext cx="10877529" cy="4650686"/>
          </a:xfrm>
        </p:spPr>
        <p:txBody>
          <a:bodyPr/>
          <a:lstStyle/>
          <a:p>
            <a:r>
              <a:rPr lang="en-US" sz="2000" dirty="0"/>
              <a:t>Randomized, open-label phase II trial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1800" dirty="0"/>
              <a:t>Participants at baseline: median age 29 yr; 93% male; 52% Black race; 45% Latinx ethnicity</a:t>
            </a:r>
          </a:p>
          <a:p>
            <a:r>
              <a:rPr lang="en-US" sz="1800" dirty="0"/>
              <a:t>Primary outcome: proportion with HIV-1 RNA &lt;50 c/mL at Wk 54; </a:t>
            </a:r>
            <a:r>
              <a:rPr lang="en-US" sz="1800" b="1" dirty="0"/>
              <a:t>secondary outcomes: proportion with HIV-1 RNA &lt;50 c/mL at Wk 28</a:t>
            </a:r>
            <a:r>
              <a:rPr lang="en-US" sz="1800" dirty="0"/>
              <a:t>, 38, and 80; change from baseline in log</a:t>
            </a:r>
            <a:r>
              <a:rPr lang="en-US" sz="1800" baseline="-25000" dirty="0"/>
              <a:t>10</a:t>
            </a:r>
            <a:r>
              <a:rPr lang="en-US" sz="1800" dirty="0"/>
              <a:t> HIV-1 RNA and CD4+ cell count at Wk 28, 38, 54, and 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5F33FB-BDDE-4B89-BDB2-9D3388794686}"/>
              </a:ext>
            </a:extLst>
          </p:cNvPr>
          <p:cNvSpPr txBox="1"/>
          <p:nvPr/>
        </p:nvSpPr>
        <p:spPr bwMode="auto">
          <a:xfrm>
            <a:off x="6067599" y="2036803"/>
            <a:ext cx="1622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HIV-1 RNA       &lt;50 c/mL at Wk 16 and 22 switched to TAF or BIC;               if ≥50 c/mL discontinued study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F004B6-977C-674D-8F5F-7F5B22B8231D}"/>
              </a:ext>
            </a:extLst>
          </p:cNvPr>
          <p:cNvSpPr txBox="1"/>
          <p:nvPr/>
        </p:nvSpPr>
        <p:spPr bwMode="auto">
          <a:xfrm>
            <a:off x="8605079" y="1865526"/>
            <a:ext cx="1278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56" name="Text Box 29">
            <a:extLst>
              <a:ext uri="{FF2B5EF4-FFF2-40B4-BE49-F238E27FC236}">
                <a16:creationId xmlns:a16="http://schemas.microsoft.com/office/drawing/2014/main" id="{97C06D27-DBB4-9940-9B73-99B8638C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093" y="1245800"/>
            <a:ext cx="1630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tabLst>
                <a:tab pos="114300" algn="l"/>
              </a:tabLst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∘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endpoint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Wk 54</a:t>
            </a:r>
          </a:p>
        </p:txBody>
      </p:sp>
      <p:sp>
        <p:nvSpPr>
          <p:cNvPr id="57" name="Line 32">
            <a:extLst>
              <a:ext uri="{FF2B5EF4-FFF2-40B4-BE49-F238E27FC236}">
                <a16:creationId xmlns:a16="http://schemas.microsoft.com/office/drawing/2014/main" id="{535988D0-DD19-FF40-A5D8-7898D782A3A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0304150" y="2061268"/>
            <a:ext cx="1371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39D7F-E25F-4D1C-954E-3A4DF74B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Lenacapavir in Treatment-Naive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ED9FA43-CF3B-49B1-B7BF-9ECF6CEE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Gupta. IAS 2021. Abstr OALB0302.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171BA0-9480-489B-AA52-880E7864CC10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6522D698-5891-4DB5-88D2-BE42C5664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28FD40DD-9EBD-4D48-9BA1-4D5823F6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23">
            <a:extLst>
              <a:ext uri="{FF2B5EF4-FFF2-40B4-BE49-F238E27FC236}">
                <a16:creationId xmlns:a16="http://schemas.microsoft.com/office/drawing/2014/main" id="{DF2A79F9-13A8-6742-98DC-B1A1E357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82" y="2601166"/>
            <a:ext cx="23479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ARV-naive adults with HIV-1 RNA ≥200 c/mL, CD4+ count ≥200 cells/mm</a:t>
            </a:r>
            <a:r>
              <a:rPr kumimoji="0" lang="en-GB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active HCV or HBV coinfection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182)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518476C5-514F-474A-B1EA-4CB6E4945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363" y="2172136"/>
            <a:ext cx="1862521" cy="299324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LEN SC Q6M +</a:t>
            </a:r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E21D3ABA-D42C-3D4A-81E8-08F639982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2806" y="3859338"/>
            <a:ext cx="476899" cy="27697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584EB-D14A-B84A-B64E-3E0A1B14ED53}"/>
              </a:ext>
            </a:extLst>
          </p:cNvPr>
          <p:cNvSpPr txBox="1"/>
          <p:nvPr/>
        </p:nvSpPr>
        <p:spPr bwMode="auto">
          <a:xfrm>
            <a:off x="4386138" y="1862970"/>
            <a:ext cx="965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B66F2-2FDD-6544-955D-598077553CBA}"/>
              </a:ext>
            </a:extLst>
          </p:cNvPr>
          <p:cNvSpPr txBox="1"/>
          <p:nvPr/>
        </p:nvSpPr>
        <p:spPr bwMode="auto">
          <a:xfrm>
            <a:off x="3840019" y="4573659"/>
            <a:ext cx="8038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*LEN oral lead-in 600 mg Days 1 and 2, 300 mg Day 8; LEN 927 mg SC Day 15 and then Q6M.                       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LEN 600 mg Days 1 and 2, then 50 mg from Day 3.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FTC/TAF 200/25 mg.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₴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BIC/FTC/TAF 50/200/25 mg.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Line 33">
            <a:extLst>
              <a:ext uri="{FF2B5EF4-FFF2-40B4-BE49-F238E27FC236}">
                <a16:creationId xmlns:a16="http://schemas.microsoft.com/office/drawing/2014/main" id="{BB4E99D7-FE79-864B-A3AF-26F247C768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7676" y="2483562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Line 33">
            <a:extLst>
              <a:ext uri="{FF2B5EF4-FFF2-40B4-BE49-F238E27FC236}">
                <a16:creationId xmlns:a16="http://schemas.microsoft.com/office/drawing/2014/main" id="{96725D01-C96F-1741-B6FC-0D8AE76CD9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7676" y="3068401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3C2E9BB1-E28E-294B-AF4A-D803A97B358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26112" y="2059468"/>
            <a:ext cx="1371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A844AA36-6630-A848-BFEF-9AC0395E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363" y="2459095"/>
            <a:ext cx="1862521" cy="270206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FTC/TAF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‡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PO QD</a:t>
            </a: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3CDBFA64-0F25-DD4A-A0D8-A4BD74D0E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363" y="2788979"/>
            <a:ext cx="1862521" cy="318991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LEN SC Q6M</a:t>
            </a: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4A877D04-95AB-364B-BE8F-4F9FF412A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363" y="3089191"/>
            <a:ext cx="1862521" cy="28796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FTC/TAF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‡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QD</a:t>
            </a:r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008310A7-1F81-6A4D-834A-74E51016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74" y="2172136"/>
            <a:ext cx="3208405" cy="299324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LEN SC Q6M</a:t>
            </a: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69A8DC52-F215-F842-9301-CC509F6A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74" y="2788980"/>
            <a:ext cx="3208405" cy="299324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LEN SC Q6M</a:t>
            </a: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A9D5615F-F3F5-F142-AB43-93CEF6D60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74" y="2459095"/>
            <a:ext cx="3208405" cy="270206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TAF 25 mg PO QD</a:t>
            </a:r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646663D5-D436-D243-9C7D-6CC63D1FF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74" y="3089191"/>
            <a:ext cx="3208405" cy="270206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BIC 75 mg PO QD</a:t>
            </a: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D5FAF272-C7B0-B04C-8828-ACEF6F0F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362" y="3409995"/>
            <a:ext cx="7157017" cy="288991"/>
          </a:xfrm>
          <a:prstGeom prst="rect">
            <a:avLst/>
          </a:prstGeom>
          <a:solidFill>
            <a:srgbClr val="5B9BD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LEN 50 mg PO QD</a:t>
            </a:r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ECB185AD-0D41-EF4C-8A2F-9803D25DF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362" y="3700328"/>
            <a:ext cx="7157017" cy="276151"/>
          </a:xfrm>
          <a:prstGeom prst="rect">
            <a:avLst/>
          </a:prstGeom>
          <a:solidFill>
            <a:srgbClr val="5B9BD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FTC/TAF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‡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PO QD</a:t>
            </a:r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A0E84F78-C2E2-DA4B-BDAB-E974DAF69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362" y="4047632"/>
            <a:ext cx="7157017" cy="559656"/>
          </a:xfrm>
          <a:prstGeom prst="rect">
            <a:avLst/>
          </a:prstGeom>
          <a:solidFill>
            <a:srgbClr val="ED7D3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BIC/FTC/TAF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₴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PO QD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8796DD43-50A3-F249-AA86-B3CAB470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6757" y="1734666"/>
            <a:ext cx="945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tabLst>
                <a:tab pos="114300" algn="l"/>
              </a:tabLst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Wk 80</a:t>
            </a:r>
          </a:p>
        </p:txBody>
      </p:sp>
      <p:sp>
        <p:nvSpPr>
          <p:cNvPr id="52" name="Line 32">
            <a:extLst>
              <a:ext uri="{FF2B5EF4-FFF2-40B4-BE49-F238E27FC236}">
                <a16:creationId xmlns:a16="http://schemas.microsoft.com/office/drawing/2014/main" id="{C5B82C52-B5D0-E54A-8105-2F3832D0752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1014270" y="2067971"/>
            <a:ext cx="1371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Line 33">
            <a:extLst>
              <a:ext uri="{FF2B5EF4-FFF2-40B4-BE49-F238E27FC236}">
                <a16:creationId xmlns:a16="http://schemas.microsoft.com/office/drawing/2014/main" id="{1FA54589-75AC-7445-AF1F-D50B4BEC56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4270" y="2468499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id="{26EDE3CD-A490-484C-8F27-E9E02196B5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23529" y="3055670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Line 33">
            <a:extLst>
              <a:ext uri="{FF2B5EF4-FFF2-40B4-BE49-F238E27FC236}">
                <a16:creationId xmlns:a16="http://schemas.microsoft.com/office/drawing/2014/main" id="{9BCECDAC-BCC3-1D49-B250-F049544C0E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23529" y="3726011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64328-E1F6-8746-9851-9775C3EA63F9}"/>
              </a:ext>
            </a:extLst>
          </p:cNvPr>
          <p:cNvSpPr txBox="1"/>
          <p:nvPr/>
        </p:nvSpPr>
        <p:spPr bwMode="auto">
          <a:xfrm>
            <a:off x="3051760" y="2228780"/>
            <a:ext cx="912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1* n = 52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9994E-1D37-294B-9B01-7E66DABB6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55882">
            <a:off x="2764783" y="3371308"/>
            <a:ext cx="419100" cy="482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9A539C4-9D13-5147-9182-6E1C3CF93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3669">
            <a:off x="2771376" y="2950429"/>
            <a:ext cx="419100" cy="4826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62363BC-F306-C644-B183-0691130D4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97451">
            <a:off x="2731705" y="2529472"/>
            <a:ext cx="419100" cy="4826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F877FAB-1ACF-574C-B2B2-466425A67C6D}"/>
              </a:ext>
            </a:extLst>
          </p:cNvPr>
          <p:cNvSpPr txBox="1"/>
          <p:nvPr/>
        </p:nvSpPr>
        <p:spPr bwMode="auto">
          <a:xfrm>
            <a:off x="3048000" y="2832221"/>
            <a:ext cx="912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2* n = 53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42DD57-6858-A245-9C96-F26F996A9284}"/>
              </a:ext>
            </a:extLst>
          </p:cNvPr>
          <p:cNvSpPr txBox="1"/>
          <p:nvPr/>
        </p:nvSpPr>
        <p:spPr bwMode="auto">
          <a:xfrm>
            <a:off x="3048000" y="3442014"/>
            <a:ext cx="901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3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 = 52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A6916B-04FC-414E-9445-442D8845E16E}"/>
              </a:ext>
            </a:extLst>
          </p:cNvPr>
          <p:cNvSpPr txBox="1"/>
          <p:nvPr/>
        </p:nvSpPr>
        <p:spPr bwMode="auto">
          <a:xfrm>
            <a:off x="3136839" y="4027427"/>
            <a:ext cx="812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4 n = 25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34AF6F-46B3-4E02-A6D1-DB32DEB7A6A2}"/>
              </a:ext>
            </a:extLst>
          </p:cNvPr>
          <p:cNvSpPr/>
          <p:nvPr/>
        </p:nvSpPr>
        <p:spPr bwMode="auto">
          <a:xfrm>
            <a:off x="5281024" y="1195679"/>
            <a:ext cx="1148268" cy="715746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EE7C5-9CE0-4377-8B36-708E8DB6B112}"/>
              </a:ext>
            </a:extLst>
          </p:cNvPr>
          <p:cNvSpPr txBox="1"/>
          <p:nvPr/>
        </p:nvSpPr>
        <p:spPr bwMode="auto">
          <a:xfrm>
            <a:off x="3628842" y="154567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Line 33">
            <a:extLst>
              <a:ext uri="{FF2B5EF4-FFF2-40B4-BE49-F238E27FC236}">
                <a16:creationId xmlns:a16="http://schemas.microsoft.com/office/drawing/2014/main" id="{38F0DDE6-38EC-4694-A5FC-FD7664507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5199" y="2496108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Line 33">
            <a:extLst>
              <a:ext uri="{FF2B5EF4-FFF2-40B4-BE49-F238E27FC236}">
                <a16:creationId xmlns:a16="http://schemas.microsoft.com/office/drawing/2014/main" id="{5C7B506A-DE5D-4E6D-8CE6-CF850FDA34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5199" y="3080947"/>
            <a:ext cx="2863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2A629B84-25E6-484D-B1B2-BEA2CA13D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886" y="1242854"/>
            <a:ext cx="1647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tabLst>
                <a:tab pos="114300" algn="l"/>
              </a:tabLst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300" algn="l"/>
              </a:tabLst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∘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endpoint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Wk 28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18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8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C3CD24-092F-6C46-BBEB-002D646C36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BA99B-CFEC-4BBF-98E3-2D7421DA98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One participant 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LEN SC + FTC/TAF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 BIC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arm had emergent resistance mutations at Wk 10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CA: Q67H + K70R (LEN fold change = 20)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RT: M184M/I</a:t>
            </a:r>
          </a:p>
          <a:p>
            <a:pPr marL="514350" indent="-457200">
              <a:buClr>
                <a:srgbClr val="000000"/>
              </a:buClr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Plasma LEN concentrations consistently in target range</a:t>
            </a:r>
            <a:endParaRPr lang="en-US" sz="2400" dirty="0">
              <a:solidFill>
                <a:srgbClr val="000000"/>
              </a:solidFill>
              <a:ea typeface="+mn-ea"/>
              <a:cs typeface="Arial" panose="020B0604020202020204" pitchFamily="34" charset="0"/>
              <a:sym typeface="Wingdings" pitchFamily="2" charset="2"/>
            </a:endParaRPr>
          </a:p>
          <a:p>
            <a:pPr marL="57150" indent="0">
              <a:buClr>
                <a:srgbClr val="000000"/>
              </a:buClr>
              <a:buNone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39D7F-E25F-4D1C-954E-3A4DF74B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Wk 28 Virologic Outcomes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ED9FA43-CF3B-49B1-B7BF-9ECF6CEE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Gupta. IAS 2021. Abstr OALB0302.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171BA0-9480-489B-AA52-880E7864CC10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6522D698-5891-4DB5-88D2-BE42C5664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28FD40DD-9EBD-4D48-9BA1-4D5823F6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501E627-1424-1F48-995D-0A8788F591DC}"/>
              </a:ext>
            </a:extLst>
          </p:cNvPr>
          <p:cNvSpPr txBox="1">
            <a:spLocks/>
          </p:cNvSpPr>
          <p:nvPr/>
        </p:nvSpPr>
        <p:spPr bwMode="auto">
          <a:xfrm>
            <a:off x="604675" y="4684269"/>
            <a:ext cx="5380489" cy="14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C9A23-5D63-4220-A1A3-A8B3AAFCE264}"/>
              </a:ext>
            </a:extLst>
          </p:cNvPr>
          <p:cNvSpPr txBox="1"/>
          <p:nvPr/>
        </p:nvSpPr>
        <p:spPr bwMode="auto">
          <a:xfrm rot="16200000">
            <a:off x="-973690" y="3376514"/>
            <a:ext cx="3071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Participants (%)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521A0C-1801-4519-B14F-F640682B4AC7}"/>
              </a:ext>
            </a:extLst>
          </p:cNvPr>
          <p:cNvGrpSpPr/>
          <p:nvPr/>
        </p:nvGrpSpPr>
        <p:grpSpPr>
          <a:xfrm>
            <a:off x="1047100" y="2095112"/>
            <a:ext cx="107961" cy="2950001"/>
            <a:chOff x="1040004" y="1808298"/>
            <a:chExt cx="115057" cy="323681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043E26-656C-4CCA-9A69-54D3C78E22FA}"/>
                </a:ext>
              </a:extLst>
            </p:cNvPr>
            <p:cNvCxnSpPr/>
            <p:nvPr/>
          </p:nvCxnSpPr>
          <p:spPr bwMode="auto">
            <a:xfrm>
              <a:off x="1040004" y="2455955"/>
              <a:ext cx="11505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43A7AE-21B3-46A4-8B65-0B65E37C2C64}"/>
                </a:ext>
              </a:extLst>
            </p:cNvPr>
            <p:cNvCxnSpPr/>
            <p:nvPr/>
          </p:nvCxnSpPr>
          <p:spPr bwMode="auto">
            <a:xfrm>
              <a:off x="1040004" y="1808298"/>
              <a:ext cx="11505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EC83F0-4C19-4E3E-9CEC-B958E34E66A4}"/>
                </a:ext>
              </a:extLst>
            </p:cNvPr>
            <p:cNvGrpSpPr/>
            <p:nvPr/>
          </p:nvGrpSpPr>
          <p:grpSpPr>
            <a:xfrm>
              <a:off x="1040004" y="3103614"/>
              <a:ext cx="115057" cy="647658"/>
              <a:chOff x="1514839" y="2358228"/>
              <a:chExt cx="87682" cy="54965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40510A1-75A9-4A7B-8AB2-98C06CB2D8AD}"/>
                  </a:ext>
                </a:extLst>
              </p:cNvPr>
              <p:cNvCxnSpPr/>
              <p:nvPr/>
            </p:nvCxnSpPr>
            <p:spPr bwMode="auto">
              <a:xfrm>
                <a:off x="1514839" y="2907880"/>
                <a:ext cx="8768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7C7FA57-F5CE-492B-BD3B-C85C5737FDD2}"/>
                  </a:ext>
                </a:extLst>
              </p:cNvPr>
              <p:cNvCxnSpPr/>
              <p:nvPr/>
            </p:nvCxnSpPr>
            <p:spPr bwMode="auto">
              <a:xfrm>
                <a:off x="1514839" y="2358228"/>
                <a:ext cx="8768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4EF2313-555F-49F0-AE2A-60698BDA1B18}"/>
                </a:ext>
              </a:extLst>
            </p:cNvPr>
            <p:cNvGrpSpPr/>
            <p:nvPr/>
          </p:nvGrpSpPr>
          <p:grpSpPr>
            <a:xfrm>
              <a:off x="1040004" y="4397455"/>
              <a:ext cx="115057" cy="647658"/>
              <a:chOff x="1514839" y="2358228"/>
              <a:chExt cx="87682" cy="54965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4CE7276-069E-41CE-98C9-25E3A80A86E5}"/>
                  </a:ext>
                </a:extLst>
              </p:cNvPr>
              <p:cNvCxnSpPr/>
              <p:nvPr/>
            </p:nvCxnSpPr>
            <p:spPr bwMode="auto">
              <a:xfrm>
                <a:off x="1514839" y="2907880"/>
                <a:ext cx="8768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33A180D-300C-4535-8535-5DCB3184F1B6}"/>
                  </a:ext>
                </a:extLst>
              </p:cNvPr>
              <p:cNvCxnSpPr/>
              <p:nvPr/>
            </p:nvCxnSpPr>
            <p:spPr bwMode="auto">
              <a:xfrm>
                <a:off x="1514839" y="2358228"/>
                <a:ext cx="8768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6E788B-88E9-4F6B-A666-D8B8E397F593}"/>
              </a:ext>
            </a:extLst>
          </p:cNvPr>
          <p:cNvCxnSpPr/>
          <p:nvPr/>
        </p:nvCxnSpPr>
        <p:spPr bwMode="auto">
          <a:xfrm rot="5400000">
            <a:off x="1086428" y="5089103"/>
            <a:ext cx="1077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1E8F0B-9EFF-4CEC-959F-BCF8C34664CE}"/>
              </a:ext>
            </a:extLst>
          </p:cNvPr>
          <p:cNvCxnSpPr/>
          <p:nvPr/>
        </p:nvCxnSpPr>
        <p:spPr bwMode="auto">
          <a:xfrm rot="5400000">
            <a:off x="2724012" y="5089103"/>
            <a:ext cx="1077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A937E9-C3F1-4261-B4A9-1BCFE225A124}"/>
              </a:ext>
            </a:extLst>
          </p:cNvPr>
          <p:cNvCxnSpPr/>
          <p:nvPr/>
        </p:nvCxnSpPr>
        <p:spPr bwMode="auto">
          <a:xfrm rot="5400000">
            <a:off x="4349487" y="5089103"/>
            <a:ext cx="1077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58573C-AA03-49D7-98A8-8F32D9B0324D}"/>
              </a:ext>
            </a:extLst>
          </p:cNvPr>
          <p:cNvCxnSpPr/>
          <p:nvPr/>
        </p:nvCxnSpPr>
        <p:spPr bwMode="auto">
          <a:xfrm rot="5400000">
            <a:off x="6000402" y="5089103"/>
            <a:ext cx="10774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9D4ED05-EFC3-4C29-A69E-E039D20561FB}"/>
              </a:ext>
            </a:extLst>
          </p:cNvPr>
          <p:cNvSpPr txBox="1"/>
          <p:nvPr/>
        </p:nvSpPr>
        <p:spPr bwMode="auto">
          <a:xfrm>
            <a:off x="415330" y="1920718"/>
            <a:ext cx="702982" cy="4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4F1153-F4C5-47CB-926B-A0EC2FD947E1}"/>
              </a:ext>
            </a:extLst>
          </p:cNvPr>
          <p:cNvSpPr txBox="1"/>
          <p:nvPr/>
        </p:nvSpPr>
        <p:spPr bwMode="auto">
          <a:xfrm>
            <a:off x="567788" y="2511186"/>
            <a:ext cx="549427" cy="4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513141-6062-41B7-9895-8D09D24768F3}"/>
              </a:ext>
            </a:extLst>
          </p:cNvPr>
          <p:cNvSpPr txBox="1"/>
          <p:nvPr/>
        </p:nvSpPr>
        <p:spPr bwMode="auto">
          <a:xfrm>
            <a:off x="571679" y="3689092"/>
            <a:ext cx="549427" cy="4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30A04F-C722-4830-B0E1-F16F9641B61B}"/>
              </a:ext>
            </a:extLst>
          </p:cNvPr>
          <p:cNvSpPr txBox="1"/>
          <p:nvPr/>
        </p:nvSpPr>
        <p:spPr bwMode="auto">
          <a:xfrm>
            <a:off x="565311" y="3094226"/>
            <a:ext cx="549427" cy="4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BA6AAB-AEAE-470F-BEB0-8F7D28897ACC}"/>
              </a:ext>
            </a:extLst>
          </p:cNvPr>
          <p:cNvSpPr txBox="1"/>
          <p:nvPr/>
        </p:nvSpPr>
        <p:spPr bwMode="auto">
          <a:xfrm>
            <a:off x="576439" y="4280653"/>
            <a:ext cx="549427" cy="4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53EFE2-F515-4B1B-A582-7B8827F3658F}"/>
              </a:ext>
            </a:extLst>
          </p:cNvPr>
          <p:cNvSpPr txBox="1"/>
          <p:nvPr/>
        </p:nvSpPr>
        <p:spPr bwMode="auto">
          <a:xfrm>
            <a:off x="725232" y="4864175"/>
            <a:ext cx="395873" cy="4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249E29-F191-4D95-BA91-857442D5EE1C}"/>
              </a:ext>
            </a:extLst>
          </p:cNvPr>
          <p:cNvSpPr/>
          <p:nvPr/>
        </p:nvSpPr>
        <p:spPr bwMode="auto">
          <a:xfrm>
            <a:off x="1278642" y="2266913"/>
            <a:ext cx="340004" cy="2789628"/>
          </a:xfrm>
          <a:prstGeom prst="rect">
            <a:avLst/>
          </a:prstGeom>
          <a:solidFill>
            <a:srgbClr val="FFE699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63">
            <a:extLst>
              <a:ext uri="{FF2B5EF4-FFF2-40B4-BE49-F238E27FC236}">
                <a16:creationId xmlns:a16="http://schemas.microsoft.com/office/drawing/2014/main" id="{377BBB9A-456D-4788-A884-E0B61C377D95}"/>
              </a:ext>
            </a:extLst>
          </p:cNvPr>
          <p:cNvSpPr txBox="1"/>
          <p:nvPr/>
        </p:nvSpPr>
        <p:spPr>
          <a:xfrm>
            <a:off x="1170052" y="5043832"/>
            <a:ext cx="15013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HIV-1 RNA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&lt;50 copies/mL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6FA48F-45AB-4A88-9C90-0E4EF44771D6}"/>
              </a:ext>
            </a:extLst>
          </p:cNvPr>
          <p:cNvSpPr txBox="1"/>
          <p:nvPr/>
        </p:nvSpPr>
        <p:spPr bwMode="auto">
          <a:xfrm>
            <a:off x="1184400" y="1963276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835B87-6501-4904-9C00-E35155AF0E4B}"/>
              </a:ext>
            </a:extLst>
          </p:cNvPr>
          <p:cNvSpPr/>
          <p:nvPr/>
        </p:nvSpPr>
        <p:spPr>
          <a:xfrm>
            <a:off x="1372120" y="1449423"/>
            <a:ext cx="4231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Virologic Outcomes by FDA Snapshot (ITT)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6EDEA63-166E-4B02-B7F2-EDE1336671FE}"/>
              </a:ext>
            </a:extLst>
          </p:cNvPr>
          <p:cNvSpPr txBox="1"/>
          <p:nvPr/>
        </p:nvSpPr>
        <p:spPr bwMode="auto">
          <a:xfrm>
            <a:off x="368300" y="5525712"/>
            <a:ext cx="7912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n/N =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83BFA1D-38A8-4CB2-BE41-4C0B7065DED0}"/>
              </a:ext>
            </a:extLst>
          </p:cNvPr>
          <p:cNvSpPr/>
          <p:nvPr/>
        </p:nvSpPr>
        <p:spPr bwMode="auto">
          <a:xfrm>
            <a:off x="1623418" y="2311445"/>
            <a:ext cx="340004" cy="2723786"/>
          </a:xfrm>
          <a:prstGeom prst="rect">
            <a:avLst/>
          </a:prstGeom>
          <a:solidFill>
            <a:srgbClr val="A5A5A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6C589D3-94A6-4311-AAD1-AE220C63772E}"/>
              </a:ext>
            </a:extLst>
          </p:cNvPr>
          <p:cNvSpPr/>
          <p:nvPr/>
        </p:nvSpPr>
        <p:spPr bwMode="auto">
          <a:xfrm>
            <a:off x="1964665" y="2257631"/>
            <a:ext cx="340004" cy="2777599"/>
          </a:xfrm>
          <a:prstGeom prst="rect">
            <a:avLst/>
          </a:prstGeom>
          <a:solidFill>
            <a:srgbClr val="5B9BD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2636D95-EF5B-45A7-8DE3-8940CDA244D4}"/>
              </a:ext>
            </a:extLst>
          </p:cNvPr>
          <p:cNvSpPr/>
          <p:nvPr/>
        </p:nvSpPr>
        <p:spPr bwMode="auto">
          <a:xfrm>
            <a:off x="2309116" y="2092650"/>
            <a:ext cx="340004" cy="2942580"/>
          </a:xfrm>
          <a:prstGeom prst="rect">
            <a:avLst/>
          </a:prstGeom>
          <a:solidFill>
            <a:srgbClr val="ED7D3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00835A-7275-42B5-B150-5F5D8F3AB64D}"/>
              </a:ext>
            </a:extLst>
          </p:cNvPr>
          <p:cNvSpPr txBox="1"/>
          <p:nvPr/>
        </p:nvSpPr>
        <p:spPr bwMode="auto">
          <a:xfrm>
            <a:off x="1506535" y="2020773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4619BB-2617-4801-9AC9-FE802FFEDE52}"/>
              </a:ext>
            </a:extLst>
          </p:cNvPr>
          <p:cNvSpPr txBox="1"/>
          <p:nvPr/>
        </p:nvSpPr>
        <p:spPr bwMode="auto">
          <a:xfrm>
            <a:off x="1846312" y="1954835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C568F3-D96D-4C53-810D-D06774711784}"/>
              </a:ext>
            </a:extLst>
          </p:cNvPr>
          <p:cNvSpPr txBox="1"/>
          <p:nvPr/>
        </p:nvSpPr>
        <p:spPr bwMode="auto">
          <a:xfrm>
            <a:off x="2193491" y="1793619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4" name="TextBox 63">
            <a:extLst>
              <a:ext uri="{FF2B5EF4-FFF2-40B4-BE49-F238E27FC236}">
                <a16:creationId xmlns:a16="http://schemas.microsoft.com/office/drawing/2014/main" id="{A88BFDEA-060C-4038-82BE-6D9C95295640}"/>
              </a:ext>
            </a:extLst>
          </p:cNvPr>
          <p:cNvSpPr txBox="1"/>
          <p:nvPr/>
        </p:nvSpPr>
        <p:spPr>
          <a:xfrm>
            <a:off x="2859690" y="5043296"/>
            <a:ext cx="15013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HIV-1 RNA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≥50 copies/mL</a:t>
            </a:r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id="{2A3AE617-4CC8-452F-9C53-D987AD3612E1}"/>
              </a:ext>
            </a:extLst>
          </p:cNvPr>
          <p:cNvSpPr txBox="1"/>
          <p:nvPr/>
        </p:nvSpPr>
        <p:spPr>
          <a:xfrm>
            <a:off x="4491194" y="5051664"/>
            <a:ext cx="15013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Data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36007AF-30A5-4A94-AD8A-D5223975A944}"/>
              </a:ext>
            </a:extLst>
          </p:cNvPr>
          <p:cNvSpPr/>
          <p:nvPr/>
        </p:nvSpPr>
        <p:spPr bwMode="auto">
          <a:xfrm>
            <a:off x="3251100" y="4914783"/>
            <a:ext cx="340004" cy="121877"/>
          </a:xfrm>
          <a:prstGeom prst="rect">
            <a:avLst/>
          </a:prstGeom>
          <a:solidFill>
            <a:srgbClr val="A5A5A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3FBBA0-FE41-4ADB-ACD0-5533DF6F7B73}"/>
              </a:ext>
            </a:extLst>
          </p:cNvPr>
          <p:cNvSpPr txBox="1"/>
          <p:nvPr/>
        </p:nvSpPr>
        <p:spPr bwMode="auto">
          <a:xfrm>
            <a:off x="2800561" y="4699466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3B7703-CF0A-4F24-BBBA-65BF54C974E7}"/>
              </a:ext>
            </a:extLst>
          </p:cNvPr>
          <p:cNvSpPr txBox="1"/>
          <p:nvPr/>
        </p:nvSpPr>
        <p:spPr bwMode="auto">
          <a:xfrm>
            <a:off x="3147918" y="4620754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09F7803-2C12-42E6-97D4-483E342DA2DD}"/>
              </a:ext>
            </a:extLst>
          </p:cNvPr>
          <p:cNvSpPr txBox="1"/>
          <p:nvPr/>
        </p:nvSpPr>
        <p:spPr bwMode="auto">
          <a:xfrm>
            <a:off x="3488484" y="4699466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5FD669-A8BB-4614-8A10-62D2A3D8E9B4}"/>
              </a:ext>
            </a:extLst>
          </p:cNvPr>
          <p:cNvSpPr txBox="1"/>
          <p:nvPr/>
        </p:nvSpPr>
        <p:spPr bwMode="auto">
          <a:xfrm>
            <a:off x="3834874" y="4700505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0CC18D6-25F0-4159-9F2F-DB697E7581F8}"/>
              </a:ext>
            </a:extLst>
          </p:cNvPr>
          <p:cNvSpPr/>
          <p:nvPr/>
        </p:nvSpPr>
        <p:spPr bwMode="auto">
          <a:xfrm>
            <a:off x="4542681" y="4858953"/>
            <a:ext cx="340004" cy="177254"/>
          </a:xfrm>
          <a:prstGeom prst="rect">
            <a:avLst/>
          </a:prstGeom>
          <a:solidFill>
            <a:srgbClr val="FFE699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5F11F-070C-4025-B8C6-8424EC5FBA93}"/>
              </a:ext>
            </a:extLst>
          </p:cNvPr>
          <p:cNvSpPr/>
          <p:nvPr/>
        </p:nvSpPr>
        <p:spPr bwMode="auto">
          <a:xfrm>
            <a:off x="4887457" y="4914783"/>
            <a:ext cx="340004" cy="120894"/>
          </a:xfrm>
          <a:prstGeom prst="rect">
            <a:avLst/>
          </a:prstGeom>
          <a:solidFill>
            <a:srgbClr val="A5A5A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7CA9B01-2537-4A37-B59F-2BFDD7950369}"/>
              </a:ext>
            </a:extLst>
          </p:cNvPr>
          <p:cNvSpPr/>
          <p:nvPr/>
        </p:nvSpPr>
        <p:spPr bwMode="auto">
          <a:xfrm>
            <a:off x="5228704" y="4852217"/>
            <a:ext cx="340004" cy="191455"/>
          </a:xfrm>
          <a:prstGeom prst="rect">
            <a:avLst/>
          </a:prstGeom>
          <a:solidFill>
            <a:srgbClr val="5B9BD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7828C5F-FCB4-4F55-9F38-9A9620AE7CBF}"/>
              </a:ext>
            </a:extLst>
          </p:cNvPr>
          <p:cNvSpPr txBox="1"/>
          <p:nvPr/>
        </p:nvSpPr>
        <p:spPr bwMode="auto">
          <a:xfrm>
            <a:off x="4428429" y="4547868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178BE7D-7916-4B9A-9A2F-0A6A8EDDF114}"/>
              </a:ext>
            </a:extLst>
          </p:cNvPr>
          <p:cNvSpPr txBox="1"/>
          <p:nvPr/>
        </p:nvSpPr>
        <p:spPr bwMode="auto">
          <a:xfrm>
            <a:off x="4775786" y="4597862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0E04A85-89E8-4F34-8837-4E87AFFF0A69}"/>
              </a:ext>
            </a:extLst>
          </p:cNvPr>
          <p:cNvSpPr txBox="1"/>
          <p:nvPr/>
        </p:nvSpPr>
        <p:spPr bwMode="auto">
          <a:xfrm>
            <a:off x="5116352" y="4547868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9158EC-C8CA-4C62-8A9E-1F9B64E92BC4}"/>
              </a:ext>
            </a:extLst>
          </p:cNvPr>
          <p:cNvSpPr txBox="1"/>
          <p:nvPr/>
        </p:nvSpPr>
        <p:spPr bwMode="auto">
          <a:xfrm>
            <a:off x="5462742" y="4699466"/>
            <a:ext cx="571253" cy="3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1B763-E0A0-4AB5-9D60-16B09F8CC67D}"/>
              </a:ext>
            </a:extLst>
          </p:cNvPr>
          <p:cNvSpPr/>
          <p:nvPr/>
        </p:nvSpPr>
        <p:spPr bwMode="auto">
          <a:xfrm>
            <a:off x="2994399" y="2187650"/>
            <a:ext cx="145779" cy="145779"/>
          </a:xfrm>
          <a:prstGeom prst="rect">
            <a:avLst/>
          </a:prstGeom>
          <a:solidFill>
            <a:srgbClr val="FFE699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50326FB-2140-4EC3-8005-9D5774CD1F5E}"/>
              </a:ext>
            </a:extLst>
          </p:cNvPr>
          <p:cNvSpPr/>
          <p:nvPr/>
        </p:nvSpPr>
        <p:spPr bwMode="auto">
          <a:xfrm>
            <a:off x="2993271" y="2428799"/>
            <a:ext cx="145779" cy="145779"/>
          </a:xfrm>
          <a:prstGeom prst="rect">
            <a:avLst/>
          </a:prstGeom>
          <a:solidFill>
            <a:srgbClr val="A5A5A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31769C3-4850-4869-AD6C-C2A4CAED2A9C}"/>
              </a:ext>
            </a:extLst>
          </p:cNvPr>
          <p:cNvSpPr/>
          <p:nvPr/>
        </p:nvSpPr>
        <p:spPr bwMode="auto">
          <a:xfrm>
            <a:off x="2992205" y="2681085"/>
            <a:ext cx="145779" cy="145779"/>
          </a:xfrm>
          <a:prstGeom prst="rect">
            <a:avLst/>
          </a:prstGeom>
          <a:solidFill>
            <a:srgbClr val="5B9BD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5817646-BB26-408A-81C1-57DEC4EA8104}"/>
              </a:ext>
            </a:extLst>
          </p:cNvPr>
          <p:cNvSpPr/>
          <p:nvPr/>
        </p:nvSpPr>
        <p:spPr bwMode="auto">
          <a:xfrm>
            <a:off x="2992205" y="2927224"/>
            <a:ext cx="145779" cy="145779"/>
          </a:xfrm>
          <a:prstGeom prst="rect">
            <a:avLst/>
          </a:prstGeom>
          <a:solidFill>
            <a:srgbClr val="ED7D3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5D886-D6E3-4F89-BB4A-A7873BE082AB}"/>
              </a:ext>
            </a:extLst>
          </p:cNvPr>
          <p:cNvSpPr txBox="1"/>
          <p:nvPr/>
        </p:nvSpPr>
        <p:spPr bwMode="auto">
          <a:xfrm>
            <a:off x="3143197" y="2094815"/>
            <a:ext cx="3052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1: LEN SC + FTC/TAF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→TAF)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2: LEN SC + FTC/TAF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→BIC)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3: LEN PO + FTC/TAF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4: BIC/FTC/TAF</a:t>
            </a:r>
          </a:p>
        </p:txBody>
      </p:sp>
      <p:sp>
        <p:nvSpPr>
          <p:cNvPr id="52" name="Freeform: Shape 67">
            <a:extLst>
              <a:ext uri="{FF2B5EF4-FFF2-40B4-BE49-F238E27FC236}">
                <a16:creationId xmlns:a16="http://schemas.microsoft.com/office/drawing/2014/main" id="{37D26555-2A2B-41AD-86AA-C559B1BB0CD2}"/>
              </a:ext>
            </a:extLst>
          </p:cNvPr>
          <p:cNvSpPr/>
          <p:nvPr/>
        </p:nvSpPr>
        <p:spPr bwMode="auto">
          <a:xfrm>
            <a:off x="1146554" y="2095112"/>
            <a:ext cx="4914591" cy="2948560"/>
          </a:xfrm>
          <a:custGeom>
            <a:avLst/>
            <a:gdLst>
              <a:gd name="connsiteX0" fmla="*/ 0 w 3745282"/>
              <a:gd name="connsiteY0" fmla="*/ 0 h 2749463"/>
              <a:gd name="connsiteX1" fmla="*/ 0 w 3745282"/>
              <a:gd name="connsiteY1" fmla="*/ 2749463 h 2749463"/>
              <a:gd name="connsiteX2" fmla="*/ 3745282 w 3745282"/>
              <a:gd name="connsiteY2" fmla="*/ 2749463 h 274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282" h="2749463">
                <a:moveTo>
                  <a:pt x="0" y="0"/>
                </a:moveTo>
                <a:lnTo>
                  <a:pt x="0" y="2749463"/>
                </a:lnTo>
                <a:lnTo>
                  <a:pt x="3745282" y="2749463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4920FC2-90B1-493A-8B4B-5BC3CDF58159}"/>
              </a:ext>
            </a:extLst>
          </p:cNvPr>
          <p:cNvSpPr txBox="1"/>
          <p:nvPr/>
        </p:nvSpPr>
        <p:spPr bwMode="auto">
          <a:xfrm>
            <a:off x="1200157" y="5513508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49/52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48FDF2E-C4FF-4930-8783-39C60518672A}"/>
              </a:ext>
            </a:extLst>
          </p:cNvPr>
          <p:cNvSpPr txBox="1"/>
          <p:nvPr/>
        </p:nvSpPr>
        <p:spPr bwMode="auto">
          <a:xfrm>
            <a:off x="1576118" y="5513508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49/53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703A9ED-48D5-4A91-927A-319C0FAAD2B9}"/>
              </a:ext>
            </a:extLst>
          </p:cNvPr>
          <p:cNvSpPr txBox="1"/>
          <p:nvPr/>
        </p:nvSpPr>
        <p:spPr bwMode="auto">
          <a:xfrm>
            <a:off x="1911252" y="5513508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49/52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765F67-B807-477C-8DFA-8109FCB5CC00}"/>
              </a:ext>
            </a:extLst>
          </p:cNvPr>
          <p:cNvSpPr txBox="1"/>
          <p:nvPr/>
        </p:nvSpPr>
        <p:spPr bwMode="auto">
          <a:xfrm>
            <a:off x="2267491" y="5513508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25/25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781D2DD-6AB6-4C1C-8F47-339C37B71249}"/>
              </a:ext>
            </a:extLst>
          </p:cNvPr>
          <p:cNvSpPr txBox="1"/>
          <p:nvPr/>
        </p:nvSpPr>
        <p:spPr bwMode="auto">
          <a:xfrm>
            <a:off x="2833694" y="5520526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3EB3D1-2745-40BE-9859-F147046F1A52}"/>
              </a:ext>
            </a:extLst>
          </p:cNvPr>
          <p:cNvSpPr txBox="1"/>
          <p:nvPr/>
        </p:nvSpPr>
        <p:spPr bwMode="auto">
          <a:xfrm>
            <a:off x="3209655" y="5520526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2*/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42C8157-4646-4926-B0E2-B7DB1EDF8BAA}"/>
              </a:ext>
            </a:extLst>
          </p:cNvPr>
          <p:cNvSpPr txBox="1"/>
          <p:nvPr/>
        </p:nvSpPr>
        <p:spPr bwMode="auto">
          <a:xfrm>
            <a:off x="3544789" y="5520526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46B1644-27F4-44FA-802E-86D18D5A9101}"/>
              </a:ext>
            </a:extLst>
          </p:cNvPr>
          <p:cNvSpPr txBox="1"/>
          <p:nvPr/>
        </p:nvSpPr>
        <p:spPr bwMode="auto">
          <a:xfrm>
            <a:off x="3901028" y="5520526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3C68CE7-040C-481D-88FB-F4777FBDDBB8}"/>
              </a:ext>
            </a:extLst>
          </p:cNvPr>
          <p:cNvSpPr txBox="1"/>
          <p:nvPr/>
        </p:nvSpPr>
        <p:spPr bwMode="auto">
          <a:xfrm>
            <a:off x="4482797" y="5535739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BFA9328-3F4A-4146-A150-63B285FF7131}"/>
              </a:ext>
            </a:extLst>
          </p:cNvPr>
          <p:cNvSpPr txBox="1"/>
          <p:nvPr/>
        </p:nvSpPr>
        <p:spPr bwMode="auto">
          <a:xfrm>
            <a:off x="4858758" y="5535739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EF90E84-AE4C-46F4-9727-67AF2C86F78A}"/>
              </a:ext>
            </a:extLst>
          </p:cNvPr>
          <p:cNvSpPr txBox="1"/>
          <p:nvPr/>
        </p:nvSpPr>
        <p:spPr bwMode="auto">
          <a:xfrm>
            <a:off x="5193892" y="5535739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A70CF52-F338-48A1-BC9C-D126BB0A3043}"/>
              </a:ext>
            </a:extLst>
          </p:cNvPr>
          <p:cNvSpPr txBox="1"/>
          <p:nvPr/>
        </p:nvSpPr>
        <p:spPr bwMode="auto">
          <a:xfrm>
            <a:off x="5550131" y="5535739"/>
            <a:ext cx="463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0/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AD7D28-B3E7-492D-886C-3CC6AFFDCFA7}"/>
              </a:ext>
            </a:extLst>
          </p:cNvPr>
          <p:cNvSpPr txBox="1"/>
          <p:nvPr/>
        </p:nvSpPr>
        <p:spPr bwMode="auto">
          <a:xfrm>
            <a:off x="725233" y="5965037"/>
            <a:ext cx="582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*1 discontinuation due to not meeting a protocol criterion of HIV-1 RNA &lt;50 c/mL prior to Wk 28; 1 participant discontinued on Day 2.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19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Financial Relationships With Ineligible Companies (Formerly Described as Commercial Interests by the ACCME) Within the Last 2 Years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>
                <a:latin typeface="+mn-lt"/>
              </a:rPr>
              <a:t>Dr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Currier </a:t>
            </a:r>
            <a:r>
              <a:rPr lang="en-US" sz="3200" dirty="0">
                <a:latin typeface="+mn-lt"/>
              </a:rPr>
              <a:t>has no relevant financial </a:t>
            </a:r>
            <a:r>
              <a:rPr lang="en-US" sz="3200" dirty="0" smtClean="0">
                <a:latin typeface="+mn-lt"/>
              </a:rPr>
              <a:t>relationships with ineligible companies to </a:t>
            </a:r>
            <a:r>
              <a:rPr lang="en-US" sz="3200" dirty="0">
                <a:latin typeface="+mn-lt"/>
              </a:rPr>
              <a:t>disclose. (Updated </a:t>
            </a:r>
            <a:r>
              <a:rPr lang="en-US" sz="3200" dirty="0" smtClean="0">
                <a:latin typeface="+mn-lt"/>
              </a:rPr>
              <a:t>9/20/21)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79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1F14E7-EAD4-B241-B845-07CC1BC6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9" y="1508760"/>
            <a:ext cx="5012108" cy="4650686"/>
          </a:xfrm>
        </p:spPr>
        <p:txBody>
          <a:bodyPr/>
          <a:lstStyle/>
          <a:p>
            <a:r>
              <a:rPr lang="en-US" sz="2000" dirty="0"/>
              <a:t>LEN was well tolerated with favorable safety profile</a:t>
            </a:r>
          </a:p>
          <a:p>
            <a:pPr lvl="1"/>
            <a:r>
              <a:rPr lang="en-US" sz="1800" dirty="0"/>
              <a:t>No SAEs or grade 4 AEs related to study drug</a:t>
            </a:r>
          </a:p>
          <a:p>
            <a:pPr lvl="1"/>
            <a:r>
              <a:rPr lang="en-US" sz="1800" dirty="0"/>
              <a:t>Most common AEs: headache and nausea (11% each)</a:t>
            </a:r>
          </a:p>
          <a:p>
            <a:pPr lvl="1"/>
            <a:r>
              <a:rPr lang="en-US" sz="1800" dirty="0"/>
              <a:t>GI AEs in SC vs oral LEN:</a:t>
            </a:r>
          </a:p>
          <a:p>
            <a:pPr lvl="2"/>
            <a:r>
              <a:rPr lang="en-US" sz="1600" dirty="0"/>
              <a:t>Nausea: 12% vs 8%</a:t>
            </a:r>
          </a:p>
          <a:p>
            <a:pPr lvl="2"/>
            <a:r>
              <a:rPr lang="en-US" sz="1600" dirty="0"/>
              <a:t>Diarrhea: 6% vs 8%</a:t>
            </a:r>
            <a:endParaRPr lang="en-US" sz="1800" dirty="0"/>
          </a:p>
          <a:p>
            <a:r>
              <a:rPr lang="en-US" sz="2000" dirty="0"/>
              <a:t>ISRs in 39% of participants; 83% were grade 1 and generally resolved in days</a:t>
            </a:r>
          </a:p>
          <a:p>
            <a:r>
              <a:rPr lang="en-US" sz="2000" dirty="0"/>
              <a:t>2 discontinuations due to ISRs (grade 1 injection site induration)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FBE6E-032F-4C2B-B3BA-CBFC993B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Adverse Events and Injection Site Reactions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49D01-2A39-41FD-928E-9B2CBB46D22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5577154E-844E-45BB-84AF-8338FB824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DC0D276-7835-4B1D-AD9C-09B94AB1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5">
            <a:extLst>
              <a:ext uri="{FF2B5EF4-FFF2-40B4-BE49-F238E27FC236}">
                <a16:creationId xmlns:a16="http://schemas.microsoft.com/office/drawing/2014/main" id="{5FBCD48F-64F3-D944-9C00-80334BB0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Gupta. IAS 2021. Abstr OALB0302.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id="{D3F73245-4CE7-D64A-96D5-06DA5DC0F655}"/>
              </a:ext>
            </a:extLst>
          </p:cNvPr>
          <p:cNvGraphicFramePr>
            <a:graphicFrameLocks/>
          </p:cNvGraphicFramePr>
          <p:nvPr/>
        </p:nvGraphicFramePr>
        <p:xfrm>
          <a:off x="6672648" y="2055580"/>
          <a:ext cx="4349579" cy="1828896"/>
        </p:xfrm>
        <a:graphic>
          <a:graphicData uri="http://schemas.openxmlformats.org/drawingml/2006/table">
            <a:tbl>
              <a:tblPr/>
              <a:tblGrid>
                <a:gridCol w="100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403">
                  <a:extLst>
                    <a:ext uri="{9D8B030D-6E8A-4147-A177-3AD203B41FA5}">
                      <a16:colId xmlns:a16="http://schemas.microsoft.com/office/drawing/2014/main" val="3671608065"/>
                    </a:ext>
                  </a:extLst>
                </a:gridCol>
                <a:gridCol w="1361861">
                  <a:extLst>
                    <a:ext uri="{9D8B030D-6E8A-4147-A177-3AD203B41FA5}">
                      <a16:colId xmlns:a16="http://schemas.microsoft.com/office/drawing/2014/main" val="1588401369"/>
                    </a:ext>
                  </a:extLst>
                </a:gridCol>
                <a:gridCol w="1114632">
                  <a:extLst>
                    <a:ext uri="{9D8B030D-6E8A-4147-A177-3AD203B41FA5}">
                      <a16:colId xmlns:a16="http://schemas.microsoft.com/office/drawing/2014/main" val="316371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Incidence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Cumulative Incidence,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 Duration, 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30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Swelling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Erythema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Pain</a:t>
                      </a:r>
                      <a:endParaRPr kumimoji="0" 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Nodule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89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Induration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311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B28A64-72A4-7040-9F58-3D3C2FEA2131}"/>
              </a:ext>
            </a:extLst>
          </p:cNvPr>
          <p:cNvSpPr txBox="1"/>
          <p:nvPr/>
        </p:nvSpPr>
        <p:spPr bwMode="auto">
          <a:xfrm>
            <a:off x="7013213" y="1610460"/>
            <a:ext cx="3962400" cy="3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Injection Site Reactions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988822-9EE8-45A4-AC44-041555ACD67A}"/>
              </a:ext>
            </a:extLst>
          </p:cNvPr>
          <p:cNvGrpSpPr/>
          <p:nvPr/>
        </p:nvGrpSpPr>
        <p:grpSpPr>
          <a:xfrm>
            <a:off x="6474214" y="2592523"/>
            <a:ext cx="70286" cy="2363001"/>
            <a:chOff x="6555545" y="2014025"/>
            <a:chExt cx="91440" cy="344424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CA0811-2BB0-4A62-BAD4-8AE8281946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5458265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97A859-F695-41ED-A9CD-52C32672C4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4769417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22ED554-4B56-4E43-AFB4-3CED26829B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4080569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EA4BE2-E323-4767-B484-7931BB0CD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3391721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460218-26FD-42AF-B199-D5DF81AE09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2702873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EA6234-B790-44D6-81E4-6362506AC1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55545" y="2014025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32A963-7371-4618-A828-7B61F8BEFEB5}"/>
              </a:ext>
            </a:extLst>
          </p:cNvPr>
          <p:cNvSpPr txBox="1"/>
          <p:nvPr/>
        </p:nvSpPr>
        <p:spPr bwMode="auto">
          <a:xfrm>
            <a:off x="6250373" y="4796441"/>
            <a:ext cx="276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FEC09D-44E5-4957-8BB3-AD67CFCFB715}"/>
              </a:ext>
            </a:extLst>
          </p:cNvPr>
          <p:cNvSpPr txBox="1"/>
          <p:nvPr/>
        </p:nvSpPr>
        <p:spPr bwMode="auto">
          <a:xfrm>
            <a:off x="6159002" y="4346543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3E9EEB-E283-483F-9A38-7D6D671229E8}"/>
              </a:ext>
            </a:extLst>
          </p:cNvPr>
          <p:cNvSpPr txBox="1"/>
          <p:nvPr/>
        </p:nvSpPr>
        <p:spPr bwMode="auto">
          <a:xfrm>
            <a:off x="6159002" y="3841342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22C7C2-BDE2-4011-A898-F1FDFBF65E7A}"/>
              </a:ext>
            </a:extLst>
          </p:cNvPr>
          <p:cNvSpPr txBox="1"/>
          <p:nvPr/>
        </p:nvSpPr>
        <p:spPr bwMode="auto">
          <a:xfrm>
            <a:off x="6159002" y="3388870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B039A-B96A-469D-BB57-D27072BD9377}"/>
              </a:ext>
            </a:extLst>
          </p:cNvPr>
          <p:cNvSpPr txBox="1"/>
          <p:nvPr/>
        </p:nvSpPr>
        <p:spPr bwMode="auto">
          <a:xfrm>
            <a:off x="6156566" y="2922112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0EA6EE-6E44-4CCB-90A3-53B359370EA9}"/>
              </a:ext>
            </a:extLst>
          </p:cNvPr>
          <p:cNvSpPr txBox="1"/>
          <p:nvPr/>
        </p:nvSpPr>
        <p:spPr bwMode="auto">
          <a:xfrm>
            <a:off x="6085830" y="2439279"/>
            <a:ext cx="458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DFE34C-4DD2-41D5-B43B-5C45BF19F499}"/>
              </a:ext>
            </a:extLst>
          </p:cNvPr>
          <p:cNvSpPr txBox="1"/>
          <p:nvPr/>
        </p:nvSpPr>
        <p:spPr bwMode="auto">
          <a:xfrm rot="16200000">
            <a:off x="5290510" y="3577982"/>
            <a:ext cx="13544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Participants (%)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14A63B-CEE4-4BEC-9621-6B85506DB7AD}"/>
              </a:ext>
            </a:extLst>
          </p:cNvPr>
          <p:cNvSpPr txBox="1"/>
          <p:nvPr/>
        </p:nvSpPr>
        <p:spPr bwMode="auto">
          <a:xfrm>
            <a:off x="8727016" y="5144028"/>
            <a:ext cx="4347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12505B-5B85-4591-95C8-674D04E751A5}"/>
              </a:ext>
            </a:extLst>
          </p:cNvPr>
          <p:cNvSpPr txBox="1"/>
          <p:nvPr/>
        </p:nvSpPr>
        <p:spPr bwMode="auto">
          <a:xfrm>
            <a:off x="6535058" y="4938440"/>
            <a:ext cx="327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89E615-7784-4C78-AE5B-3C1BD8519C05}"/>
              </a:ext>
            </a:extLst>
          </p:cNvPr>
          <p:cNvSpPr txBox="1"/>
          <p:nvPr/>
        </p:nvSpPr>
        <p:spPr bwMode="auto">
          <a:xfrm>
            <a:off x="6843203" y="4938440"/>
            <a:ext cx="327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DBA369-3F68-40F4-9501-892C4C76DE76}"/>
              </a:ext>
            </a:extLst>
          </p:cNvPr>
          <p:cNvSpPr txBox="1"/>
          <p:nvPr/>
        </p:nvSpPr>
        <p:spPr bwMode="auto">
          <a:xfrm>
            <a:off x="7173522" y="4938440"/>
            <a:ext cx="327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4E2A17-2F8B-4206-B916-9C26F9737206}"/>
              </a:ext>
            </a:extLst>
          </p:cNvPr>
          <p:cNvSpPr txBox="1"/>
          <p:nvPr/>
        </p:nvSpPr>
        <p:spPr bwMode="auto">
          <a:xfrm>
            <a:off x="7484048" y="4938440"/>
            <a:ext cx="327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A93901-B7F3-4274-80DE-56678F3E1D6C}"/>
              </a:ext>
            </a:extLst>
          </p:cNvPr>
          <p:cNvSpPr txBox="1"/>
          <p:nvPr/>
        </p:nvSpPr>
        <p:spPr bwMode="auto">
          <a:xfrm>
            <a:off x="7735243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EA7449-6C8B-4609-AA30-F84B351C6FD5}"/>
              </a:ext>
            </a:extLst>
          </p:cNvPr>
          <p:cNvSpPr txBox="1"/>
          <p:nvPr/>
        </p:nvSpPr>
        <p:spPr bwMode="auto">
          <a:xfrm>
            <a:off x="8062313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BA38C1-8AAD-493D-AF5B-34636EB3C779}"/>
              </a:ext>
            </a:extLst>
          </p:cNvPr>
          <p:cNvSpPr txBox="1"/>
          <p:nvPr/>
        </p:nvSpPr>
        <p:spPr bwMode="auto">
          <a:xfrm>
            <a:off x="8387870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DF13AC-27E7-4A1E-8F1D-32734FCFF7CA}"/>
              </a:ext>
            </a:extLst>
          </p:cNvPr>
          <p:cNvSpPr txBox="1"/>
          <p:nvPr/>
        </p:nvSpPr>
        <p:spPr bwMode="auto">
          <a:xfrm>
            <a:off x="8693634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36FAC6-3331-4B1E-9647-96ED37444DFB}"/>
              </a:ext>
            </a:extLst>
          </p:cNvPr>
          <p:cNvSpPr txBox="1"/>
          <p:nvPr/>
        </p:nvSpPr>
        <p:spPr bwMode="auto">
          <a:xfrm>
            <a:off x="9020406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E3C9DF-8B24-4C73-A9D3-43E114A11FE1}"/>
              </a:ext>
            </a:extLst>
          </p:cNvPr>
          <p:cNvSpPr txBox="1"/>
          <p:nvPr/>
        </p:nvSpPr>
        <p:spPr bwMode="auto">
          <a:xfrm>
            <a:off x="9333701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291B87-629D-4E43-818F-CFC0204CBD50}"/>
              </a:ext>
            </a:extLst>
          </p:cNvPr>
          <p:cNvSpPr txBox="1"/>
          <p:nvPr/>
        </p:nvSpPr>
        <p:spPr bwMode="auto">
          <a:xfrm>
            <a:off x="9660894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F314F-B103-48C4-A808-0A0F877F1DC0}"/>
              </a:ext>
            </a:extLst>
          </p:cNvPr>
          <p:cNvSpPr txBox="1"/>
          <p:nvPr/>
        </p:nvSpPr>
        <p:spPr bwMode="auto">
          <a:xfrm>
            <a:off x="9969784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06951C-9330-46B1-83D3-703B6F65B860}"/>
              </a:ext>
            </a:extLst>
          </p:cNvPr>
          <p:cNvSpPr txBox="1"/>
          <p:nvPr/>
        </p:nvSpPr>
        <p:spPr bwMode="auto">
          <a:xfrm>
            <a:off x="10270909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C2B59A-80C5-47F7-9887-DDBDE4750C22}"/>
              </a:ext>
            </a:extLst>
          </p:cNvPr>
          <p:cNvSpPr txBox="1"/>
          <p:nvPr/>
        </p:nvSpPr>
        <p:spPr bwMode="auto">
          <a:xfrm>
            <a:off x="10603476" y="4938440"/>
            <a:ext cx="43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8D395F-EE9E-453C-BDF7-9F6366145ADF}"/>
              </a:ext>
            </a:extLst>
          </p:cNvPr>
          <p:cNvSpPr/>
          <p:nvPr/>
        </p:nvSpPr>
        <p:spPr bwMode="auto">
          <a:xfrm>
            <a:off x="6902704" y="4644933"/>
            <a:ext cx="47875" cy="30777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9AD2133-6CB8-4167-BB83-BBFFE03FF122}"/>
              </a:ext>
            </a:extLst>
          </p:cNvPr>
          <p:cNvSpPr/>
          <p:nvPr/>
        </p:nvSpPr>
        <p:spPr bwMode="auto">
          <a:xfrm>
            <a:off x="6951794" y="4644932"/>
            <a:ext cx="45719" cy="300937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4FFF650-3091-4117-8CF0-02797A9A3C89}"/>
              </a:ext>
            </a:extLst>
          </p:cNvPr>
          <p:cNvSpPr/>
          <p:nvPr/>
        </p:nvSpPr>
        <p:spPr bwMode="auto">
          <a:xfrm>
            <a:off x="6997757" y="4676775"/>
            <a:ext cx="50165" cy="269095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AACAE08-FF42-4EE4-9A71-AF8D54BCAB88}"/>
              </a:ext>
            </a:extLst>
          </p:cNvPr>
          <p:cNvSpPr/>
          <p:nvPr/>
        </p:nvSpPr>
        <p:spPr bwMode="auto">
          <a:xfrm>
            <a:off x="7049191" y="4738688"/>
            <a:ext cx="47875" cy="216836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AEE491-CD61-4A8C-84C5-8F7E62F81CDD}"/>
              </a:ext>
            </a:extLst>
          </p:cNvPr>
          <p:cNvSpPr/>
          <p:nvPr/>
        </p:nvSpPr>
        <p:spPr bwMode="auto">
          <a:xfrm>
            <a:off x="7096125" y="4775919"/>
            <a:ext cx="46977" cy="186544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5CAD43-BC36-4FC2-83CC-24DF415884A1}"/>
              </a:ext>
            </a:extLst>
          </p:cNvPr>
          <p:cNvGrpSpPr/>
          <p:nvPr/>
        </p:nvGrpSpPr>
        <p:grpSpPr>
          <a:xfrm>
            <a:off x="6553701" y="4953939"/>
            <a:ext cx="4738148" cy="75389"/>
            <a:chOff x="6553701" y="4953939"/>
            <a:chExt cx="4738148" cy="753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A9B92B-23E9-4B59-B46B-13A9F9CB4065}"/>
                </a:ext>
              </a:extLst>
            </p:cNvPr>
            <p:cNvGrpSpPr/>
            <p:nvPr/>
          </p:nvGrpSpPr>
          <p:grpSpPr>
            <a:xfrm>
              <a:off x="6553701" y="4962463"/>
              <a:ext cx="4421911" cy="66865"/>
              <a:chOff x="6553702" y="4957699"/>
              <a:chExt cx="3749102" cy="7163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C7EC406-790F-4556-8A89-EEA650CDD0CE}"/>
                  </a:ext>
                </a:extLst>
              </p:cNvPr>
              <p:cNvGrpSpPr/>
              <p:nvPr/>
            </p:nvGrpSpPr>
            <p:grpSpPr>
              <a:xfrm>
                <a:off x="6553702" y="4966168"/>
                <a:ext cx="1878253" cy="63161"/>
                <a:chOff x="7453759" y="4455050"/>
                <a:chExt cx="1878253" cy="63161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B860E8C7-9652-4970-B4AD-CF6EA46E8F2C}"/>
                    </a:ext>
                  </a:extLst>
                </p:cNvPr>
                <p:cNvGrpSpPr/>
                <p:nvPr/>
              </p:nvGrpSpPr>
              <p:grpSpPr>
                <a:xfrm rot="5400000">
                  <a:off x="7830057" y="4082156"/>
                  <a:ext cx="59757" cy="812354"/>
                  <a:chOff x="6555545" y="3391721"/>
                  <a:chExt cx="91440" cy="2066544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B0238E79-2C0A-4545-B44E-889F215B82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5458265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66005406-236F-4422-984F-83BDD98AC4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4769417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9547544B-624E-45C3-A0E0-10F7E2A8AA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4080569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78F3D276-2418-474C-9BA0-A1759E51B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3391721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5EADF112-D3B0-4A08-A395-C5C0CB0F05A4}"/>
                    </a:ext>
                  </a:extLst>
                </p:cNvPr>
                <p:cNvGrpSpPr/>
                <p:nvPr/>
              </p:nvGrpSpPr>
              <p:grpSpPr>
                <a:xfrm rot="5400000">
                  <a:off x="8895956" y="4078752"/>
                  <a:ext cx="59757" cy="812354"/>
                  <a:chOff x="6555545" y="3391721"/>
                  <a:chExt cx="91440" cy="2066544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E8B88D3E-8211-4101-9220-911048C1EB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5458265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E554EB3B-76E0-4AFA-9E38-3F53A6B497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4769417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0D3B73E6-BAFA-4EF5-BB75-AF68587E61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4080569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B3E57964-00C9-4EDD-84A6-E66B087099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3391721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3DA4C4A-E694-4403-818D-AC4827A8A7BD}"/>
                  </a:ext>
                </a:extLst>
              </p:cNvPr>
              <p:cNvGrpSpPr/>
              <p:nvPr/>
            </p:nvGrpSpPr>
            <p:grpSpPr>
              <a:xfrm>
                <a:off x="8695335" y="4957699"/>
                <a:ext cx="1607469" cy="63160"/>
                <a:chOff x="7453759" y="4455051"/>
                <a:chExt cx="1607469" cy="6316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F365EAC4-1A3D-421C-9EB2-EE0BE1D977FA}"/>
                    </a:ext>
                  </a:extLst>
                </p:cNvPr>
                <p:cNvGrpSpPr/>
                <p:nvPr/>
              </p:nvGrpSpPr>
              <p:grpSpPr>
                <a:xfrm rot="5400000">
                  <a:off x="7830057" y="4082156"/>
                  <a:ext cx="59757" cy="812354"/>
                  <a:chOff x="6555545" y="3391721"/>
                  <a:chExt cx="91440" cy="2066544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032F5F3C-92E8-4CE5-9C00-F9F3DEE1C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5458265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FFA44D36-0621-4A8E-9D0C-DF6E81F87A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4769417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10E41328-D1C7-4FE8-AD43-0760AE4CA5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4080569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DE36314F-9E8B-4C83-A6E8-FCFE05A487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3391721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0C8B81D4-C93E-49A2-B56E-BC758F0D5347}"/>
                    </a:ext>
                  </a:extLst>
                </p:cNvPr>
                <p:cNvGrpSpPr/>
                <p:nvPr/>
              </p:nvGrpSpPr>
              <p:grpSpPr>
                <a:xfrm rot="5400000">
                  <a:off x="8760565" y="4214145"/>
                  <a:ext cx="59757" cy="541569"/>
                  <a:chOff x="6555545" y="4080569"/>
                  <a:chExt cx="91440" cy="1377696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105E78A6-EA78-4869-A267-9F88150F5E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5458265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51B06B9B-70A7-4892-8A07-9643867E90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4769417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8B725851-CD42-45D9-ADB4-C3DB4AB532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555545" y="4080569"/>
                    <a:ext cx="9144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86BEB39-A5F3-4051-8745-EBD3EB34FF8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1263958" y="4981830"/>
              <a:ext cx="5578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04738C5-614B-40EE-947A-7D5D29E60A63}"/>
              </a:ext>
            </a:extLst>
          </p:cNvPr>
          <p:cNvSpPr txBox="1"/>
          <p:nvPr/>
        </p:nvSpPr>
        <p:spPr bwMode="auto">
          <a:xfrm>
            <a:off x="10955265" y="4934000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70354AA-E2E0-4724-8F73-B56D46F86DF0}"/>
              </a:ext>
            </a:extLst>
          </p:cNvPr>
          <p:cNvSpPr txBox="1"/>
          <p:nvPr/>
        </p:nvSpPr>
        <p:spPr bwMode="auto">
          <a:xfrm>
            <a:off x="6487862" y="5323634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0FE3E89-F60A-4405-8D16-BAAF4758601F}"/>
              </a:ext>
            </a:extLst>
          </p:cNvPr>
          <p:cNvSpPr txBox="1"/>
          <p:nvPr/>
        </p:nvSpPr>
        <p:spPr bwMode="auto">
          <a:xfrm>
            <a:off x="7128707" y="5323634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98B1AF7-2E6D-47C8-91E7-F1C058553581}"/>
              </a:ext>
            </a:extLst>
          </p:cNvPr>
          <p:cNvSpPr txBox="1"/>
          <p:nvPr/>
        </p:nvSpPr>
        <p:spPr bwMode="auto">
          <a:xfrm>
            <a:off x="7742184" y="5323634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7EA041F-3B7C-464B-99F7-5A1A5C162B32}"/>
              </a:ext>
            </a:extLst>
          </p:cNvPr>
          <p:cNvSpPr txBox="1"/>
          <p:nvPr/>
        </p:nvSpPr>
        <p:spPr bwMode="auto">
          <a:xfrm>
            <a:off x="8397192" y="5323634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B46CB46-3B6D-4461-8EBB-521A8EBBC997}"/>
              </a:ext>
            </a:extLst>
          </p:cNvPr>
          <p:cNvSpPr txBox="1"/>
          <p:nvPr/>
        </p:nvSpPr>
        <p:spPr bwMode="auto">
          <a:xfrm>
            <a:off x="9036871" y="5323634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AE9291-AACF-4FE6-B9ED-7E59974C6E78}"/>
              </a:ext>
            </a:extLst>
          </p:cNvPr>
          <p:cNvSpPr txBox="1"/>
          <p:nvPr/>
        </p:nvSpPr>
        <p:spPr bwMode="auto">
          <a:xfrm>
            <a:off x="9639263" y="5323634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3806A96-4997-47F8-A3A9-07E39A217868}"/>
              </a:ext>
            </a:extLst>
          </p:cNvPr>
          <p:cNvSpPr txBox="1"/>
          <p:nvPr/>
        </p:nvSpPr>
        <p:spPr bwMode="auto">
          <a:xfrm>
            <a:off x="10265945" y="5323634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440A24D-A10C-4C08-9E20-59169312A820}"/>
              </a:ext>
            </a:extLst>
          </p:cNvPr>
          <p:cNvSpPr txBox="1"/>
          <p:nvPr/>
        </p:nvSpPr>
        <p:spPr bwMode="auto">
          <a:xfrm>
            <a:off x="10895947" y="5319194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73791D5-DD2B-4F3D-AF4E-ECC8CB8865E3}"/>
              </a:ext>
            </a:extLst>
          </p:cNvPr>
          <p:cNvSpPr/>
          <p:nvPr/>
        </p:nvSpPr>
        <p:spPr bwMode="auto">
          <a:xfrm>
            <a:off x="8359432" y="4926271"/>
            <a:ext cx="61131" cy="45719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A351C70-96C5-4BD8-9D1D-FE65D7CC648C}"/>
              </a:ext>
            </a:extLst>
          </p:cNvPr>
          <p:cNvSpPr/>
          <p:nvPr/>
        </p:nvSpPr>
        <p:spPr bwMode="auto">
          <a:xfrm>
            <a:off x="10694381" y="4917278"/>
            <a:ext cx="52753" cy="4571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522A0B0-9785-4940-BB3E-BE3F838A45A9}"/>
              </a:ext>
            </a:extLst>
          </p:cNvPr>
          <p:cNvSpPr/>
          <p:nvPr/>
        </p:nvSpPr>
        <p:spPr bwMode="auto">
          <a:xfrm>
            <a:off x="10743471" y="4917580"/>
            <a:ext cx="45719" cy="45719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E19C0FA-A1C4-40E6-A59E-3D1F458C39BE}"/>
              </a:ext>
            </a:extLst>
          </p:cNvPr>
          <p:cNvSpPr/>
          <p:nvPr/>
        </p:nvSpPr>
        <p:spPr bwMode="auto">
          <a:xfrm>
            <a:off x="10843249" y="4929615"/>
            <a:ext cx="45719" cy="45719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14B60BD-7D09-4207-8509-77B4D9AEF06F}"/>
              </a:ext>
            </a:extLst>
          </p:cNvPr>
          <p:cNvSpPr/>
          <p:nvPr/>
        </p:nvSpPr>
        <p:spPr bwMode="auto">
          <a:xfrm>
            <a:off x="10889060" y="4929411"/>
            <a:ext cx="45719" cy="45719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BB4B344-3F52-4B75-BEE9-FB46E366E791}"/>
              </a:ext>
            </a:extLst>
          </p:cNvPr>
          <p:cNvSpPr/>
          <p:nvPr/>
        </p:nvSpPr>
        <p:spPr bwMode="auto">
          <a:xfrm>
            <a:off x="11012841" y="4844376"/>
            <a:ext cx="46977" cy="11082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3F46A43-4A19-49AD-888B-B7B34D3FA8F1}"/>
              </a:ext>
            </a:extLst>
          </p:cNvPr>
          <p:cNvSpPr/>
          <p:nvPr/>
        </p:nvSpPr>
        <p:spPr bwMode="auto">
          <a:xfrm>
            <a:off x="11061931" y="4842297"/>
            <a:ext cx="45719" cy="11082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9843E4E-59FA-4E53-9905-7895A16443E3}"/>
              </a:ext>
            </a:extLst>
          </p:cNvPr>
          <p:cNvSpPr/>
          <p:nvPr/>
        </p:nvSpPr>
        <p:spPr bwMode="auto">
          <a:xfrm>
            <a:off x="11107894" y="4865216"/>
            <a:ext cx="45719" cy="90286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5775DE5-A0B3-4692-9E32-932C1E66B571}"/>
              </a:ext>
            </a:extLst>
          </p:cNvPr>
          <p:cNvSpPr/>
          <p:nvPr/>
        </p:nvSpPr>
        <p:spPr bwMode="auto">
          <a:xfrm>
            <a:off x="11154657" y="4864894"/>
            <a:ext cx="50165" cy="97569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0A980B7-9FB6-48C7-ABC9-DD3E6BD070B8}"/>
              </a:ext>
            </a:extLst>
          </p:cNvPr>
          <p:cNvSpPr/>
          <p:nvPr/>
        </p:nvSpPr>
        <p:spPr bwMode="auto">
          <a:xfrm>
            <a:off x="11202857" y="4839916"/>
            <a:ext cx="48002" cy="110750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944B43C-4607-4E12-886E-965A595C524B}"/>
              </a:ext>
            </a:extLst>
          </p:cNvPr>
          <p:cNvSpPr/>
          <p:nvPr/>
        </p:nvSpPr>
        <p:spPr bwMode="auto">
          <a:xfrm>
            <a:off x="6553703" y="2575238"/>
            <a:ext cx="4738146" cy="2387226"/>
          </a:xfrm>
          <a:custGeom>
            <a:avLst/>
            <a:gdLst>
              <a:gd name="connsiteX0" fmla="*/ 0 w 4614203"/>
              <a:gd name="connsiteY0" fmla="*/ 0 h 3460653"/>
              <a:gd name="connsiteX1" fmla="*/ 0 w 4614203"/>
              <a:gd name="connsiteY1" fmla="*/ 3460653 h 3460653"/>
              <a:gd name="connsiteX2" fmla="*/ 4614203 w 4614203"/>
              <a:gd name="connsiteY2" fmla="*/ 3460653 h 346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4203" h="3460653">
                <a:moveTo>
                  <a:pt x="0" y="0"/>
                </a:moveTo>
                <a:lnTo>
                  <a:pt x="0" y="3460653"/>
                </a:lnTo>
                <a:lnTo>
                  <a:pt x="4614203" y="3460653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CEFA62B-4DE9-4D0F-9C23-80B8C9CEE509}"/>
              </a:ext>
            </a:extLst>
          </p:cNvPr>
          <p:cNvSpPr txBox="1"/>
          <p:nvPr/>
        </p:nvSpPr>
        <p:spPr bwMode="auto">
          <a:xfrm>
            <a:off x="6092477" y="5323634"/>
            <a:ext cx="409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 =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20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8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A1B7-FA2C-544E-86FE-EE5765E065E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dirty="0"/>
              <a:t>Next Generation Maturation Inhibitor: GSK3640254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F4A0-4F43-8E48-A50E-60F613EF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GSK’254</a:t>
            </a:r>
          </a:p>
          <a:p>
            <a:pPr lvl="1"/>
            <a:r>
              <a:rPr lang="en-US" dirty="0"/>
              <a:t>Prevents the proteolytic cleavage of specific portions of the Gag protein which prevents processing of the Gag-Pol polyprotein in late stage of HIV replication.</a:t>
            </a:r>
          </a:p>
          <a:p>
            <a:pPr lvl="1"/>
            <a:r>
              <a:rPr lang="en-US" dirty="0"/>
              <a:t>Pre-existing mutations at the cleavage site led to termination of development of an earlier maturation </a:t>
            </a:r>
            <a:r>
              <a:rPr lang="en-US" dirty="0" err="1"/>
              <a:t>inhibibitor</a:t>
            </a:r>
            <a:r>
              <a:rPr lang="en-US" dirty="0"/>
              <a:t> (bevirimat).</a:t>
            </a:r>
          </a:p>
          <a:p>
            <a:pPr marL="457200" lvl="1" indent="0">
              <a:buNone/>
            </a:pPr>
            <a:r>
              <a:rPr lang="en-US" dirty="0"/>
              <a:t>-Phase 2 A results of a two part study of GSK ‘254 presented at CROI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21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76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5FF-41FA-48A0-B06A-33CD8A77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95328"/>
          </a:xfrm>
          <a:ln>
            <a:noFill/>
          </a:ln>
        </p:spPr>
        <p:txBody>
          <a:bodyPr/>
          <a:lstStyle/>
          <a:p>
            <a:r>
              <a:rPr lang="en-US" sz="2000" dirty="0"/>
              <a:t>Multicenter, randomized, double-blind (sponsor-unblinded), placebo-controlled trial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39D7F-E25F-4D1C-954E-3A4DF74B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IIa Study of </a:t>
            </a:r>
            <a:r>
              <a:rPr lang="en-US" altLang="en-US" dirty="0"/>
              <a:t>GSK3640254</a:t>
            </a:r>
            <a:r>
              <a:rPr lang="en-US" dirty="0"/>
              <a:t>: Study Design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ED9FA43-CF3B-49B1-B7BF-9ECF6CEE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6966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Spinner. CROI 2021. Abstr 126.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171BA0-9480-489B-AA52-880E7864CC10}"/>
              </a:ext>
            </a:extLst>
          </p:cNvPr>
          <p:cNvGrpSpPr>
            <a:grpSpLocks/>
          </p:cNvGrpSpPr>
          <p:nvPr/>
        </p:nvGrpSpPr>
        <p:grpSpPr bwMode="auto">
          <a:xfrm>
            <a:off x="9162931" y="6243462"/>
            <a:ext cx="3062377" cy="447822"/>
            <a:chOff x="9527309" y="3551529"/>
            <a:chExt cx="3062377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6522D698-5891-4DB5-88D2-BE42C5664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28FD40DD-9EBD-4D48-9BA1-4D5823F6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3062377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adapted from: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23">
            <a:extLst>
              <a:ext uri="{FF2B5EF4-FFF2-40B4-BE49-F238E27FC236}">
                <a16:creationId xmlns:a16="http://schemas.microsoft.com/office/drawing/2014/main" id="{9736438C-9DF7-5B4E-9B0B-915E2E6CF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3" y="3395475"/>
            <a:ext cx="1309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ART-naïve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PWH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14)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F01F87B5-45C8-F845-8167-CC040743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955" y="2837122"/>
            <a:ext cx="2254024" cy="648000"/>
          </a:xfrm>
          <a:prstGeom prst="rect">
            <a:avLst/>
          </a:prstGeom>
          <a:solidFill>
            <a:srgbClr val="5B9BD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GSK3640254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200 mg QD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6)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977CB1A7-9220-CD43-A5BA-B82E73124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955" y="4382289"/>
            <a:ext cx="2254024" cy="648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Placebo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2)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B4D4B813-444A-EE42-8798-95FEDD459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7441" y="4403750"/>
            <a:ext cx="522224" cy="28363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Line 27">
            <a:extLst>
              <a:ext uri="{FF2B5EF4-FFF2-40B4-BE49-F238E27FC236}">
                <a16:creationId xmlns:a16="http://schemas.microsoft.com/office/drawing/2014/main" id="{1171C052-A1FA-7D4F-9878-4F20977B06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5875" y="3178572"/>
            <a:ext cx="510348" cy="34417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0D9728A1-572F-0F4F-9F75-FF3271AD8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955" y="3609705"/>
            <a:ext cx="2254024" cy="648000"/>
          </a:xfrm>
          <a:prstGeom prst="rect">
            <a:avLst/>
          </a:prstGeom>
          <a:solidFill>
            <a:srgbClr val="ED7D3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GSK3640254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10 mg QD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6)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7" name="Line 33">
            <a:extLst>
              <a:ext uri="{FF2B5EF4-FFF2-40B4-BE49-F238E27FC236}">
                <a16:creationId xmlns:a16="http://schemas.microsoft.com/office/drawing/2014/main" id="{D6C34F9A-F209-844D-947B-6181D005E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5246" y="3934084"/>
            <a:ext cx="5959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85461-09F0-314D-BAD8-E92398147CB6}"/>
              </a:ext>
            </a:extLst>
          </p:cNvPr>
          <p:cNvSpPr txBox="1"/>
          <p:nvPr/>
        </p:nvSpPr>
        <p:spPr bwMode="auto">
          <a:xfrm>
            <a:off x="2104122" y="1840600"/>
            <a:ext cx="2240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514A2-C97F-5341-87CD-B9D62F03EB12}"/>
              </a:ext>
            </a:extLst>
          </p:cNvPr>
          <p:cNvSpPr txBox="1"/>
          <p:nvPr/>
        </p:nvSpPr>
        <p:spPr bwMode="auto">
          <a:xfrm>
            <a:off x="8015845" y="1840600"/>
            <a:ext cx="2244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 2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A187819B-2039-6845-9091-A9E3FC0A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457" y="1945700"/>
            <a:ext cx="2633972" cy="584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Unblinded, planned interim analysis*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82F74D2E-1D5F-7148-AE91-BDCA3C137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01" y="3395475"/>
            <a:ext cx="1309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ART-naive, PWH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20)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C4F6F35B-7846-FA4E-9544-5F64ECA08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103" y="2454030"/>
            <a:ext cx="2254024" cy="648000"/>
          </a:xfrm>
          <a:prstGeom prst="rect">
            <a:avLst/>
          </a:prstGeom>
          <a:solidFill>
            <a:srgbClr val="5B9BD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GSK3640254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140 mg QD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6)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700BC921-5384-D342-8104-A8A52963A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103" y="4779468"/>
            <a:ext cx="2254024" cy="648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Placebo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2)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0BD69EF4-AB2E-CE4D-BC32-23C24F8E9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2550" y="4327779"/>
            <a:ext cx="613755" cy="10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73A33747-59FA-FA44-A9AC-8A339DDC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103" y="3229176"/>
            <a:ext cx="2254024" cy="64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GSK3640254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80 mg QD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6)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31" name="Line 33">
            <a:extLst>
              <a:ext uri="{FF2B5EF4-FFF2-40B4-BE49-F238E27FC236}">
                <a16:creationId xmlns:a16="http://schemas.microsoft.com/office/drawing/2014/main" id="{C2EDE9EC-5444-9247-8BC7-6D80906A4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0471" y="3553176"/>
            <a:ext cx="61375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15212B47-2E37-1A42-BBF6-28AA169B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103" y="4004322"/>
            <a:ext cx="2254024" cy="648000"/>
          </a:xfrm>
          <a:prstGeom prst="rect">
            <a:avLst/>
          </a:prstGeom>
          <a:solidFill>
            <a:srgbClr val="5B9BD5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GSK3640254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40 mg QD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(n = 6)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F9371D28-61C3-3C40-8934-275AE059ED3C}"/>
              </a:ext>
            </a:extLst>
          </p:cNvPr>
          <p:cNvSpPr txBox="1">
            <a:spLocks/>
          </p:cNvSpPr>
          <p:nvPr/>
        </p:nvSpPr>
        <p:spPr bwMode="auto">
          <a:xfrm>
            <a:off x="614300" y="5165372"/>
            <a:ext cx="5309278" cy="11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maximum change in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HIV-1 RNA vs Day 1 during parts 1 and 2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 resistance, PK, safety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92702-B789-B94B-887C-B672FDD7BF78}"/>
              </a:ext>
            </a:extLst>
          </p:cNvPr>
          <p:cNvSpPr txBox="1"/>
          <p:nvPr/>
        </p:nvSpPr>
        <p:spPr bwMode="auto">
          <a:xfrm>
            <a:off x="6204093" y="5507273"/>
            <a:ext cx="5274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*Detection of resistance mutations at interim analysis resulted in protocol amendment, reducing duration of monotherapy from 10 days to 7 days in Part 2.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4703D859-F789-4570-951E-200B7B81B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649" y="3931089"/>
            <a:ext cx="417073" cy="599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8152F7-1009-480C-A6AF-64E4878E6ECE}"/>
              </a:ext>
            </a:extLst>
          </p:cNvPr>
          <p:cNvCxnSpPr>
            <a:cxnSpLocks/>
          </p:cNvCxnSpPr>
          <p:nvPr/>
        </p:nvCxnSpPr>
        <p:spPr bwMode="auto">
          <a:xfrm>
            <a:off x="6223443" y="2644337"/>
            <a:ext cx="0" cy="257949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FD56A20-E036-4DBC-B631-7A5F37ED4C04}"/>
              </a:ext>
            </a:extLst>
          </p:cNvPr>
          <p:cNvSpPr/>
          <p:nvPr/>
        </p:nvSpPr>
        <p:spPr bwMode="auto">
          <a:xfrm>
            <a:off x="4845744" y="2831383"/>
            <a:ext cx="1159895" cy="2205403"/>
          </a:xfrm>
          <a:prstGeom prst="rect">
            <a:avLst/>
          </a:prstGeom>
          <a:solidFill>
            <a:srgbClr val="F8CBAD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775D9E-3049-41B6-A659-13A3DE3C4968}"/>
              </a:ext>
            </a:extLst>
          </p:cNvPr>
          <p:cNvSpPr txBox="1"/>
          <p:nvPr/>
        </p:nvSpPr>
        <p:spPr bwMode="auto">
          <a:xfrm>
            <a:off x="4775157" y="3518586"/>
            <a:ext cx="1297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Combination ART started Days 18-24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1D5D92-D1BF-40CB-A660-74EFBEA0A8B6}"/>
              </a:ext>
            </a:extLst>
          </p:cNvPr>
          <p:cNvSpPr/>
          <p:nvPr/>
        </p:nvSpPr>
        <p:spPr bwMode="auto">
          <a:xfrm>
            <a:off x="10739322" y="2425155"/>
            <a:ext cx="1159895" cy="3017859"/>
          </a:xfrm>
          <a:prstGeom prst="rect">
            <a:avLst/>
          </a:prstGeom>
          <a:solidFill>
            <a:srgbClr val="F8CBAD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BCD5D3-2720-49D2-A2CF-2AFFC0BF847E}"/>
              </a:ext>
            </a:extLst>
          </p:cNvPr>
          <p:cNvSpPr txBox="1"/>
          <p:nvPr/>
        </p:nvSpPr>
        <p:spPr bwMode="auto">
          <a:xfrm>
            <a:off x="10670752" y="3518586"/>
            <a:ext cx="12970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Combination ART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started Day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8F2D56A5-4BFA-43BE-B77A-248D100F6C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40471" y="2821432"/>
            <a:ext cx="603459" cy="3571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B6BB5CED-C10F-4FFC-9E62-4E3325945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2550" y="4706289"/>
            <a:ext cx="603459" cy="3571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570AB4-0622-4507-8356-386C66BA4F19}"/>
              </a:ext>
            </a:extLst>
          </p:cNvPr>
          <p:cNvGrpSpPr/>
          <p:nvPr/>
        </p:nvGrpSpPr>
        <p:grpSpPr>
          <a:xfrm>
            <a:off x="7540235" y="1931762"/>
            <a:ext cx="3195430" cy="493393"/>
            <a:chOff x="7540235" y="1931762"/>
            <a:chExt cx="3195430" cy="49339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239193-C0C9-D044-864C-AEB0FFCB2BFA}"/>
                </a:ext>
              </a:extLst>
            </p:cNvPr>
            <p:cNvSpPr txBox="1"/>
            <p:nvPr/>
          </p:nvSpPr>
          <p:spPr bwMode="auto">
            <a:xfrm>
              <a:off x="7540235" y="1938672"/>
              <a:ext cx="951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Day 1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00CE27E-5D36-434B-BFED-01BCEAA5D6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5845" y="2240634"/>
              <a:ext cx="0" cy="18452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A72BF4-EC92-484B-BB64-2578B0BAFA4A}"/>
                </a:ext>
              </a:extLst>
            </p:cNvPr>
            <p:cNvSpPr txBox="1"/>
            <p:nvPr/>
          </p:nvSpPr>
          <p:spPr bwMode="auto">
            <a:xfrm>
              <a:off x="9784444" y="1931762"/>
              <a:ext cx="951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Day 7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E0A967E-0C88-49CA-97C8-8CDB44C682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60054" y="2233724"/>
              <a:ext cx="0" cy="18452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2A207E-7123-4BCF-8447-42238DBF57DB}"/>
              </a:ext>
            </a:extLst>
          </p:cNvPr>
          <p:cNvGrpSpPr/>
          <p:nvPr/>
        </p:nvGrpSpPr>
        <p:grpSpPr>
          <a:xfrm>
            <a:off x="1628512" y="2326030"/>
            <a:ext cx="3195430" cy="493393"/>
            <a:chOff x="7540235" y="1931762"/>
            <a:chExt cx="3195430" cy="49339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509F4EF-B2BE-49DF-997E-F8CE97506C98}"/>
                </a:ext>
              </a:extLst>
            </p:cNvPr>
            <p:cNvSpPr txBox="1"/>
            <p:nvPr/>
          </p:nvSpPr>
          <p:spPr bwMode="auto">
            <a:xfrm>
              <a:off x="7540235" y="1938672"/>
              <a:ext cx="951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Day 1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262BECD-8787-4BD9-8551-3EB526FFF9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5845" y="2240634"/>
              <a:ext cx="0" cy="18452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EE9B197-1C09-4F63-819F-83174E8ECDD1}"/>
                </a:ext>
              </a:extLst>
            </p:cNvPr>
            <p:cNvSpPr txBox="1"/>
            <p:nvPr/>
          </p:nvSpPr>
          <p:spPr bwMode="auto">
            <a:xfrm>
              <a:off x="9784444" y="1931762"/>
              <a:ext cx="951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Day 10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4E732F3-6802-43AA-9B95-0E617FA380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60054" y="2233724"/>
              <a:ext cx="0" cy="18452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973EABA-2D59-42E8-915F-1D01D7D02BE7}"/>
              </a:ext>
            </a:extLst>
          </p:cNvPr>
          <p:cNvCxnSpPr/>
          <p:nvPr/>
        </p:nvCxnSpPr>
        <p:spPr bwMode="auto">
          <a:xfrm>
            <a:off x="10290733" y="3931089"/>
            <a:ext cx="444932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33EA5E-2BFF-4CA5-8D09-87916869FAF7}" type="slidenum">
              <a:rPr lang="en-US" smtClean="0"/>
              <a:pPr/>
              <a:t>22</a:t>
            </a:fld>
            <a:r>
              <a:rPr lang="en-US" dirty="0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0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BE6E-032F-4C2B-B3BA-CBFC993B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IIa Study of </a:t>
            </a:r>
            <a:r>
              <a:rPr lang="en-US" altLang="en-US" dirty="0"/>
              <a:t>GSK3640254</a:t>
            </a:r>
            <a:r>
              <a:rPr lang="en-US" dirty="0"/>
              <a:t>: Baseline Characteristics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49D01-2A39-41FD-928E-9B2CBB46D222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5577154E-844E-45BB-84AF-8338FB824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DC0D276-7835-4B1D-AD9C-09B94AB1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1BB09034-E003-4947-BF88-D171C3267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832507"/>
              </p:ext>
            </p:extLst>
          </p:nvPr>
        </p:nvGraphicFramePr>
        <p:xfrm>
          <a:off x="518485" y="1600200"/>
          <a:ext cx="11240128" cy="4053952"/>
        </p:xfrm>
        <a:graphic>
          <a:graphicData uri="http://schemas.openxmlformats.org/drawingml/2006/table">
            <a:tbl>
              <a:tblPr/>
              <a:tblGrid>
                <a:gridCol w="156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016">
                  <a:extLst>
                    <a:ext uri="{9D8B030D-6E8A-4147-A177-3AD203B41FA5}">
                      <a16:colId xmlns:a16="http://schemas.microsoft.com/office/drawing/2014/main" val="3534242591"/>
                    </a:ext>
                  </a:extLst>
                </a:gridCol>
                <a:gridCol w="1405016">
                  <a:extLst>
                    <a:ext uri="{9D8B030D-6E8A-4147-A177-3AD203B41FA5}">
                      <a16:colId xmlns:a16="http://schemas.microsoft.com/office/drawing/2014/main" val="497342781"/>
                    </a:ext>
                  </a:extLst>
                </a:gridCol>
                <a:gridCol w="1405016">
                  <a:extLst>
                    <a:ext uri="{9D8B030D-6E8A-4147-A177-3AD203B41FA5}">
                      <a16:colId xmlns:a16="http://schemas.microsoft.com/office/drawing/2014/main" val="1780512221"/>
                    </a:ext>
                  </a:extLst>
                </a:gridCol>
                <a:gridCol w="1405016">
                  <a:extLst>
                    <a:ext uri="{9D8B030D-6E8A-4147-A177-3AD203B41FA5}">
                      <a16:colId xmlns:a16="http://schemas.microsoft.com/office/drawing/2014/main" val="96464600"/>
                    </a:ext>
                  </a:extLst>
                </a:gridCol>
              </a:tblGrid>
              <a:tr h="1899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GSK3640254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34)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41105"/>
                  </a:ext>
                </a:extLst>
              </a:tr>
              <a:tr h="32804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mg*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 mg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  <a:endParaRPr kumimoji="0" lang="en-US" sz="1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 mg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 mg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 mg*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34)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Mean age, yrs (SD)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32.7 (8.3)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27.7 (6.9)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32.8 (6.2)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33.2 (8.2)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29.3 (3.9)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36.5 (9.3)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31.8 (7.2)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Male,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(100)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(83)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(100)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(83)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(100)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(100)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 (94)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Mean BMI (SD)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25.3 (3.7)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23.9 (4.3)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24.8 (3.7)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23.4 (1.6)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22.6 (2.2)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23.0 (1.3)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23.9 (3.0)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Race,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(33)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(83)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(17)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(67)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(33)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(83)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(17)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(83)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(17)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(75)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(25)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 (71)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(18)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56459"/>
                  </a:ext>
                </a:extLst>
              </a:tr>
              <a:tr h="60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Mean HIV-1 RNA, log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copies/mL (SD)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4.19 (0.311)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4.67 (0.233)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4.43 (0.510)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4.53 (0.577)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4.82 (0.476)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4.25 (0.417)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4.25 (0.417)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4.47 (0.489)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4.57 (0.592)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2935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EB1FEF0-8687-0B48-86F6-682061897AE7}"/>
              </a:ext>
            </a:extLst>
          </p:cNvPr>
          <p:cNvSpPr txBox="1"/>
          <p:nvPr/>
        </p:nvSpPr>
        <p:spPr bwMode="auto">
          <a:xfrm>
            <a:off x="522288" y="5654548"/>
            <a:ext cx="5998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 1.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 2.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1B86BB85-839C-42B1-B4FB-87CABBF3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6966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Spinner. CROI 2021. Abstr 126.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23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14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D7E47-B18A-4B1B-95DA-FFB36682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IIa Study of </a:t>
            </a:r>
            <a:r>
              <a:rPr lang="en-US" altLang="en-US" dirty="0"/>
              <a:t>GSK3640254</a:t>
            </a:r>
            <a:r>
              <a:rPr lang="en-US" dirty="0"/>
              <a:t>: Antiviral Activity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1596056D-44B5-447D-A1DD-FF363D2C6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69352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Spinner. CROI 2021. Abstr 126. Reproduced with permission.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7C5964-030C-4F82-852A-125C109F40CE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67D4D8E4-FEBB-497D-A470-F33615702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BDAF503-9834-4FA8-A89B-B8B50822A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BA5836C8-7EAB-C34F-A73A-EDFF432BB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925815"/>
              </p:ext>
            </p:extLst>
          </p:nvPr>
        </p:nvGraphicFramePr>
        <p:xfrm>
          <a:off x="522288" y="4731109"/>
          <a:ext cx="11236328" cy="1432624"/>
        </p:xfrm>
        <a:graphic>
          <a:graphicData uri="http://schemas.openxmlformats.org/drawingml/2006/table">
            <a:tbl>
              <a:tblPr/>
              <a:tblGrid>
                <a:gridCol w="201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660">
                  <a:extLst>
                    <a:ext uri="{9D8B030D-6E8A-4147-A177-3AD203B41FA5}">
                      <a16:colId xmlns:a16="http://schemas.microsoft.com/office/drawing/2014/main" val="3534242591"/>
                    </a:ext>
                  </a:extLst>
                </a:gridCol>
                <a:gridCol w="1316660">
                  <a:extLst>
                    <a:ext uri="{9D8B030D-6E8A-4147-A177-3AD203B41FA5}">
                      <a16:colId xmlns:a16="http://schemas.microsoft.com/office/drawing/2014/main" val="497342781"/>
                    </a:ext>
                  </a:extLst>
                </a:gridCol>
                <a:gridCol w="1316660">
                  <a:extLst>
                    <a:ext uri="{9D8B030D-6E8A-4147-A177-3AD203B41FA5}">
                      <a16:colId xmlns:a16="http://schemas.microsoft.com/office/drawing/2014/main" val="1780512221"/>
                    </a:ext>
                  </a:extLst>
                </a:gridCol>
                <a:gridCol w="1316660">
                  <a:extLst>
                    <a:ext uri="{9D8B030D-6E8A-4147-A177-3AD203B41FA5}">
                      <a16:colId xmlns:a16="http://schemas.microsoft.com/office/drawing/2014/main" val="96464600"/>
                    </a:ext>
                  </a:extLst>
                </a:gridCol>
              </a:tblGrid>
              <a:tr h="2604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Mean Change in 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HIV-1 RNA vs BL, 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log</a:t>
                      </a:r>
                      <a:r>
                        <a:rPr kumimoji="0" lang="en-GB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copies/mL (SD)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 1 (Day 11)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 2 (Day 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922299"/>
                  </a:ext>
                </a:extLst>
              </a:tr>
              <a:tr h="44268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Mean Change in HIV-1 RNA Vs BL, log</a:t>
                      </a:r>
                      <a:r>
                        <a:rPr kumimoji="0" lang="en-GB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copies/mL (SD)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GSK3640254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mg 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GSK3640254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 mg 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Placebo </a:t>
                      </a:r>
                      <a:b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GSK3640254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 mg 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GSK3640254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 mg 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GSK3640254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 mg (n = 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Primary endpoint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-0.22 (0.309)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-1.96 (0.337)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0.14 (0.134)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-1.18 (0.436)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-1.02 (0.330)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-1.45 (0.235)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0.15 (0.226)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Maximum change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-0.36 (0.252)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-2.01 (0.329)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-0.21 (0.262)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-1.18 (0.436)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-1.02 (0.330)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-1.49 (0.267)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-0.03 (0.127)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436B1D-DAB6-4FB6-94A2-FCD06DE3C40A}"/>
              </a:ext>
            </a:extLst>
          </p:cNvPr>
          <p:cNvCxnSpPr>
            <a:cxnSpLocks/>
          </p:cNvCxnSpPr>
          <p:nvPr/>
        </p:nvCxnSpPr>
        <p:spPr bwMode="auto">
          <a:xfrm>
            <a:off x="2793443" y="5014127"/>
            <a:ext cx="356716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97EE5-C45C-4E4C-8C89-BC1E966E77A4}"/>
              </a:ext>
            </a:extLst>
          </p:cNvPr>
          <p:cNvCxnSpPr>
            <a:cxnSpLocks/>
          </p:cNvCxnSpPr>
          <p:nvPr/>
        </p:nvCxnSpPr>
        <p:spPr bwMode="auto">
          <a:xfrm>
            <a:off x="6794360" y="5014127"/>
            <a:ext cx="468784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261E838-19EA-4B39-BF5E-C614957C0C5A}"/>
              </a:ext>
            </a:extLst>
          </p:cNvPr>
          <p:cNvSpPr txBox="1"/>
          <p:nvPr/>
        </p:nvSpPr>
        <p:spPr bwMode="auto">
          <a:xfrm rot="16200000">
            <a:off x="-471804" y="2613436"/>
            <a:ext cx="2799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From BL in Plasma HIV-1RNA, log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c/mL (SD)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D4813-614D-4103-9959-4BCF950C03D7}"/>
              </a:ext>
            </a:extLst>
          </p:cNvPr>
          <p:cNvSpPr txBox="1"/>
          <p:nvPr/>
        </p:nvSpPr>
        <p:spPr bwMode="auto">
          <a:xfrm rot="16200000">
            <a:off x="4983871" y="2577786"/>
            <a:ext cx="2870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From BL in Plasma HIV-1RNA, log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c/mL (SD)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92A5814-9AC6-442A-8567-6E2102F64F51}"/>
              </a:ext>
            </a:extLst>
          </p:cNvPr>
          <p:cNvSpPr/>
          <p:nvPr/>
        </p:nvSpPr>
        <p:spPr bwMode="auto">
          <a:xfrm>
            <a:off x="1629452" y="2075818"/>
            <a:ext cx="3878616" cy="173346"/>
          </a:xfrm>
          <a:custGeom>
            <a:avLst/>
            <a:gdLst>
              <a:gd name="connsiteX0" fmla="*/ 0 w 3878616"/>
              <a:gd name="connsiteY0" fmla="*/ 0 h 173346"/>
              <a:gd name="connsiteX1" fmla="*/ 801725 w 3878616"/>
              <a:gd name="connsiteY1" fmla="*/ 30336 h 173346"/>
              <a:gd name="connsiteX2" fmla="*/ 1555780 w 3878616"/>
              <a:gd name="connsiteY2" fmla="*/ 60671 h 173346"/>
              <a:gd name="connsiteX3" fmla="*/ 2335837 w 3878616"/>
              <a:gd name="connsiteY3" fmla="*/ 39003 h 173346"/>
              <a:gd name="connsiteX4" fmla="*/ 3111560 w 3878616"/>
              <a:gd name="connsiteY4" fmla="*/ 95340 h 173346"/>
              <a:gd name="connsiteX5" fmla="*/ 3878616 w 3878616"/>
              <a:gd name="connsiteY5" fmla="*/ 173346 h 17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616" h="173346">
                <a:moveTo>
                  <a:pt x="0" y="0"/>
                </a:moveTo>
                <a:lnTo>
                  <a:pt x="801725" y="30336"/>
                </a:lnTo>
                <a:lnTo>
                  <a:pt x="1555780" y="60671"/>
                </a:lnTo>
                <a:lnTo>
                  <a:pt x="2335837" y="39003"/>
                </a:lnTo>
                <a:lnTo>
                  <a:pt x="3111560" y="95340"/>
                </a:lnTo>
                <a:lnTo>
                  <a:pt x="3878616" y="173346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BC64B46-C803-43DB-B9F5-728B9015B3A4}"/>
              </a:ext>
            </a:extLst>
          </p:cNvPr>
          <p:cNvSpPr/>
          <p:nvPr/>
        </p:nvSpPr>
        <p:spPr bwMode="auto">
          <a:xfrm>
            <a:off x="1593033" y="2031953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4F49B89-502C-4154-8160-CC90A9A90988}"/>
              </a:ext>
            </a:extLst>
          </p:cNvPr>
          <p:cNvGrpSpPr/>
          <p:nvPr/>
        </p:nvGrpSpPr>
        <p:grpSpPr>
          <a:xfrm>
            <a:off x="2365151" y="2018184"/>
            <a:ext cx="91007" cy="180605"/>
            <a:chOff x="2365151" y="2018184"/>
            <a:chExt cx="91007" cy="18060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BE52231-C165-4F69-A939-FC81B8A5F327}"/>
                </a:ext>
              </a:extLst>
            </p:cNvPr>
            <p:cNvGrpSpPr/>
            <p:nvPr/>
          </p:nvGrpSpPr>
          <p:grpSpPr>
            <a:xfrm>
              <a:off x="2365151" y="2018184"/>
              <a:ext cx="91007" cy="180605"/>
              <a:chOff x="4695580" y="1870278"/>
              <a:chExt cx="91007" cy="621721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DB91B86-5979-4EC7-903D-9EBCB07CF2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8BD5AA4-33C8-4F97-B14C-6F11EFD02F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E90D5F1-A245-4CC5-9E1E-F8CDF1C0CD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AA22B2F-7C8C-42C5-9FB0-0F8A08F9EDC6}"/>
                </a:ext>
              </a:extLst>
            </p:cNvPr>
            <p:cNvSpPr/>
            <p:nvPr/>
          </p:nvSpPr>
          <p:spPr bwMode="auto">
            <a:xfrm>
              <a:off x="2367319" y="2065427"/>
              <a:ext cx="83398" cy="8339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74D8ED2-8CFB-43FF-9698-A9082FD7C63C}"/>
              </a:ext>
            </a:extLst>
          </p:cNvPr>
          <p:cNvGrpSpPr/>
          <p:nvPr/>
        </p:nvGrpSpPr>
        <p:grpSpPr>
          <a:xfrm>
            <a:off x="3139438" y="2078111"/>
            <a:ext cx="91007" cy="125977"/>
            <a:chOff x="3139438" y="2078111"/>
            <a:chExt cx="91007" cy="12597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4ADC099-5896-494C-ADC8-07B85DD3D04B}"/>
                </a:ext>
              </a:extLst>
            </p:cNvPr>
            <p:cNvGrpSpPr/>
            <p:nvPr/>
          </p:nvGrpSpPr>
          <p:grpSpPr>
            <a:xfrm>
              <a:off x="3139438" y="2078111"/>
              <a:ext cx="91007" cy="125977"/>
              <a:chOff x="4695580" y="1870278"/>
              <a:chExt cx="91007" cy="62172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6BBB185-BE26-4F4F-9ED6-1C9C44238F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1124D01-ED79-4421-8805-217F078BD3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C8707F5-B292-4726-971B-988D38E043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B9214B5-EE1A-408C-BD9A-4FF140E25394}"/>
                </a:ext>
              </a:extLst>
            </p:cNvPr>
            <p:cNvSpPr/>
            <p:nvPr/>
          </p:nvSpPr>
          <p:spPr bwMode="auto">
            <a:xfrm>
              <a:off x="3141605" y="2098243"/>
              <a:ext cx="83398" cy="8339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3FE602-2236-4FA9-B39F-579F62FCA16C}"/>
              </a:ext>
            </a:extLst>
          </p:cNvPr>
          <p:cNvGrpSpPr/>
          <p:nvPr/>
        </p:nvGrpSpPr>
        <p:grpSpPr>
          <a:xfrm>
            <a:off x="3913991" y="1914809"/>
            <a:ext cx="91007" cy="402466"/>
            <a:chOff x="3913991" y="1914809"/>
            <a:chExt cx="91007" cy="4024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76D26E-AF79-4EE7-9BC5-328D2529DA43}"/>
                </a:ext>
              </a:extLst>
            </p:cNvPr>
            <p:cNvGrpSpPr/>
            <p:nvPr/>
          </p:nvGrpSpPr>
          <p:grpSpPr>
            <a:xfrm>
              <a:off x="3913991" y="1914809"/>
              <a:ext cx="91007" cy="402466"/>
              <a:chOff x="4695580" y="1870278"/>
              <a:chExt cx="91007" cy="62172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8985540-0F18-4D6E-8C16-5694A4C703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CBE1385-DA0A-4E02-8F73-72EF8F2D4A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C4757EC-8EA6-4E26-9115-0144338F9C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10D5994-F92E-4F30-90E7-E10CA3367635}"/>
                </a:ext>
              </a:extLst>
            </p:cNvPr>
            <p:cNvSpPr/>
            <p:nvPr/>
          </p:nvSpPr>
          <p:spPr bwMode="auto">
            <a:xfrm>
              <a:off x="3917276" y="2065128"/>
              <a:ext cx="83398" cy="8339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489A6D2-D5B4-430B-87C9-F049DF58C5CE}"/>
              </a:ext>
            </a:extLst>
          </p:cNvPr>
          <p:cNvGrpSpPr/>
          <p:nvPr/>
        </p:nvGrpSpPr>
        <p:grpSpPr>
          <a:xfrm>
            <a:off x="4688278" y="1870278"/>
            <a:ext cx="91007" cy="621721"/>
            <a:chOff x="4688278" y="1870278"/>
            <a:chExt cx="91007" cy="62172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B1FB15-6593-411A-9A67-093B50BE43A0}"/>
                </a:ext>
              </a:extLst>
            </p:cNvPr>
            <p:cNvGrpSpPr/>
            <p:nvPr/>
          </p:nvGrpSpPr>
          <p:grpSpPr>
            <a:xfrm>
              <a:off x="4688278" y="1870278"/>
              <a:ext cx="91007" cy="621721"/>
              <a:chOff x="4695580" y="1870278"/>
              <a:chExt cx="91007" cy="62172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E9F6979-5F3F-4BC7-92E0-1ACBC62351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584858D-64FB-431B-9101-216DF1D1F7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E1D24AD-05F9-4E24-B25F-164C350309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C5070B-07EC-4B10-B689-47C28CB34CC3}"/>
                </a:ext>
              </a:extLst>
            </p:cNvPr>
            <p:cNvSpPr/>
            <p:nvPr/>
          </p:nvSpPr>
          <p:spPr bwMode="auto">
            <a:xfrm>
              <a:off x="4691869" y="2133728"/>
              <a:ext cx="83398" cy="8339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165A49-1C51-4E7A-B5F5-1C492461F3D6}"/>
              </a:ext>
            </a:extLst>
          </p:cNvPr>
          <p:cNvGrpSpPr/>
          <p:nvPr/>
        </p:nvGrpSpPr>
        <p:grpSpPr>
          <a:xfrm>
            <a:off x="5462565" y="1992617"/>
            <a:ext cx="91007" cy="521237"/>
            <a:chOff x="5462565" y="1992617"/>
            <a:chExt cx="91007" cy="52123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377B316-F326-48CA-B1D1-EC440C02BFEF}"/>
                </a:ext>
              </a:extLst>
            </p:cNvPr>
            <p:cNvGrpSpPr/>
            <p:nvPr/>
          </p:nvGrpSpPr>
          <p:grpSpPr>
            <a:xfrm>
              <a:off x="5462565" y="1992617"/>
              <a:ext cx="91007" cy="521237"/>
              <a:chOff x="4695580" y="1870278"/>
              <a:chExt cx="91007" cy="621721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0A162FC-D481-42AC-A0E1-438167452C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1AB4518-4D82-45B9-B7EC-7E3B0D9A90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46D4270-2C21-4991-9750-764C6A66C7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C491DB6-DB9D-4D72-8404-CF2F7F20E8FE}"/>
                </a:ext>
              </a:extLst>
            </p:cNvPr>
            <p:cNvSpPr/>
            <p:nvPr/>
          </p:nvSpPr>
          <p:spPr bwMode="auto">
            <a:xfrm>
              <a:off x="5463295" y="2205646"/>
              <a:ext cx="83398" cy="8339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B0D1C40-9E2E-4AA0-8159-F29D5F87782C}"/>
              </a:ext>
            </a:extLst>
          </p:cNvPr>
          <p:cNvSpPr/>
          <p:nvPr/>
        </p:nvSpPr>
        <p:spPr bwMode="auto">
          <a:xfrm>
            <a:off x="1631092" y="2054752"/>
            <a:ext cx="3883552" cy="1652275"/>
          </a:xfrm>
          <a:custGeom>
            <a:avLst/>
            <a:gdLst>
              <a:gd name="connsiteX0" fmla="*/ 0 w 3883552"/>
              <a:gd name="connsiteY0" fmla="*/ 17653 h 1652275"/>
              <a:gd name="connsiteX1" fmla="*/ 783771 w 3883552"/>
              <a:gd name="connsiteY1" fmla="*/ 0 h 1652275"/>
              <a:gd name="connsiteX2" fmla="*/ 1556951 w 3883552"/>
              <a:gd name="connsiteY2" fmla="*/ 458965 h 1652275"/>
              <a:gd name="connsiteX3" fmla="*/ 2326601 w 3883552"/>
              <a:gd name="connsiteY3" fmla="*/ 1073273 h 1652275"/>
              <a:gd name="connsiteX4" fmla="*/ 3103311 w 3883552"/>
              <a:gd name="connsiteY4" fmla="*/ 1436914 h 1652275"/>
              <a:gd name="connsiteX5" fmla="*/ 3883552 w 3883552"/>
              <a:gd name="connsiteY5" fmla="*/ 1652275 h 165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3552" h="1652275">
                <a:moveTo>
                  <a:pt x="0" y="17653"/>
                </a:moveTo>
                <a:lnTo>
                  <a:pt x="783771" y="0"/>
                </a:lnTo>
                <a:lnTo>
                  <a:pt x="1556951" y="458965"/>
                </a:lnTo>
                <a:lnTo>
                  <a:pt x="2326601" y="1073273"/>
                </a:lnTo>
                <a:lnTo>
                  <a:pt x="3103311" y="1436914"/>
                </a:lnTo>
                <a:lnTo>
                  <a:pt x="3883552" y="1652275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8F39962-99C0-4654-95D4-47B2170FD1CF}"/>
              </a:ext>
            </a:extLst>
          </p:cNvPr>
          <p:cNvGrpSpPr/>
          <p:nvPr/>
        </p:nvGrpSpPr>
        <p:grpSpPr>
          <a:xfrm>
            <a:off x="5455654" y="3429000"/>
            <a:ext cx="112043" cy="561041"/>
            <a:chOff x="5455654" y="3429000"/>
            <a:chExt cx="112043" cy="5610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5F4B2A4-F71F-4766-90B9-D0F211D8B0B7}"/>
                </a:ext>
              </a:extLst>
            </p:cNvPr>
            <p:cNvGrpSpPr/>
            <p:nvPr/>
          </p:nvGrpSpPr>
          <p:grpSpPr>
            <a:xfrm>
              <a:off x="5466173" y="3429000"/>
              <a:ext cx="91007" cy="561041"/>
              <a:chOff x="4695580" y="1870278"/>
              <a:chExt cx="91007" cy="621721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12FF307-8DB4-4C26-9EF3-D6C14BAC77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40CC7B6-A4A4-48C1-8349-B6FE77A895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F337672-B65B-4D6E-8BAD-A3431C1870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9" name="Diamond 78">
              <a:extLst>
                <a:ext uri="{FF2B5EF4-FFF2-40B4-BE49-F238E27FC236}">
                  <a16:creationId xmlns:a16="http://schemas.microsoft.com/office/drawing/2014/main" id="{799B69D6-C02C-4DD8-933F-8231AD0B19D2}"/>
                </a:ext>
              </a:extLst>
            </p:cNvPr>
            <p:cNvSpPr/>
            <p:nvPr/>
          </p:nvSpPr>
          <p:spPr bwMode="auto">
            <a:xfrm>
              <a:off x="5455654" y="3649533"/>
              <a:ext cx="112043" cy="112043"/>
            </a:xfrm>
            <a:prstGeom prst="diamond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35127C4-9341-4212-87D2-DC2AABD669E1}"/>
              </a:ext>
            </a:extLst>
          </p:cNvPr>
          <p:cNvGrpSpPr/>
          <p:nvPr/>
        </p:nvGrpSpPr>
        <p:grpSpPr>
          <a:xfrm>
            <a:off x="4674179" y="3197139"/>
            <a:ext cx="112043" cy="595777"/>
            <a:chOff x="4674179" y="3197139"/>
            <a:chExt cx="112043" cy="59577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63D457C-A57C-4012-870D-F32C21FD6827}"/>
                </a:ext>
              </a:extLst>
            </p:cNvPr>
            <p:cNvGrpSpPr/>
            <p:nvPr/>
          </p:nvGrpSpPr>
          <p:grpSpPr>
            <a:xfrm>
              <a:off x="4688278" y="3197139"/>
              <a:ext cx="91007" cy="595777"/>
              <a:chOff x="4695580" y="1870278"/>
              <a:chExt cx="91007" cy="621721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C79900A-AD0E-49BB-9A97-9A2ED53C5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F124231-C2B1-441A-B43A-D1AF9ACB67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F99B197-6611-4F70-B7D9-97018016F7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Diamond 95">
              <a:extLst>
                <a:ext uri="{FF2B5EF4-FFF2-40B4-BE49-F238E27FC236}">
                  <a16:creationId xmlns:a16="http://schemas.microsoft.com/office/drawing/2014/main" id="{71A3ED2D-B3EF-498C-BD59-4EC88C49050F}"/>
                </a:ext>
              </a:extLst>
            </p:cNvPr>
            <p:cNvSpPr/>
            <p:nvPr/>
          </p:nvSpPr>
          <p:spPr bwMode="auto">
            <a:xfrm>
              <a:off x="4674179" y="3437614"/>
              <a:ext cx="112043" cy="112043"/>
            </a:xfrm>
            <a:prstGeom prst="diamond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38907D4-5D1E-4A12-AE75-027E11FC3A97}"/>
              </a:ext>
            </a:extLst>
          </p:cNvPr>
          <p:cNvGrpSpPr/>
          <p:nvPr/>
        </p:nvGrpSpPr>
        <p:grpSpPr>
          <a:xfrm>
            <a:off x="3899866" y="2909845"/>
            <a:ext cx="112043" cy="468846"/>
            <a:chOff x="3899866" y="2909845"/>
            <a:chExt cx="112043" cy="46884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AA50A94-DC14-4BB0-81C3-81A1C78436B0}"/>
                </a:ext>
              </a:extLst>
            </p:cNvPr>
            <p:cNvGrpSpPr/>
            <p:nvPr/>
          </p:nvGrpSpPr>
          <p:grpSpPr>
            <a:xfrm>
              <a:off x="3913471" y="2909845"/>
              <a:ext cx="91007" cy="468846"/>
              <a:chOff x="4695580" y="1870278"/>
              <a:chExt cx="91007" cy="621721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2F7D235-A3AD-4E4A-A6B2-D020BBCB29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82D56E5-CAD7-4F64-8371-C0EDA6C40C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37FF49B-5FB0-4933-A234-744C0A9A10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7" name="Diamond 96">
              <a:extLst>
                <a:ext uri="{FF2B5EF4-FFF2-40B4-BE49-F238E27FC236}">
                  <a16:creationId xmlns:a16="http://schemas.microsoft.com/office/drawing/2014/main" id="{65F57BDF-2F6F-4114-A8BD-58E219FFBA90}"/>
                </a:ext>
              </a:extLst>
            </p:cNvPr>
            <p:cNvSpPr/>
            <p:nvPr/>
          </p:nvSpPr>
          <p:spPr bwMode="auto">
            <a:xfrm>
              <a:off x="3899866" y="3084748"/>
              <a:ext cx="112043" cy="112043"/>
            </a:xfrm>
            <a:prstGeom prst="diamond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E6E214F-1E88-4BF0-852A-4E6917B6F9B0}"/>
              </a:ext>
            </a:extLst>
          </p:cNvPr>
          <p:cNvGrpSpPr/>
          <p:nvPr/>
        </p:nvGrpSpPr>
        <p:grpSpPr>
          <a:xfrm>
            <a:off x="3127762" y="2217762"/>
            <a:ext cx="112043" cy="585458"/>
            <a:chOff x="3127762" y="2217762"/>
            <a:chExt cx="112043" cy="58545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AEFE634-56C4-4E30-B4EE-009F676F908E}"/>
                </a:ext>
              </a:extLst>
            </p:cNvPr>
            <p:cNvGrpSpPr/>
            <p:nvPr/>
          </p:nvGrpSpPr>
          <p:grpSpPr>
            <a:xfrm>
              <a:off x="3140451" y="2217762"/>
              <a:ext cx="91007" cy="585458"/>
              <a:chOff x="4695580" y="1870278"/>
              <a:chExt cx="91007" cy="62172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9EBA782-09D5-43F8-9626-D2E648337C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5D98804-8883-4821-BB3C-7AFAEA3BBC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A522E0A-AEB4-4CE1-9A86-F28E0D8AA5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8" name="Diamond 97">
              <a:extLst>
                <a:ext uri="{FF2B5EF4-FFF2-40B4-BE49-F238E27FC236}">
                  <a16:creationId xmlns:a16="http://schemas.microsoft.com/office/drawing/2014/main" id="{3117EABC-0F09-4FDB-8ECA-53CDB66648C4}"/>
                </a:ext>
              </a:extLst>
            </p:cNvPr>
            <p:cNvSpPr/>
            <p:nvPr/>
          </p:nvSpPr>
          <p:spPr bwMode="auto">
            <a:xfrm>
              <a:off x="3127762" y="2457018"/>
              <a:ext cx="112043" cy="112043"/>
            </a:xfrm>
            <a:prstGeom prst="diamond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54887DC-5A52-40C2-8411-F081F7F2C9DD}"/>
              </a:ext>
            </a:extLst>
          </p:cNvPr>
          <p:cNvGrpSpPr/>
          <p:nvPr/>
        </p:nvGrpSpPr>
        <p:grpSpPr>
          <a:xfrm>
            <a:off x="2353902" y="1954616"/>
            <a:ext cx="112043" cy="204292"/>
            <a:chOff x="2353902" y="1954616"/>
            <a:chExt cx="112043" cy="20429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7811F26-B4C1-4D95-ADF4-FE8CE015168C}"/>
                </a:ext>
              </a:extLst>
            </p:cNvPr>
            <p:cNvGrpSpPr/>
            <p:nvPr/>
          </p:nvGrpSpPr>
          <p:grpSpPr>
            <a:xfrm>
              <a:off x="2364421" y="1954616"/>
              <a:ext cx="91007" cy="204292"/>
              <a:chOff x="4695580" y="1870278"/>
              <a:chExt cx="91007" cy="621721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7E90ED0-316D-4DAA-A029-1A1EBB035A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B40281A-81C5-49C1-B5D9-E81FED4F22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FF0F0C-6930-403B-B697-B26B9D0848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3" name="Diamond 102">
              <a:extLst>
                <a:ext uri="{FF2B5EF4-FFF2-40B4-BE49-F238E27FC236}">
                  <a16:creationId xmlns:a16="http://schemas.microsoft.com/office/drawing/2014/main" id="{E46ADF37-5F49-4037-8FE2-6ADA8D1789A5}"/>
                </a:ext>
              </a:extLst>
            </p:cNvPr>
            <p:cNvSpPr/>
            <p:nvPr/>
          </p:nvSpPr>
          <p:spPr bwMode="auto">
            <a:xfrm>
              <a:off x="2353902" y="2003783"/>
              <a:ext cx="112043" cy="112043"/>
            </a:xfrm>
            <a:prstGeom prst="diamond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0" name="Diamond 109">
            <a:extLst>
              <a:ext uri="{FF2B5EF4-FFF2-40B4-BE49-F238E27FC236}">
                <a16:creationId xmlns:a16="http://schemas.microsoft.com/office/drawing/2014/main" id="{BA3F89D0-646D-4606-A123-DC339661FD68}"/>
              </a:ext>
            </a:extLst>
          </p:cNvPr>
          <p:cNvSpPr/>
          <p:nvPr/>
        </p:nvSpPr>
        <p:spPr bwMode="auto">
          <a:xfrm>
            <a:off x="1575069" y="2017630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DF8DC065-5B76-4C4E-8016-508DCC84434D}"/>
              </a:ext>
            </a:extLst>
          </p:cNvPr>
          <p:cNvSpPr/>
          <p:nvPr/>
        </p:nvSpPr>
        <p:spPr bwMode="auto">
          <a:xfrm>
            <a:off x="1631092" y="1934715"/>
            <a:ext cx="3872961" cy="229483"/>
          </a:xfrm>
          <a:custGeom>
            <a:avLst/>
            <a:gdLst>
              <a:gd name="connsiteX0" fmla="*/ 0 w 3872961"/>
              <a:gd name="connsiteY0" fmla="*/ 141220 h 229483"/>
              <a:gd name="connsiteX1" fmla="*/ 787302 w 3872961"/>
              <a:gd name="connsiteY1" fmla="*/ 141220 h 229483"/>
              <a:gd name="connsiteX2" fmla="*/ 1553421 w 3872961"/>
              <a:gd name="connsiteY2" fmla="*/ 52958 h 229483"/>
              <a:gd name="connsiteX3" fmla="*/ 2330131 w 3872961"/>
              <a:gd name="connsiteY3" fmla="*/ 229483 h 229483"/>
              <a:gd name="connsiteX4" fmla="*/ 3103311 w 3872961"/>
              <a:gd name="connsiteY4" fmla="*/ 0 h 229483"/>
              <a:gd name="connsiteX5" fmla="*/ 3872961 w 3872961"/>
              <a:gd name="connsiteY5" fmla="*/ 17653 h 22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2961" h="229483">
                <a:moveTo>
                  <a:pt x="0" y="141220"/>
                </a:moveTo>
                <a:lnTo>
                  <a:pt x="787302" y="141220"/>
                </a:lnTo>
                <a:lnTo>
                  <a:pt x="1553421" y="52958"/>
                </a:lnTo>
                <a:lnTo>
                  <a:pt x="2330131" y="229483"/>
                </a:lnTo>
                <a:lnTo>
                  <a:pt x="3103311" y="0"/>
                </a:lnTo>
                <a:lnTo>
                  <a:pt x="3872961" y="17653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EF44556-CB15-4054-AB59-990C53DA9DF5}"/>
              </a:ext>
            </a:extLst>
          </p:cNvPr>
          <p:cNvSpPr/>
          <p:nvPr/>
        </p:nvSpPr>
        <p:spPr bwMode="auto">
          <a:xfrm>
            <a:off x="1580555" y="2024636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47DD326-15E6-448A-A8C5-D38C20B65229}"/>
              </a:ext>
            </a:extLst>
          </p:cNvPr>
          <p:cNvSpPr/>
          <p:nvPr/>
        </p:nvSpPr>
        <p:spPr bwMode="auto">
          <a:xfrm>
            <a:off x="2360605" y="2027363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ED8344E-56A2-4695-B4A8-9D0DD28F5B8B}"/>
              </a:ext>
            </a:extLst>
          </p:cNvPr>
          <p:cNvGrpSpPr/>
          <p:nvPr/>
        </p:nvGrpSpPr>
        <p:grpSpPr>
          <a:xfrm>
            <a:off x="3138840" y="1920999"/>
            <a:ext cx="96354" cy="113618"/>
            <a:chOff x="3138840" y="1920999"/>
            <a:chExt cx="96354" cy="11361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C180D66-749E-467D-886F-558CDC1D5BCE}"/>
                </a:ext>
              </a:extLst>
            </p:cNvPr>
            <p:cNvGrpSpPr/>
            <p:nvPr/>
          </p:nvGrpSpPr>
          <p:grpSpPr>
            <a:xfrm>
              <a:off x="3144187" y="1920999"/>
              <a:ext cx="91007" cy="113618"/>
              <a:chOff x="4695580" y="1870278"/>
              <a:chExt cx="91007" cy="621721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75439D9-C861-44D8-B0D8-AF23ED68F9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9586D49-D94F-47D3-BD79-7A31D31F6F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F6003B1-DF10-4BA7-98E8-A08CEE3C59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31B3EEC-576C-415D-8F79-2FDB3AE7661B}"/>
                </a:ext>
              </a:extLst>
            </p:cNvPr>
            <p:cNvSpPr/>
            <p:nvPr/>
          </p:nvSpPr>
          <p:spPr bwMode="auto">
            <a:xfrm>
              <a:off x="3138840" y="1928019"/>
              <a:ext cx="96262" cy="96262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F69DD99-C903-4255-8782-1C533091C71A}"/>
              </a:ext>
            </a:extLst>
          </p:cNvPr>
          <p:cNvGrpSpPr/>
          <p:nvPr/>
        </p:nvGrpSpPr>
        <p:grpSpPr>
          <a:xfrm>
            <a:off x="3910116" y="1829081"/>
            <a:ext cx="97650" cy="662918"/>
            <a:chOff x="3910116" y="1829081"/>
            <a:chExt cx="97650" cy="66291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CB1B0C7-C218-4EF0-A1CA-DEB550A1C2D3}"/>
                </a:ext>
              </a:extLst>
            </p:cNvPr>
            <p:cNvGrpSpPr/>
            <p:nvPr/>
          </p:nvGrpSpPr>
          <p:grpSpPr>
            <a:xfrm>
              <a:off x="3916759" y="1829081"/>
              <a:ext cx="91007" cy="662918"/>
              <a:chOff x="4695580" y="1870278"/>
              <a:chExt cx="91007" cy="621721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335F8DB-0051-47EF-B654-BBEAD7BE57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A3F4F45-8D77-44E2-93C0-EA35AE9093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4743C9A-DF9D-4CD9-A41D-26EC4774C3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D43053B-8DEF-4242-AB00-351DC07E1D6E}"/>
                </a:ext>
              </a:extLst>
            </p:cNvPr>
            <p:cNvSpPr/>
            <p:nvPr/>
          </p:nvSpPr>
          <p:spPr bwMode="auto">
            <a:xfrm>
              <a:off x="3910116" y="2113541"/>
              <a:ext cx="96262" cy="96262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0B79F37F-C806-4217-94A8-3A8C2376902F}"/>
              </a:ext>
            </a:extLst>
          </p:cNvPr>
          <p:cNvSpPr/>
          <p:nvPr/>
        </p:nvSpPr>
        <p:spPr bwMode="auto">
          <a:xfrm>
            <a:off x="4688652" y="1879684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E67A46A-A2A8-4D47-9CBB-13357D545BE2}"/>
              </a:ext>
            </a:extLst>
          </p:cNvPr>
          <p:cNvGrpSpPr/>
          <p:nvPr/>
        </p:nvGrpSpPr>
        <p:grpSpPr>
          <a:xfrm>
            <a:off x="5456949" y="1829082"/>
            <a:ext cx="96735" cy="236046"/>
            <a:chOff x="5456949" y="1829082"/>
            <a:chExt cx="96735" cy="23604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7FA8993-9E60-454F-8180-5E143A7C547D}"/>
                </a:ext>
              </a:extLst>
            </p:cNvPr>
            <p:cNvGrpSpPr/>
            <p:nvPr/>
          </p:nvGrpSpPr>
          <p:grpSpPr>
            <a:xfrm>
              <a:off x="5462677" y="1829082"/>
              <a:ext cx="91007" cy="236046"/>
              <a:chOff x="4695580" y="1870278"/>
              <a:chExt cx="91007" cy="621721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05988B7-A6C7-453F-9B8D-350B62A72E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06D56D8-AF6D-497F-8892-955E6057B8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465C38A8-8EE4-4649-B293-A4C5A5A6C5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2C84D40-A87A-4826-9DA3-8134904F57F3}"/>
                </a:ext>
              </a:extLst>
            </p:cNvPr>
            <p:cNvSpPr/>
            <p:nvPr/>
          </p:nvSpPr>
          <p:spPr bwMode="auto">
            <a:xfrm>
              <a:off x="5456949" y="1904346"/>
              <a:ext cx="96262" cy="96262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BEB6946-F570-49B7-B2C5-AD87DF115E86}"/>
              </a:ext>
            </a:extLst>
          </p:cNvPr>
          <p:cNvGrpSpPr/>
          <p:nvPr/>
        </p:nvGrpSpPr>
        <p:grpSpPr>
          <a:xfrm>
            <a:off x="1003610" y="1489723"/>
            <a:ext cx="4903154" cy="3030348"/>
            <a:chOff x="1003610" y="1489723"/>
            <a:chExt cx="4903154" cy="303034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1C3B93D-39AF-4608-A1B8-687348D5E591}"/>
                </a:ext>
              </a:extLst>
            </p:cNvPr>
            <p:cNvGrpSpPr/>
            <p:nvPr/>
          </p:nvGrpSpPr>
          <p:grpSpPr>
            <a:xfrm>
              <a:off x="1545682" y="1642453"/>
              <a:ext cx="4361082" cy="2610288"/>
              <a:chOff x="1545682" y="1642453"/>
              <a:chExt cx="4361082" cy="2610288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510623E-A1E5-4932-800E-140B15D45C85}"/>
                  </a:ext>
                </a:extLst>
              </p:cNvPr>
              <p:cNvSpPr/>
              <p:nvPr/>
            </p:nvSpPr>
            <p:spPr bwMode="auto">
              <a:xfrm>
                <a:off x="1633786" y="1642453"/>
                <a:ext cx="4272978" cy="2522184"/>
              </a:xfrm>
              <a:custGeom>
                <a:avLst/>
                <a:gdLst>
                  <a:gd name="connsiteX0" fmla="*/ 0 w 4272978"/>
                  <a:gd name="connsiteY0" fmla="*/ 0 h 2522184"/>
                  <a:gd name="connsiteX1" fmla="*/ 0 w 4272978"/>
                  <a:gd name="connsiteY1" fmla="*/ 2522184 h 2522184"/>
                  <a:gd name="connsiteX2" fmla="*/ 4272978 w 4272978"/>
                  <a:gd name="connsiteY2" fmla="*/ 2522184 h 252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2978" h="2522184">
                    <a:moveTo>
                      <a:pt x="0" y="0"/>
                    </a:moveTo>
                    <a:lnTo>
                      <a:pt x="0" y="2522184"/>
                    </a:lnTo>
                    <a:lnTo>
                      <a:pt x="4272978" y="2522184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1C0AA4A-6250-4483-9613-6490FD911D37}"/>
                  </a:ext>
                </a:extLst>
              </p:cNvPr>
              <p:cNvGrpSpPr/>
              <p:nvPr/>
            </p:nvGrpSpPr>
            <p:grpSpPr>
              <a:xfrm>
                <a:off x="1545682" y="1655605"/>
                <a:ext cx="88104" cy="2509184"/>
                <a:chOff x="1545682" y="1655605"/>
                <a:chExt cx="88104" cy="2509184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4533C14-58CF-47B0-B58B-36917B88DC4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41647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E55C03C-621B-44F9-B094-430819BB1CC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3746590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F5A3562-0F61-4D66-96DB-3361A54C001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3328393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B2A04C5-0C25-415F-82A0-AD6CA53A29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2910196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D28119E-8273-4E10-8258-3E1EAE42EAB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249199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35EB513-8520-4264-A523-15C9F07ED00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2073802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7E4C8B7-169F-4632-B3F1-41AC5FDB8C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1655605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B4DE47-1BB4-4722-A82E-BA2EE0799501}"/>
                  </a:ext>
                </a:extLst>
              </p:cNvPr>
              <p:cNvGrpSpPr/>
              <p:nvPr/>
            </p:nvGrpSpPr>
            <p:grpSpPr>
              <a:xfrm>
                <a:off x="1633786" y="4164637"/>
                <a:ext cx="3877891" cy="88104"/>
                <a:chOff x="1633786" y="4164637"/>
                <a:chExt cx="3877891" cy="88104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F81B8FF-0FE0-4358-AFAA-1F5216098B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1589734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F5EBF37-52FC-437F-9B50-E218FCFEB5A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365312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92FFC87-8094-4B04-A80C-83F54C199E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3140890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76FE6C0-EFD5-46EE-9A3A-F95592C3B74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3916468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C8EC4C3-AE68-4146-96B2-8752CC7F4AE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4692046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3441C1F-AE41-4FFC-81C3-A80C1FB1319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5467625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DAF5CF3-6E25-4A0C-9C20-E1EB548EC542}"/>
                </a:ext>
              </a:extLst>
            </p:cNvPr>
            <p:cNvSpPr txBox="1"/>
            <p:nvPr/>
          </p:nvSpPr>
          <p:spPr bwMode="auto">
            <a:xfrm>
              <a:off x="1324281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C8A1740-29A7-451B-A020-25C77C42D6A9}"/>
                </a:ext>
              </a:extLst>
            </p:cNvPr>
            <p:cNvSpPr txBox="1"/>
            <p:nvPr/>
          </p:nvSpPr>
          <p:spPr bwMode="auto">
            <a:xfrm>
              <a:off x="2100564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15696F8-52AE-47FC-98E5-93B75AE73195}"/>
                </a:ext>
              </a:extLst>
            </p:cNvPr>
            <p:cNvSpPr txBox="1"/>
            <p:nvPr/>
          </p:nvSpPr>
          <p:spPr bwMode="auto">
            <a:xfrm>
              <a:off x="2876847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3-4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23D85D6-596A-4789-9B4C-D4532EB03109}"/>
                </a:ext>
              </a:extLst>
            </p:cNvPr>
            <p:cNvSpPr txBox="1"/>
            <p:nvPr/>
          </p:nvSpPr>
          <p:spPr bwMode="auto">
            <a:xfrm>
              <a:off x="3653130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5-7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00F84EE-82DB-4217-9AF4-E18DC8BEE263}"/>
                </a:ext>
              </a:extLst>
            </p:cNvPr>
            <p:cNvSpPr txBox="1"/>
            <p:nvPr/>
          </p:nvSpPr>
          <p:spPr bwMode="auto">
            <a:xfrm>
              <a:off x="4429413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8-10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1E3E18B-D289-4479-A044-40FDB893E947}"/>
                </a:ext>
              </a:extLst>
            </p:cNvPr>
            <p:cNvSpPr txBox="1"/>
            <p:nvPr/>
          </p:nvSpPr>
          <p:spPr bwMode="auto">
            <a:xfrm>
              <a:off x="5205697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AE753C2-D139-449F-94F2-CBD9EE514E11}"/>
                </a:ext>
              </a:extLst>
            </p:cNvPr>
            <p:cNvSpPr txBox="1"/>
            <p:nvPr/>
          </p:nvSpPr>
          <p:spPr bwMode="auto">
            <a:xfrm>
              <a:off x="1003610" y="3997711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-2.5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48068E7-4EE6-47B2-AC7D-2C0113C2D4F5}"/>
                </a:ext>
              </a:extLst>
            </p:cNvPr>
            <p:cNvSpPr txBox="1"/>
            <p:nvPr/>
          </p:nvSpPr>
          <p:spPr bwMode="auto">
            <a:xfrm>
              <a:off x="1003610" y="3579713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46DE464-33A1-4AF9-91CF-1E84E0613AD0}"/>
                </a:ext>
              </a:extLst>
            </p:cNvPr>
            <p:cNvSpPr txBox="1"/>
            <p:nvPr/>
          </p:nvSpPr>
          <p:spPr bwMode="auto">
            <a:xfrm>
              <a:off x="1003610" y="3161715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-1.5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3DE9779-57DA-431F-98EE-B2C8B212274E}"/>
                </a:ext>
              </a:extLst>
            </p:cNvPr>
            <p:cNvSpPr txBox="1"/>
            <p:nvPr/>
          </p:nvSpPr>
          <p:spPr bwMode="auto">
            <a:xfrm>
              <a:off x="1003610" y="27437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907BA86-78C4-49F5-A41A-65962D8792E9}"/>
                </a:ext>
              </a:extLst>
            </p:cNvPr>
            <p:cNvSpPr txBox="1"/>
            <p:nvPr/>
          </p:nvSpPr>
          <p:spPr bwMode="auto">
            <a:xfrm>
              <a:off x="1003610" y="2325719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-0.5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648E769-7755-4716-9F07-1FC9E96533DF}"/>
                </a:ext>
              </a:extLst>
            </p:cNvPr>
            <p:cNvSpPr txBox="1"/>
            <p:nvPr/>
          </p:nvSpPr>
          <p:spPr bwMode="auto">
            <a:xfrm>
              <a:off x="1003610" y="1907721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822F6A3-8623-47CC-8A8B-648C80BAAFAF}"/>
                </a:ext>
              </a:extLst>
            </p:cNvPr>
            <p:cNvSpPr txBox="1"/>
            <p:nvPr/>
          </p:nvSpPr>
          <p:spPr bwMode="auto">
            <a:xfrm>
              <a:off x="1003610" y="1489723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0.5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7D6F7F6-3B51-4AF5-8EB3-323374BD1AEA}"/>
              </a:ext>
            </a:extLst>
          </p:cNvPr>
          <p:cNvGrpSpPr/>
          <p:nvPr/>
        </p:nvGrpSpPr>
        <p:grpSpPr>
          <a:xfrm>
            <a:off x="6494029" y="1486175"/>
            <a:ext cx="4903154" cy="3030348"/>
            <a:chOff x="1003610" y="1489723"/>
            <a:chExt cx="4903154" cy="303034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F49F383-C64D-4CAE-9DCD-9D8F87BF6C1E}"/>
                </a:ext>
              </a:extLst>
            </p:cNvPr>
            <p:cNvGrpSpPr/>
            <p:nvPr/>
          </p:nvGrpSpPr>
          <p:grpSpPr>
            <a:xfrm>
              <a:off x="1545682" y="1642453"/>
              <a:ext cx="4361082" cy="2610288"/>
              <a:chOff x="1545682" y="1642453"/>
              <a:chExt cx="4361082" cy="2610288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28E1F78-98DE-4C41-A0E3-3B1A441F6C09}"/>
                  </a:ext>
                </a:extLst>
              </p:cNvPr>
              <p:cNvSpPr/>
              <p:nvPr/>
            </p:nvSpPr>
            <p:spPr bwMode="auto">
              <a:xfrm>
                <a:off x="1633786" y="1642453"/>
                <a:ext cx="4272978" cy="2522184"/>
              </a:xfrm>
              <a:custGeom>
                <a:avLst/>
                <a:gdLst>
                  <a:gd name="connsiteX0" fmla="*/ 0 w 4272978"/>
                  <a:gd name="connsiteY0" fmla="*/ 0 h 2522184"/>
                  <a:gd name="connsiteX1" fmla="*/ 0 w 4272978"/>
                  <a:gd name="connsiteY1" fmla="*/ 2522184 h 2522184"/>
                  <a:gd name="connsiteX2" fmla="*/ 4272978 w 4272978"/>
                  <a:gd name="connsiteY2" fmla="*/ 2522184 h 252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2978" h="2522184">
                    <a:moveTo>
                      <a:pt x="0" y="0"/>
                    </a:moveTo>
                    <a:lnTo>
                      <a:pt x="0" y="2522184"/>
                    </a:lnTo>
                    <a:lnTo>
                      <a:pt x="4272978" y="2522184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895E1A7-8AA4-46AF-A21F-4DD15D11E4E0}"/>
                  </a:ext>
                </a:extLst>
              </p:cNvPr>
              <p:cNvGrpSpPr/>
              <p:nvPr/>
            </p:nvGrpSpPr>
            <p:grpSpPr>
              <a:xfrm>
                <a:off x="1545682" y="1655605"/>
                <a:ext cx="88104" cy="2509184"/>
                <a:chOff x="1545682" y="1655605"/>
                <a:chExt cx="88104" cy="2509184"/>
              </a:xfrm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7AD10504-750C-408C-8D4A-0551C83CAC0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41647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1CABCB70-A9B8-4678-807B-25E37E9476D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3746590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F99CABE6-3990-4B69-9012-A33C3430F78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3328393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3434D084-0AF7-4AAA-AD79-826C3D21127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2910196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E1ECBEF0-9A64-44F2-BA2F-38C565B9F1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249199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84BE9E8B-5ADC-47BC-9CE3-6D09DB1741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2073802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1655AFF-D5F4-4BE9-9AB7-9C1E94F4F36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45682" y="1655605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D73AC09F-0506-4F87-9BF1-8C6D5799D62F}"/>
                  </a:ext>
                </a:extLst>
              </p:cNvPr>
              <p:cNvGrpSpPr/>
              <p:nvPr/>
            </p:nvGrpSpPr>
            <p:grpSpPr>
              <a:xfrm>
                <a:off x="1633786" y="4164637"/>
                <a:ext cx="3877891" cy="88104"/>
                <a:chOff x="1633786" y="4164637"/>
                <a:chExt cx="3877891" cy="88104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F718776F-89B0-48D1-9A90-85FB0B42E02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1589734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20EE5B9-8ABF-4376-804E-1F05700B79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365312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12906ACC-64D8-416A-8EF7-F37E5201257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3140890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F9523D1C-C152-4889-B831-0D71117DBEC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3916468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9796F76E-734E-463E-927E-25E97F8AFA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4692046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66B7C974-77A9-43A6-BE2C-BC713459DA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5467625" y="4208689"/>
                  <a:ext cx="8810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C28A324-C9F1-498E-90C3-9E881E0676CE}"/>
                </a:ext>
              </a:extLst>
            </p:cNvPr>
            <p:cNvSpPr txBox="1"/>
            <p:nvPr/>
          </p:nvSpPr>
          <p:spPr bwMode="auto">
            <a:xfrm>
              <a:off x="1324281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F5CC233B-FF38-4D78-BC36-A9818393CFE9}"/>
                </a:ext>
              </a:extLst>
            </p:cNvPr>
            <p:cNvSpPr txBox="1"/>
            <p:nvPr/>
          </p:nvSpPr>
          <p:spPr bwMode="auto">
            <a:xfrm>
              <a:off x="2100564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2B960D8-9DBF-4336-878D-2EDA80C8605F}"/>
                </a:ext>
              </a:extLst>
            </p:cNvPr>
            <p:cNvSpPr txBox="1"/>
            <p:nvPr/>
          </p:nvSpPr>
          <p:spPr bwMode="auto">
            <a:xfrm>
              <a:off x="2876847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3-4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6ADDB31-C4E6-4814-9D18-68F5963E8031}"/>
                </a:ext>
              </a:extLst>
            </p:cNvPr>
            <p:cNvSpPr txBox="1"/>
            <p:nvPr/>
          </p:nvSpPr>
          <p:spPr bwMode="auto">
            <a:xfrm>
              <a:off x="3653130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5-6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AC77A2E-9A3B-44A5-A261-234845997887}"/>
                </a:ext>
              </a:extLst>
            </p:cNvPr>
            <p:cNvSpPr txBox="1"/>
            <p:nvPr/>
          </p:nvSpPr>
          <p:spPr bwMode="auto">
            <a:xfrm>
              <a:off x="4429413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46719C1-FE44-42BF-80F1-8BD98E2E5639}"/>
                </a:ext>
              </a:extLst>
            </p:cNvPr>
            <p:cNvSpPr txBox="1"/>
            <p:nvPr/>
          </p:nvSpPr>
          <p:spPr bwMode="auto">
            <a:xfrm>
              <a:off x="5205697" y="41815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AA0D4E76-1208-4582-B6C1-43858FFE073C}"/>
                </a:ext>
              </a:extLst>
            </p:cNvPr>
            <p:cNvSpPr txBox="1"/>
            <p:nvPr/>
          </p:nvSpPr>
          <p:spPr bwMode="auto">
            <a:xfrm>
              <a:off x="1003610" y="3997711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-2.5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FBD6806-A9C0-4570-A4FA-67C7EEF308BD}"/>
                </a:ext>
              </a:extLst>
            </p:cNvPr>
            <p:cNvSpPr txBox="1"/>
            <p:nvPr/>
          </p:nvSpPr>
          <p:spPr bwMode="auto">
            <a:xfrm>
              <a:off x="1003610" y="3579713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65A1DE1-F579-487D-9C42-5EA284EFF373}"/>
                </a:ext>
              </a:extLst>
            </p:cNvPr>
            <p:cNvSpPr txBox="1"/>
            <p:nvPr/>
          </p:nvSpPr>
          <p:spPr bwMode="auto">
            <a:xfrm>
              <a:off x="1003610" y="3161715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-1.5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143019B-465F-4B09-974F-8F7038C1511A}"/>
                </a:ext>
              </a:extLst>
            </p:cNvPr>
            <p:cNvSpPr txBox="1"/>
            <p:nvPr/>
          </p:nvSpPr>
          <p:spPr bwMode="auto">
            <a:xfrm>
              <a:off x="1003610" y="2743717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12A6DEC6-8A05-425C-B888-5892C8AB957A}"/>
                </a:ext>
              </a:extLst>
            </p:cNvPr>
            <p:cNvSpPr txBox="1"/>
            <p:nvPr/>
          </p:nvSpPr>
          <p:spPr bwMode="auto">
            <a:xfrm>
              <a:off x="1003610" y="2325719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-0.5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BE3702D-14ED-4207-982B-6B6C2B220120}"/>
                </a:ext>
              </a:extLst>
            </p:cNvPr>
            <p:cNvSpPr txBox="1"/>
            <p:nvPr/>
          </p:nvSpPr>
          <p:spPr bwMode="auto">
            <a:xfrm>
              <a:off x="1003610" y="1907721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A4492B6-B8B2-4129-9FC8-6D28F5E208C4}"/>
                </a:ext>
              </a:extLst>
            </p:cNvPr>
            <p:cNvSpPr txBox="1"/>
            <p:nvPr/>
          </p:nvSpPr>
          <p:spPr bwMode="auto">
            <a:xfrm>
              <a:off x="1003610" y="1489723"/>
              <a:ext cx="6177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0.5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E434B39-F572-4DEB-885F-EDD67A35893A}"/>
              </a:ext>
            </a:extLst>
          </p:cNvPr>
          <p:cNvGrpSpPr/>
          <p:nvPr/>
        </p:nvGrpSpPr>
        <p:grpSpPr>
          <a:xfrm>
            <a:off x="1720425" y="3452433"/>
            <a:ext cx="2144469" cy="738664"/>
            <a:chOff x="1720425" y="3452433"/>
            <a:chExt cx="2144469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D44F49-67A2-4899-B435-3118B4EE5232}"/>
                </a:ext>
              </a:extLst>
            </p:cNvPr>
            <p:cNvSpPr txBox="1"/>
            <p:nvPr/>
          </p:nvSpPr>
          <p:spPr bwMode="auto">
            <a:xfrm>
              <a:off x="1971090" y="3452433"/>
              <a:ext cx="189380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10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GSK’254 200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Placebo (n = 2)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BAEE0170-E03A-4F3F-B10E-5CB3CB98FC45}"/>
                </a:ext>
              </a:extLst>
            </p:cNvPr>
            <p:cNvGrpSpPr/>
            <p:nvPr/>
          </p:nvGrpSpPr>
          <p:grpSpPr>
            <a:xfrm>
              <a:off x="1720425" y="3565652"/>
              <a:ext cx="290830" cy="83398"/>
              <a:chOff x="1730124" y="3565652"/>
              <a:chExt cx="290830" cy="8339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95E2FF5-3FEC-467B-8E0E-6804E6CDCA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607351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AF132C-CBD8-4E87-9D2F-89564ACE8CA2}"/>
                  </a:ext>
                </a:extLst>
              </p:cNvPr>
              <p:cNvSpPr/>
              <p:nvPr/>
            </p:nvSpPr>
            <p:spPr bwMode="auto">
              <a:xfrm>
                <a:off x="1833840" y="3565652"/>
                <a:ext cx="83398" cy="83398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32105E8-1207-4AE8-9CF8-C3EE9BC21118}"/>
                </a:ext>
              </a:extLst>
            </p:cNvPr>
            <p:cNvGrpSpPr/>
            <p:nvPr/>
          </p:nvGrpSpPr>
          <p:grpSpPr>
            <a:xfrm>
              <a:off x="1720425" y="3766385"/>
              <a:ext cx="290830" cy="112043"/>
              <a:chOff x="1730124" y="3762869"/>
              <a:chExt cx="290830" cy="11204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26E895E-DB7C-44D7-9BFE-EA148E0609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818890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Diamond 82">
                <a:extLst>
                  <a:ext uri="{FF2B5EF4-FFF2-40B4-BE49-F238E27FC236}">
                    <a16:creationId xmlns:a16="http://schemas.microsoft.com/office/drawing/2014/main" id="{942D1BA5-1164-4587-B3FB-B8442E30CFC0}"/>
                  </a:ext>
                </a:extLst>
              </p:cNvPr>
              <p:cNvSpPr/>
              <p:nvPr/>
            </p:nvSpPr>
            <p:spPr bwMode="auto">
              <a:xfrm>
                <a:off x="1819518" y="3762869"/>
                <a:ext cx="112043" cy="112043"/>
              </a:xfrm>
              <a:prstGeom prst="diamond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B205B129-A895-4B1F-B4D2-A1EBC0003F27}"/>
                </a:ext>
              </a:extLst>
            </p:cNvPr>
            <p:cNvGrpSpPr/>
            <p:nvPr/>
          </p:nvGrpSpPr>
          <p:grpSpPr>
            <a:xfrm>
              <a:off x="1720425" y="3995763"/>
              <a:ext cx="290830" cy="96262"/>
              <a:chOff x="1710727" y="3995763"/>
              <a:chExt cx="290830" cy="9626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3C9B436-4ED5-4E4F-AEFE-D7B98BF1D0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0727" y="4043894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ECEDBE7-58B2-49F6-AAD2-41220DB0672C}"/>
                  </a:ext>
                </a:extLst>
              </p:cNvPr>
              <p:cNvSpPr/>
              <p:nvPr/>
            </p:nvSpPr>
            <p:spPr bwMode="auto">
              <a:xfrm>
                <a:off x="1808011" y="3995763"/>
                <a:ext cx="96262" cy="96262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C88717D4-E130-4EAF-98B5-A446416C1194}"/>
              </a:ext>
            </a:extLst>
          </p:cNvPr>
          <p:cNvSpPr txBox="1"/>
          <p:nvPr/>
        </p:nvSpPr>
        <p:spPr bwMode="auto">
          <a:xfrm>
            <a:off x="1621406" y="4362542"/>
            <a:ext cx="4285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days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FE0EE8A-44A0-4DB6-BDDE-4BFBFF53ABF6}"/>
              </a:ext>
            </a:extLst>
          </p:cNvPr>
          <p:cNvSpPr txBox="1"/>
          <p:nvPr/>
        </p:nvSpPr>
        <p:spPr bwMode="auto">
          <a:xfrm>
            <a:off x="7111826" y="4362542"/>
            <a:ext cx="4285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days</a:t>
            </a: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DAF98E6C-3097-4F6F-8513-E7DB38818D15}"/>
              </a:ext>
            </a:extLst>
          </p:cNvPr>
          <p:cNvGrpSpPr/>
          <p:nvPr/>
        </p:nvGrpSpPr>
        <p:grpSpPr>
          <a:xfrm>
            <a:off x="7184195" y="3222462"/>
            <a:ext cx="2144469" cy="954107"/>
            <a:chOff x="7184195" y="3222462"/>
            <a:chExt cx="2144469" cy="954107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B949F5F-248F-4C54-8B44-7FE66839FDD1}"/>
                </a:ext>
              </a:extLst>
            </p:cNvPr>
            <p:cNvSpPr txBox="1"/>
            <p:nvPr/>
          </p:nvSpPr>
          <p:spPr bwMode="auto">
            <a:xfrm>
              <a:off x="7434860" y="3222462"/>
              <a:ext cx="1893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40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80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GSK’254 140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Placebo (n = 2)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967EE46D-D505-4954-B3BE-240510E209D7}"/>
                </a:ext>
              </a:extLst>
            </p:cNvPr>
            <p:cNvGrpSpPr/>
            <p:nvPr/>
          </p:nvGrpSpPr>
          <p:grpSpPr>
            <a:xfrm>
              <a:off x="7184195" y="3323893"/>
              <a:ext cx="290830" cy="99646"/>
              <a:chOff x="1730124" y="3549404"/>
              <a:chExt cx="290830" cy="99646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9EE25AB4-D4C7-4B45-A461-2E684F4043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599227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9" name="Pentagon 198">
                <a:extLst>
                  <a:ext uri="{FF2B5EF4-FFF2-40B4-BE49-F238E27FC236}">
                    <a16:creationId xmlns:a16="http://schemas.microsoft.com/office/drawing/2014/main" id="{93507267-83A5-44CA-B301-D72678A2E579}"/>
                  </a:ext>
                </a:extLst>
              </p:cNvPr>
              <p:cNvSpPr/>
              <p:nvPr/>
            </p:nvSpPr>
            <p:spPr bwMode="auto">
              <a:xfrm>
                <a:off x="1825716" y="3549404"/>
                <a:ext cx="99646" cy="99646"/>
              </a:xfrm>
              <a:prstGeom prst="pentagon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E243236-432B-41E0-98E6-12A02A3BB9C5}"/>
                </a:ext>
              </a:extLst>
            </p:cNvPr>
            <p:cNvGrpSpPr/>
            <p:nvPr/>
          </p:nvGrpSpPr>
          <p:grpSpPr>
            <a:xfrm>
              <a:off x="7184195" y="3531090"/>
              <a:ext cx="290830" cy="112043"/>
              <a:chOff x="1730124" y="3762869"/>
              <a:chExt cx="290830" cy="112043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805E69E7-950C-47FD-AE4E-5FE79350F5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818890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7" name="Hexagon 196">
                <a:extLst>
                  <a:ext uri="{FF2B5EF4-FFF2-40B4-BE49-F238E27FC236}">
                    <a16:creationId xmlns:a16="http://schemas.microsoft.com/office/drawing/2014/main" id="{6E2805C2-4BB8-4FC7-857C-942114F5DADF}"/>
                  </a:ext>
                </a:extLst>
              </p:cNvPr>
              <p:cNvSpPr/>
              <p:nvPr/>
            </p:nvSpPr>
            <p:spPr bwMode="auto">
              <a:xfrm>
                <a:off x="1819518" y="3762869"/>
                <a:ext cx="112043" cy="112043"/>
              </a:xfrm>
              <a:prstGeom prst="hexagon">
                <a:avLst/>
              </a:prstGeom>
              <a:solidFill>
                <a:schemeClr val="accent6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22E2470-87CE-4A6A-B586-C0D310EBAE9D}"/>
                </a:ext>
              </a:extLst>
            </p:cNvPr>
            <p:cNvGrpSpPr/>
            <p:nvPr/>
          </p:nvGrpSpPr>
          <p:grpSpPr>
            <a:xfrm>
              <a:off x="7184195" y="3970277"/>
              <a:ext cx="290830" cy="96262"/>
              <a:chOff x="1710727" y="4195788"/>
              <a:chExt cx="290830" cy="96262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84DD79E7-0322-4009-9887-B518D943FF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0727" y="4243919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B57ECDB5-0CBC-4E4E-9EFD-E4D0F5711E59}"/>
                  </a:ext>
                </a:extLst>
              </p:cNvPr>
              <p:cNvSpPr/>
              <p:nvPr/>
            </p:nvSpPr>
            <p:spPr bwMode="auto">
              <a:xfrm>
                <a:off x="1808011" y="4195788"/>
                <a:ext cx="96262" cy="96262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8442C5A-8E4F-400E-BFAD-203FC0EDFB8E}"/>
                </a:ext>
              </a:extLst>
            </p:cNvPr>
            <p:cNvGrpSpPr/>
            <p:nvPr/>
          </p:nvGrpSpPr>
          <p:grpSpPr>
            <a:xfrm>
              <a:off x="7184195" y="3750684"/>
              <a:ext cx="290830" cy="112043"/>
              <a:chOff x="1730124" y="3762869"/>
              <a:chExt cx="290830" cy="112043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D0E9052-2ED5-46F0-83C3-0D17811379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818890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2" name="Isosceles Triangle 201">
                <a:extLst>
                  <a:ext uri="{FF2B5EF4-FFF2-40B4-BE49-F238E27FC236}">
                    <a16:creationId xmlns:a16="http://schemas.microsoft.com/office/drawing/2014/main" id="{AFEE54E5-277A-4C70-B6AC-4702B735F274}"/>
                  </a:ext>
                </a:extLst>
              </p:cNvPr>
              <p:cNvSpPr/>
              <p:nvPr/>
            </p:nvSpPr>
            <p:spPr bwMode="auto">
              <a:xfrm>
                <a:off x="1819518" y="3762869"/>
                <a:ext cx="112043" cy="112043"/>
              </a:xfrm>
              <a:prstGeom prst="triangle">
                <a:avLst/>
              </a:prstGeom>
              <a:solidFill>
                <a:schemeClr val="accent5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39114CDF-30DE-4595-A281-6B4F5584D9D2}"/>
              </a:ext>
            </a:extLst>
          </p:cNvPr>
          <p:cNvSpPr/>
          <p:nvPr/>
        </p:nvSpPr>
        <p:spPr bwMode="auto">
          <a:xfrm>
            <a:off x="7127860" y="2047364"/>
            <a:ext cx="3871703" cy="1008070"/>
          </a:xfrm>
          <a:custGeom>
            <a:avLst/>
            <a:gdLst>
              <a:gd name="connsiteX0" fmla="*/ 0 w 3871703"/>
              <a:gd name="connsiteY0" fmla="*/ 13381 h 1008070"/>
              <a:gd name="connsiteX1" fmla="*/ 762743 w 3871703"/>
              <a:gd name="connsiteY1" fmla="*/ 0 h 1008070"/>
              <a:gd name="connsiteX2" fmla="*/ 1543328 w 3871703"/>
              <a:gd name="connsiteY2" fmla="*/ 93670 h 1008070"/>
              <a:gd name="connsiteX3" fmla="*/ 2323914 w 3871703"/>
              <a:gd name="connsiteY3" fmla="*/ 651231 h 1008070"/>
              <a:gd name="connsiteX4" fmla="*/ 3091118 w 3871703"/>
              <a:gd name="connsiteY4" fmla="*/ 843032 h 1008070"/>
              <a:gd name="connsiteX5" fmla="*/ 3871703 w 3871703"/>
              <a:gd name="connsiteY5" fmla="*/ 1008070 h 100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1703" h="1008070">
                <a:moveTo>
                  <a:pt x="0" y="13381"/>
                </a:moveTo>
                <a:lnTo>
                  <a:pt x="762743" y="0"/>
                </a:lnTo>
                <a:lnTo>
                  <a:pt x="1543328" y="93670"/>
                </a:lnTo>
                <a:lnTo>
                  <a:pt x="2323914" y="651231"/>
                </a:lnTo>
                <a:lnTo>
                  <a:pt x="3091118" y="843032"/>
                </a:lnTo>
                <a:lnTo>
                  <a:pt x="3871703" y="1008070"/>
                </a:lnTo>
              </a:path>
            </a:pathLst>
          </a:cu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D3D4603-9116-4725-88F3-932EDC0CCC60}"/>
              </a:ext>
            </a:extLst>
          </p:cNvPr>
          <p:cNvGrpSpPr/>
          <p:nvPr/>
        </p:nvGrpSpPr>
        <p:grpSpPr>
          <a:xfrm>
            <a:off x="10949741" y="2680892"/>
            <a:ext cx="99646" cy="742647"/>
            <a:chOff x="10949741" y="2680892"/>
            <a:chExt cx="99646" cy="742647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1CFFFCD5-8844-4AAB-94A8-B4B290A67693}"/>
                </a:ext>
              </a:extLst>
            </p:cNvPr>
            <p:cNvGrpSpPr/>
            <p:nvPr/>
          </p:nvGrpSpPr>
          <p:grpSpPr>
            <a:xfrm>
              <a:off x="10952342" y="2680892"/>
              <a:ext cx="91007" cy="742647"/>
              <a:chOff x="4695580" y="1870278"/>
              <a:chExt cx="91007" cy="621721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1A8104A8-0022-4684-9F7E-5DBEB5EBDB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84A4C7B4-D056-452A-BEA3-98174EF59E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5654CDB9-3EB3-4FF7-9AE9-3F584053A1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0" name="Pentagon 209">
              <a:extLst>
                <a:ext uri="{FF2B5EF4-FFF2-40B4-BE49-F238E27FC236}">
                  <a16:creationId xmlns:a16="http://schemas.microsoft.com/office/drawing/2014/main" id="{35276879-A930-498F-A079-136185C52144}"/>
                </a:ext>
              </a:extLst>
            </p:cNvPr>
            <p:cNvSpPr/>
            <p:nvPr/>
          </p:nvSpPr>
          <p:spPr bwMode="auto">
            <a:xfrm>
              <a:off x="10949741" y="2995570"/>
              <a:ext cx="99646" cy="99646"/>
            </a:xfrm>
            <a:prstGeom prst="pentagon">
              <a:avLst/>
            </a:prstGeom>
            <a:solidFill>
              <a:schemeClr val="accent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B406DA55-E452-4CAB-8933-930E4615172C}"/>
              </a:ext>
            </a:extLst>
          </p:cNvPr>
          <p:cNvGrpSpPr/>
          <p:nvPr/>
        </p:nvGrpSpPr>
        <p:grpSpPr>
          <a:xfrm>
            <a:off x="10176693" y="2604631"/>
            <a:ext cx="99646" cy="590839"/>
            <a:chOff x="10176693" y="2604631"/>
            <a:chExt cx="99646" cy="590839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7F397969-E4C0-47C4-ABE7-AFD7A9DF279C}"/>
                </a:ext>
              </a:extLst>
            </p:cNvPr>
            <p:cNvGrpSpPr/>
            <p:nvPr/>
          </p:nvGrpSpPr>
          <p:grpSpPr>
            <a:xfrm>
              <a:off x="10181013" y="2604631"/>
              <a:ext cx="91007" cy="590839"/>
              <a:chOff x="4695580" y="1870278"/>
              <a:chExt cx="91007" cy="621721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24E4EEC-9105-4FE8-BFC7-10CFF042A8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5AB7328-0AE0-4EAB-8969-5E1F4402ED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C62A8AD-524C-45C9-A87E-A377FED29C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5" name="Pentagon 214">
              <a:extLst>
                <a:ext uri="{FF2B5EF4-FFF2-40B4-BE49-F238E27FC236}">
                  <a16:creationId xmlns:a16="http://schemas.microsoft.com/office/drawing/2014/main" id="{EF28AB0F-9426-4F98-AFBB-952B5E57E045}"/>
                </a:ext>
              </a:extLst>
            </p:cNvPr>
            <p:cNvSpPr/>
            <p:nvPr/>
          </p:nvSpPr>
          <p:spPr bwMode="auto">
            <a:xfrm>
              <a:off x="10176693" y="2837210"/>
              <a:ext cx="99646" cy="99646"/>
            </a:xfrm>
            <a:prstGeom prst="pentagon">
              <a:avLst/>
            </a:prstGeom>
            <a:solidFill>
              <a:schemeClr val="accent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0" name="Pentagon 219">
            <a:extLst>
              <a:ext uri="{FF2B5EF4-FFF2-40B4-BE49-F238E27FC236}">
                <a16:creationId xmlns:a16="http://schemas.microsoft.com/office/drawing/2014/main" id="{1AB8FA34-0211-4322-8549-53D1D90F2170}"/>
              </a:ext>
            </a:extLst>
          </p:cNvPr>
          <p:cNvSpPr/>
          <p:nvPr/>
        </p:nvSpPr>
        <p:spPr bwMode="auto">
          <a:xfrm>
            <a:off x="7081273" y="2007181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00EC13E-7A0D-489C-B55B-88C796AE8435}"/>
              </a:ext>
            </a:extLst>
          </p:cNvPr>
          <p:cNvGrpSpPr/>
          <p:nvPr/>
        </p:nvGrpSpPr>
        <p:grpSpPr>
          <a:xfrm>
            <a:off x="9401116" y="2386368"/>
            <a:ext cx="99646" cy="590839"/>
            <a:chOff x="9401116" y="2386368"/>
            <a:chExt cx="99646" cy="590839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806FB1C-95B5-4881-A02C-6C1EB1FE7FA6}"/>
                </a:ext>
              </a:extLst>
            </p:cNvPr>
            <p:cNvGrpSpPr/>
            <p:nvPr/>
          </p:nvGrpSpPr>
          <p:grpSpPr>
            <a:xfrm>
              <a:off x="9409684" y="2386368"/>
              <a:ext cx="91007" cy="590839"/>
              <a:chOff x="4695580" y="1870278"/>
              <a:chExt cx="91007" cy="621721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C263601-0C13-42AF-9408-A2199AA655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B4E3F19-1CBE-4297-B890-F9E63FCFCD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E756BFC-0C40-48A4-A6EE-4F5FA1C0CC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1" name="Pentagon 220">
              <a:extLst>
                <a:ext uri="{FF2B5EF4-FFF2-40B4-BE49-F238E27FC236}">
                  <a16:creationId xmlns:a16="http://schemas.microsoft.com/office/drawing/2014/main" id="{63F37225-22F9-4B19-AE4A-E45267251920}"/>
                </a:ext>
              </a:extLst>
            </p:cNvPr>
            <p:cNvSpPr/>
            <p:nvPr/>
          </p:nvSpPr>
          <p:spPr bwMode="auto">
            <a:xfrm>
              <a:off x="9401116" y="2640523"/>
              <a:ext cx="99646" cy="99646"/>
            </a:xfrm>
            <a:prstGeom prst="pentagon">
              <a:avLst/>
            </a:prstGeom>
            <a:solidFill>
              <a:schemeClr val="accent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F7507A2-A3C5-4373-8EBF-A05A3F9D3E15}"/>
              </a:ext>
            </a:extLst>
          </p:cNvPr>
          <p:cNvGrpSpPr/>
          <p:nvPr/>
        </p:nvGrpSpPr>
        <p:grpSpPr>
          <a:xfrm>
            <a:off x="8622567" y="2035247"/>
            <a:ext cx="99646" cy="181879"/>
            <a:chOff x="8622567" y="2035247"/>
            <a:chExt cx="99646" cy="181879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4BEAE4CE-D169-4437-A626-F33AD5399299}"/>
                </a:ext>
              </a:extLst>
            </p:cNvPr>
            <p:cNvGrpSpPr/>
            <p:nvPr/>
          </p:nvGrpSpPr>
          <p:grpSpPr>
            <a:xfrm>
              <a:off x="8629857" y="2035247"/>
              <a:ext cx="91007" cy="181879"/>
              <a:chOff x="4695580" y="1870278"/>
              <a:chExt cx="91007" cy="621721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D9E37F2D-F69A-4B54-B715-880DEE3243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5C91AC56-730A-493E-94EA-577BB5DF9B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39DAACF-B9ED-4D62-9157-78BE097A70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6" name="Pentagon 225">
              <a:extLst>
                <a:ext uri="{FF2B5EF4-FFF2-40B4-BE49-F238E27FC236}">
                  <a16:creationId xmlns:a16="http://schemas.microsoft.com/office/drawing/2014/main" id="{98F8B26E-F573-4113-94F9-8EDC6CDC70D6}"/>
                </a:ext>
              </a:extLst>
            </p:cNvPr>
            <p:cNvSpPr/>
            <p:nvPr/>
          </p:nvSpPr>
          <p:spPr bwMode="auto">
            <a:xfrm>
              <a:off x="8622567" y="2079166"/>
              <a:ext cx="99646" cy="99646"/>
            </a:xfrm>
            <a:prstGeom prst="pentagon">
              <a:avLst/>
            </a:prstGeom>
            <a:solidFill>
              <a:schemeClr val="accent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4E1700E-09CD-45AD-B0D1-2CF19CA5947C}"/>
              </a:ext>
            </a:extLst>
          </p:cNvPr>
          <p:cNvGrpSpPr/>
          <p:nvPr/>
        </p:nvGrpSpPr>
        <p:grpSpPr>
          <a:xfrm>
            <a:off x="7843120" y="1963813"/>
            <a:ext cx="99646" cy="143014"/>
            <a:chOff x="7843120" y="1963813"/>
            <a:chExt cx="99646" cy="143014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8BF31663-012D-45DD-A92A-91BF1593E53C}"/>
                </a:ext>
              </a:extLst>
            </p:cNvPr>
            <p:cNvGrpSpPr/>
            <p:nvPr/>
          </p:nvGrpSpPr>
          <p:grpSpPr>
            <a:xfrm>
              <a:off x="7849495" y="1963813"/>
              <a:ext cx="91007" cy="143014"/>
              <a:chOff x="4695580" y="1870278"/>
              <a:chExt cx="91007" cy="621721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2746E2E-2391-4B7A-89ED-CFCE6EB834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13A474E2-AC9B-4900-8AB3-AD11294E27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E0D91D92-E199-43A7-A9F1-3287E6DC51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31" name="Pentagon 230">
              <a:extLst>
                <a:ext uri="{FF2B5EF4-FFF2-40B4-BE49-F238E27FC236}">
                  <a16:creationId xmlns:a16="http://schemas.microsoft.com/office/drawing/2014/main" id="{5DC15397-5142-4CBD-A1DA-80ED11311840}"/>
                </a:ext>
              </a:extLst>
            </p:cNvPr>
            <p:cNvSpPr/>
            <p:nvPr/>
          </p:nvSpPr>
          <p:spPr bwMode="auto">
            <a:xfrm>
              <a:off x="7843120" y="1992067"/>
              <a:ext cx="99646" cy="99646"/>
            </a:xfrm>
            <a:prstGeom prst="pentagon">
              <a:avLst/>
            </a:prstGeom>
            <a:solidFill>
              <a:schemeClr val="accent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035A4396-B56E-4B49-A987-37606724BB13}"/>
              </a:ext>
            </a:extLst>
          </p:cNvPr>
          <p:cNvSpPr/>
          <p:nvPr/>
        </p:nvSpPr>
        <p:spPr bwMode="auto">
          <a:xfrm>
            <a:off x="7129762" y="2068590"/>
            <a:ext cx="3868616" cy="847259"/>
          </a:xfrm>
          <a:custGeom>
            <a:avLst/>
            <a:gdLst>
              <a:gd name="connsiteX0" fmla="*/ 0 w 3868616"/>
              <a:gd name="connsiteY0" fmla="*/ 0 h 847259"/>
              <a:gd name="connsiteX1" fmla="*/ 767329 w 3868616"/>
              <a:gd name="connsiteY1" fmla="*/ 19183 h 847259"/>
              <a:gd name="connsiteX2" fmla="*/ 1547446 w 3868616"/>
              <a:gd name="connsiteY2" fmla="*/ 140677 h 847259"/>
              <a:gd name="connsiteX3" fmla="*/ 2327564 w 3868616"/>
              <a:gd name="connsiteY3" fmla="*/ 629849 h 847259"/>
              <a:gd name="connsiteX4" fmla="*/ 3094893 w 3868616"/>
              <a:gd name="connsiteY4" fmla="*/ 744948 h 847259"/>
              <a:gd name="connsiteX5" fmla="*/ 3868616 w 3868616"/>
              <a:gd name="connsiteY5" fmla="*/ 847259 h 84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8616" h="847259">
                <a:moveTo>
                  <a:pt x="0" y="0"/>
                </a:moveTo>
                <a:lnTo>
                  <a:pt x="767329" y="19183"/>
                </a:lnTo>
                <a:lnTo>
                  <a:pt x="1547446" y="140677"/>
                </a:lnTo>
                <a:lnTo>
                  <a:pt x="2327564" y="629849"/>
                </a:lnTo>
                <a:lnTo>
                  <a:pt x="3094893" y="744948"/>
                </a:lnTo>
                <a:lnTo>
                  <a:pt x="3868616" y="847259"/>
                </a:lnTo>
              </a:path>
            </a:pathLst>
          </a:cu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0ADC0A9-9695-40C1-AE1F-DE6FC20B08DD}"/>
              </a:ext>
            </a:extLst>
          </p:cNvPr>
          <p:cNvGrpSpPr/>
          <p:nvPr/>
        </p:nvGrpSpPr>
        <p:grpSpPr>
          <a:xfrm>
            <a:off x="10942357" y="2624218"/>
            <a:ext cx="112043" cy="560398"/>
            <a:chOff x="10942357" y="2624218"/>
            <a:chExt cx="112043" cy="560398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8C507183-2702-47BC-849C-CE9F244B1B90}"/>
                </a:ext>
              </a:extLst>
            </p:cNvPr>
            <p:cNvGrpSpPr/>
            <p:nvPr/>
          </p:nvGrpSpPr>
          <p:grpSpPr>
            <a:xfrm>
              <a:off x="10953122" y="2624218"/>
              <a:ext cx="91007" cy="560398"/>
              <a:chOff x="4695580" y="1870278"/>
              <a:chExt cx="91007" cy="621721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B907099E-8D2E-462F-822B-38CA009DC1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963F3F10-6C01-477B-8342-776C7CBB6F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E4865F20-A11E-4363-80DD-CBD3F3604D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3" name="Hexagon 252">
              <a:extLst>
                <a:ext uri="{FF2B5EF4-FFF2-40B4-BE49-F238E27FC236}">
                  <a16:creationId xmlns:a16="http://schemas.microsoft.com/office/drawing/2014/main" id="{9F14C81C-F9D3-47E1-ABBE-2EBAEBFB2D2C}"/>
                </a:ext>
              </a:extLst>
            </p:cNvPr>
            <p:cNvSpPr/>
            <p:nvPr/>
          </p:nvSpPr>
          <p:spPr bwMode="auto">
            <a:xfrm>
              <a:off x="10942357" y="2859103"/>
              <a:ext cx="112043" cy="112043"/>
            </a:xfrm>
            <a:prstGeom prst="hexagon">
              <a:avLst/>
            </a:prstGeom>
            <a:solidFill>
              <a:schemeClr val="accent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9A5DE21-6688-44FC-AAE6-B355692FB2AE}"/>
              </a:ext>
            </a:extLst>
          </p:cNvPr>
          <p:cNvGrpSpPr/>
          <p:nvPr/>
        </p:nvGrpSpPr>
        <p:grpSpPr>
          <a:xfrm>
            <a:off x="10172708" y="2559627"/>
            <a:ext cx="112043" cy="495802"/>
            <a:chOff x="10172708" y="2559627"/>
            <a:chExt cx="112043" cy="495802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FF30A812-F9D1-40B9-87DD-8DC55AB8EDB4}"/>
                </a:ext>
              </a:extLst>
            </p:cNvPr>
            <p:cNvGrpSpPr/>
            <p:nvPr/>
          </p:nvGrpSpPr>
          <p:grpSpPr>
            <a:xfrm>
              <a:off x="10182493" y="2559627"/>
              <a:ext cx="91007" cy="495802"/>
              <a:chOff x="4695580" y="1870278"/>
              <a:chExt cx="91007" cy="621721"/>
            </a:xfrm>
          </p:grpSpPr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9A4D2091-B368-485B-948A-D01FD1F555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3FF35363-BC9B-4508-9E45-F84C58FCB0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6F3A87EF-02EB-4746-8010-49089B8586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4" name="Hexagon 253">
              <a:extLst>
                <a:ext uri="{FF2B5EF4-FFF2-40B4-BE49-F238E27FC236}">
                  <a16:creationId xmlns:a16="http://schemas.microsoft.com/office/drawing/2014/main" id="{9388193E-6304-4830-B0D8-7CCFBB94C457}"/>
                </a:ext>
              </a:extLst>
            </p:cNvPr>
            <p:cNvSpPr/>
            <p:nvPr/>
          </p:nvSpPr>
          <p:spPr bwMode="auto">
            <a:xfrm>
              <a:off x="10172708" y="2742467"/>
              <a:ext cx="112043" cy="112043"/>
            </a:xfrm>
            <a:prstGeom prst="hexagon">
              <a:avLst/>
            </a:prstGeom>
            <a:solidFill>
              <a:schemeClr val="accent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5AAC058-F9FA-4C95-B090-A6E9624F7BB5}"/>
              </a:ext>
            </a:extLst>
          </p:cNvPr>
          <p:cNvGrpSpPr/>
          <p:nvPr/>
        </p:nvGrpSpPr>
        <p:grpSpPr>
          <a:xfrm>
            <a:off x="9400603" y="2446622"/>
            <a:ext cx="112043" cy="452357"/>
            <a:chOff x="9400603" y="2446622"/>
            <a:chExt cx="112043" cy="452357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8E21CC20-9095-46FD-9720-36FD4A1983E2}"/>
                </a:ext>
              </a:extLst>
            </p:cNvPr>
            <p:cNvGrpSpPr/>
            <p:nvPr/>
          </p:nvGrpSpPr>
          <p:grpSpPr>
            <a:xfrm>
              <a:off x="9407967" y="2446622"/>
              <a:ext cx="91007" cy="452357"/>
              <a:chOff x="4695580" y="1870278"/>
              <a:chExt cx="91007" cy="621721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2F74A84B-AF68-4F10-A261-67B1B7DCA0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72925ED8-1F3B-459E-9618-12E247259F6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5CE66CAB-9EAB-480C-A5A2-D0380B7160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5" name="Hexagon 254">
              <a:extLst>
                <a:ext uri="{FF2B5EF4-FFF2-40B4-BE49-F238E27FC236}">
                  <a16:creationId xmlns:a16="http://schemas.microsoft.com/office/drawing/2014/main" id="{9FBC1B32-B7A8-4156-8567-33015A1971BA}"/>
                </a:ext>
              </a:extLst>
            </p:cNvPr>
            <p:cNvSpPr/>
            <p:nvPr/>
          </p:nvSpPr>
          <p:spPr bwMode="auto">
            <a:xfrm>
              <a:off x="9400603" y="2634771"/>
              <a:ext cx="112043" cy="112043"/>
            </a:xfrm>
            <a:prstGeom prst="hexagon">
              <a:avLst/>
            </a:prstGeom>
            <a:solidFill>
              <a:schemeClr val="accent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812DC109-05F5-4B76-B26C-44653AD939C1}"/>
              </a:ext>
            </a:extLst>
          </p:cNvPr>
          <p:cNvGrpSpPr/>
          <p:nvPr/>
        </p:nvGrpSpPr>
        <p:grpSpPr>
          <a:xfrm>
            <a:off x="8616368" y="2094131"/>
            <a:ext cx="112043" cy="219865"/>
            <a:chOff x="8616368" y="2094131"/>
            <a:chExt cx="112043" cy="219865"/>
          </a:xfrm>
        </p:grpSpPr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BC122BFB-DA11-466A-AEF9-6CB87C107990}"/>
                </a:ext>
              </a:extLst>
            </p:cNvPr>
            <p:cNvGrpSpPr/>
            <p:nvPr/>
          </p:nvGrpSpPr>
          <p:grpSpPr>
            <a:xfrm>
              <a:off x="8627049" y="2094131"/>
              <a:ext cx="91007" cy="219865"/>
              <a:chOff x="4695580" y="1870278"/>
              <a:chExt cx="91007" cy="621721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9A1C4340-8728-4D9B-B79C-613911C2EB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7ACE18DF-50E8-49BE-9024-76EDAF96E64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ECDAF1BA-4BD2-43CC-B8FB-F1690A4BC3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4" name="Hexagon 263">
              <a:extLst>
                <a:ext uri="{FF2B5EF4-FFF2-40B4-BE49-F238E27FC236}">
                  <a16:creationId xmlns:a16="http://schemas.microsoft.com/office/drawing/2014/main" id="{49EDC458-9708-439F-9568-5C104E9D2C14}"/>
                </a:ext>
              </a:extLst>
            </p:cNvPr>
            <p:cNvSpPr/>
            <p:nvPr/>
          </p:nvSpPr>
          <p:spPr bwMode="auto">
            <a:xfrm>
              <a:off x="8616368" y="2152373"/>
              <a:ext cx="112043" cy="112043"/>
            </a:xfrm>
            <a:prstGeom prst="hexagon">
              <a:avLst/>
            </a:prstGeom>
            <a:solidFill>
              <a:schemeClr val="accent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5E039C5-4BA4-4462-8674-0AC89A59C86D}"/>
              </a:ext>
            </a:extLst>
          </p:cNvPr>
          <p:cNvGrpSpPr/>
          <p:nvPr/>
        </p:nvGrpSpPr>
        <p:grpSpPr>
          <a:xfrm>
            <a:off x="7836921" y="1963813"/>
            <a:ext cx="112043" cy="219865"/>
            <a:chOff x="7836921" y="1963813"/>
            <a:chExt cx="112043" cy="219865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CF72C8C6-6FC8-413C-B895-0628B33A2452}"/>
                </a:ext>
              </a:extLst>
            </p:cNvPr>
            <p:cNvGrpSpPr/>
            <p:nvPr/>
          </p:nvGrpSpPr>
          <p:grpSpPr>
            <a:xfrm>
              <a:off x="7849494" y="1963813"/>
              <a:ext cx="91007" cy="219865"/>
              <a:chOff x="4695580" y="1870278"/>
              <a:chExt cx="91007" cy="621721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68812E01-123E-477E-82C8-053F690C0D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B1C69584-E341-436F-B307-2EF7B053A7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3E382AF9-6934-4835-8CFD-EBD10DEC29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6" name="Hexagon 265">
              <a:extLst>
                <a:ext uri="{FF2B5EF4-FFF2-40B4-BE49-F238E27FC236}">
                  <a16:creationId xmlns:a16="http://schemas.microsoft.com/office/drawing/2014/main" id="{4B671377-5D85-4434-B87B-1897535B67F6}"/>
                </a:ext>
              </a:extLst>
            </p:cNvPr>
            <p:cNvSpPr/>
            <p:nvPr/>
          </p:nvSpPr>
          <p:spPr bwMode="auto">
            <a:xfrm>
              <a:off x="7836921" y="2026930"/>
              <a:ext cx="112043" cy="112043"/>
            </a:xfrm>
            <a:prstGeom prst="hexagon">
              <a:avLst/>
            </a:prstGeom>
            <a:solidFill>
              <a:schemeClr val="accent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8" name="Hexagon 267">
            <a:extLst>
              <a:ext uri="{FF2B5EF4-FFF2-40B4-BE49-F238E27FC236}">
                <a16:creationId xmlns:a16="http://schemas.microsoft.com/office/drawing/2014/main" id="{F10BA22C-E14C-43C3-998A-0516B57E8F21}"/>
              </a:ext>
            </a:extLst>
          </p:cNvPr>
          <p:cNvSpPr/>
          <p:nvPr/>
        </p:nvSpPr>
        <p:spPr bwMode="auto">
          <a:xfrm>
            <a:off x="7061584" y="2001498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9" name="Freeform: Shape 268">
            <a:extLst>
              <a:ext uri="{FF2B5EF4-FFF2-40B4-BE49-F238E27FC236}">
                <a16:creationId xmlns:a16="http://schemas.microsoft.com/office/drawing/2014/main" id="{F92DC722-1755-4256-9310-5B1727231295}"/>
              </a:ext>
            </a:extLst>
          </p:cNvPr>
          <p:cNvSpPr/>
          <p:nvPr/>
        </p:nvSpPr>
        <p:spPr bwMode="auto">
          <a:xfrm>
            <a:off x="7107382" y="2055801"/>
            <a:ext cx="3894193" cy="1221332"/>
          </a:xfrm>
          <a:custGeom>
            <a:avLst/>
            <a:gdLst>
              <a:gd name="connsiteX0" fmla="*/ 0 w 3894193"/>
              <a:gd name="connsiteY0" fmla="*/ 0 h 1221332"/>
              <a:gd name="connsiteX1" fmla="*/ 789709 w 3894193"/>
              <a:gd name="connsiteY1" fmla="*/ 127889 h 1221332"/>
              <a:gd name="connsiteX2" fmla="*/ 1566629 w 3894193"/>
              <a:gd name="connsiteY2" fmla="*/ 287749 h 1221332"/>
              <a:gd name="connsiteX3" fmla="*/ 2346747 w 3894193"/>
              <a:gd name="connsiteY3" fmla="*/ 853654 h 1221332"/>
              <a:gd name="connsiteX4" fmla="*/ 3123667 w 3894193"/>
              <a:gd name="connsiteY4" fmla="*/ 1144599 h 1221332"/>
              <a:gd name="connsiteX5" fmla="*/ 3894193 w 3894193"/>
              <a:gd name="connsiteY5" fmla="*/ 1221332 h 12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193" h="1221332">
                <a:moveTo>
                  <a:pt x="0" y="0"/>
                </a:moveTo>
                <a:lnTo>
                  <a:pt x="789709" y="127889"/>
                </a:lnTo>
                <a:lnTo>
                  <a:pt x="1566629" y="287749"/>
                </a:lnTo>
                <a:lnTo>
                  <a:pt x="2346747" y="853654"/>
                </a:lnTo>
                <a:lnTo>
                  <a:pt x="3123667" y="1144599"/>
                </a:lnTo>
                <a:lnTo>
                  <a:pt x="3894193" y="1221332"/>
                </a:lnTo>
              </a:path>
            </a:pathLst>
          </a:cu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F7F4B32-5CA9-432F-AA10-3BEEB3F5A7ED}"/>
              </a:ext>
            </a:extLst>
          </p:cNvPr>
          <p:cNvGrpSpPr/>
          <p:nvPr/>
        </p:nvGrpSpPr>
        <p:grpSpPr>
          <a:xfrm>
            <a:off x="10942936" y="3046320"/>
            <a:ext cx="112043" cy="435244"/>
            <a:chOff x="10942936" y="3046320"/>
            <a:chExt cx="112043" cy="435244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0EA53043-2A54-4C69-B9D1-5A52C39DA99C}"/>
                </a:ext>
              </a:extLst>
            </p:cNvPr>
            <p:cNvGrpSpPr/>
            <p:nvPr/>
          </p:nvGrpSpPr>
          <p:grpSpPr>
            <a:xfrm>
              <a:off x="10952350" y="3046320"/>
              <a:ext cx="91007" cy="435244"/>
              <a:chOff x="4695580" y="1870278"/>
              <a:chExt cx="91007" cy="621721"/>
            </a:xfrm>
          </p:grpSpPr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79729230-9C58-487A-AE69-3D218EDED6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7F141955-01D5-4BB1-A253-0901AC4876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68793695-06C6-4F6A-AC14-0E90539AC9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2" name="Isosceles Triangle 291">
              <a:extLst>
                <a:ext uri="{FF2B5EF4-FFF2-40B4-BE49-F238E27FC236}">
                  <a16:creationId xmlns:a16="http://schemas.microsoft.com/office/drawing/2014/main" id="{B7562CE2-2C48-4B95-BA9B-445ACA2AACD6}"/>
                </a:ext>
              </a:extLst>
            </p:cNvPr>
            <p:cNvSpPr/>
            <p:nvPr/>
          </p:nvSpPr>
          <p:spPr bwMode="auto">
            <a:xfrm>
              <a:off x="10942936" y="3208684"/>
              <a:ext cx="112043" cy="112043"/>
            </a:xfrm>
            <a:prstGeom prst="triangle">
              <a:avLst/>
            </a:prstGeom>
            <a:solidFill>
              <a:schemeClr val="accent5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334476ED-524C-450E-B229-670946122DB1}"/>
              </a:ext>
            </a:extLst>
          </p:cNvPr>
          <p:cNvGrpSpPr/>
          <p:nvPr/>
        </p:nvGrpSpPr>
        <p:grpSpPr>
          <a:xfrm>
            <a:off x="10174588" y="2920797"/>
            <a:ext cx="112043" cy="575924"/>
            <a:chOff x="10174588" y="2920797"/>
            <a:chExt cx="112043" cy="575924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98A0F7A-4D8C-4676-8453-8C9D3894F913}"/>
                </a:ext>
              </a:extLst>
            </p:cNvPr>
            <p:cNvGrpSpPr/>
            <p:nvPr/>
          </p:nvGrpSpPr>
          <p:grpSpPr>
            <a:xfrm>
              <a:off x="10182019" y="2920797"/>
              <a:ext cx="91007" cy="575924"/>
              <a:chOff x="4695580" y="1870278"/>
              <a:chExt cx="91007" cy="621721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BD5FDAB6-C6F7-4873-92BB-AC53F9761A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DB91681-9E85-4FF4-9288-498E5BA759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2A8145BC-C020-4E2B-BD81-A8991E9DF3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4" name="Isosceles Triangle 293">
              <a:extLst>
                <a:ext uri="{FF2B5EF4-FFF2-40B4-BE49-F238E27FC236}">
                  <a16:creationId xmlns:a16="http://schemas.microsoft.com/office/drawing/2014/main" id="{0781F238-037F-4933-81BA-4B002FC447C9}"/>
                </a:ext>
              </a:extLst>
            </p:cNvPr>
            <p:cNvSpPr/>
            <p:nvPr/>
          </p:nvSpPr>
          <p:spPr bwMode="auto">
            <a:xfrm>
              <a:off x="10174588" y="3124499"/>
              <a:ext cx="112043" cy="112043"/>
            </a:xfrm>
            <a:prstGeom prst="triangle">
              <a:avLst/>
            </a:prstGeom>
            <a:solidFill>
              <a:schemeClr val="accent5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15C6D3F7-C99A-4DB3-B393-8F8A4FCF334F}"/>
              </a:ext>
            </a:extLst>
          </p:cNvPr>
          <p:cNvGrpSpPr/>
          <p:nvPr/>
        </p:nvGrpSpPr>
        <p:grpSpPr>
          <a:xfrm>
            <a:off x="9400603" y="2528136"/>
            <a:ext cx="112043" cy="728743"/>
            <a:chOff x="9400603" y="2528136"/>
            <a:chExt cx="112043" cy="728743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683E36ED-14CA-42CC-9522-7AFA0C8ABAB7}"/>
                </a:ext>
              </a:extLst>
            </p:cNvPr>
            <p:cNvGrpSpPr/>
            <p:nvPr/>
          </p:nvGrpSpPr>
          <p:grpSpPr>
            <a:xfrm>
              <a:off x="9407966" y="2528136"/>
              <a:ext cx="91007" cy="728743"/>
              <a:chOff x="4695580" y="1870278"/>
              <a:chExt cx="91007" cy="621721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351AD150-BEF8-4DDC-94F3-B05EC4D4E5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915D07E8-8C5D-430C-9296-E23BB84B5E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F25162A-F2A3-46A4-8DB2-FC5E87A537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6" name="Isosceles Triangle 295">
              <a:extLst>
                <a:ext uri="{FF2B5EF4-FFF2-40B4-BE49-F238E27FC236}">
                  <a16:creationId xmlns:a16="http://schemas.microsoft.com/office/drawing/2014/main" id="{B1FAB71A-3CCB-4256-90F0-123477D6B445}"/>
                </a:ext>
              </a:extLst>
            </p:cNvPr>
            <p:cNvSpPr/>
            <p:nvPr/>
          </p:nvSpPr>
          <p:spPr bwMode="auto">
            <a:xfrm>
              <a:off x="9400603" y="2830837"/>
              <a:ext cx="112043" cy="112043"/>
            </a:xfrm>
            <a:prstGeom prst="triangle">
              <a:avLst/>
            </a:prstGeom>
            <a:solidFill>
              <a:schemeClr val="accent5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0BE14E4-3203-4C42-98F6-3D078349194F}"/>
              </a:ext>
            </a:extLst>
          </p:cNvPr>
          <p:cNvGrpSpPr/>
          <p:nvPr/>
        </p:nvGrpSpPr>
        <p:grpSpPr>
          <a:xfrm>
            <a:off x="8616368" y="2129673"/>
            <a:ext cx="112043" cy="471987"/>
            <a:chOff x="8616368" y="2129673"/>
            <a:chExt cx="112043" cy="471987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BB94B6EA-89B9-4ADB-BE20-B8B3F5CDD713}"/>
                </a:ext>
              </a:extLst>
            </p:cNvPr>
            <p:cNvGrpSpPr/>
            <p:nvPr/>
          </p:nvGrpSpPr>
          <p:grpSpPr>
            <a:xfrm>
              <a:off x="8628140" y="2129673"/>
              <a:ext cx="91007" cy="471987"/>
              <a:chOff x="4695580" y="1870278"/>
              <a:chExt cx="91007" cy="621721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FE0153DB-6970-404F-AA01-80FDC0F0C6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53F92941-949D-4E9B-87C1-F781EC4C21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75D0C511-045C-4453-B523-986AB38D27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8" name="Isosceles Triangle 297">
              <a:extLst>
                <a:ext uri="{FF2B5EF4-FFF2-40B4-BE49-F238E27FC236}">
                  <a16:creationId xmlns:a16="http://schemas.microsoft.com/office/drawing/2014/main" id="{31FBAB0C-E266-466B-8CEB-58CCB7CECD0C}"/>
                </a:ext>
              </a:extLst>
            </p:cNvPr>
            <p:cNvSpPr/>
            <p:nvPr/>
          </p:nvSpPr>
          <p:spPr bwMode="auto">
            <a:xfrm>
              <a:off x="8616368" y="2285117"/>
              <a:ext cx="112043" cy="112043"/>
            </a:xfrm>
            <a:prstGeom prst="triangle">
              <a:avLst/>
            </a:prstGeom>
            <a:solidFill>
              <a:schemeClr val="accent5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D579659-5CF6-48B9-8DD0-89547A733954}"/>
              </a:ext>
            </a:extLst>
          </p:cNvPr>
          <p:cNvGrpSpPr/>
          <p:nvPr/>
        </p:nvGrpSpPr>
        <p:grpSpPr>
          <a:xfrm>
            <a:off x="7836154" y="2091713"/>
            <a:ext cx="112043" cy="202838"/>
            <a:chOff x="7836154" y="2091713"/>
            <a:chExt cx="112043" cy="202838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B54FE5C2-C027-45C6-AC8A-0D4B11A7B1B4}"/>
                </a:ext>
              </a:extLst>
            </p:cNvPr>
            <p:cNvGrpSpPr/>
            <p:nvPr/>
          </p:nvGrpSpPr>
          <p:grpSpPr>
            <a:xfrm>
              <a:off x="7847443" y="2091713"/>
              <a:ext cx="91007" cy="202838"/>
              <a:chOff x="4695580" y="1870278"/>
              <a:chExt cx="91007" cy="621721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8588C57B-1087-4EC9-A1C4-9FB1CAAF3F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B59E39D3-B605-433D-A848-8E2C8E6BD2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65AA7C81-3D86-4E80-9499-49C49B64ED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0" name="Isosceles Triangle 299">
              <a:extLst>
                <a:ext uri="{FF2B5EF4-FFF2-40B4-BE49-F238E27FC236}">
                  <a16:creationId xmlns:a16="http://schemas.microsoft.com/office/drawing/2014/main" id="{5376B09F-BDD7-42E2-951B-381071614E11}"/>
                </a:ext>
              </a:extLst>
            </p:cNvPr>
            <p:cNvSpPr/>
            <p:nvPr/>
          </p:nvSpPr>
          <p:spPr bwMode="auto">
            <a:xfrm>
              <a:off x="7836154" y="2126974"/>
              <a:ext cx="112043" cy="112043"/>
            </a:xfrm>
            <a:prstGeom prst="triangle">
              <a:avLst/>
            </a:prstGeom>
            <a:solidFill>
              <a:schemeClr val="accent5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2" name="Isosceles Triangle 301">
            <a:extLst>
              <a:ext uri="{FF2B5EF4-FFF2-40B4-BE49-F238E27FC236}">
                <a16:creationId xmlns:a16="http://schemas.microsoft.com/office/drawing/2014/main" id="{2EDAC973-FEF8-46C9-9F32-44ACFC00577F}"/>
              </a:ext>
            </a:extLst>
          </p:cNvPr>
          <p:cNvSpPr/>
          <p:nvPr/>
        </p:nvSpPr>
        <p:spPr bwMode="auto">
          <a:xfrm>
            <a:off x="7064683" y="1992157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id="{B3D87669-CD2D-4314-A861-10948DA5DFEB}"/>
              </a:ext>
            </a:extLst>
          </p:cNvPr>
          <p:cNvSpPr/>
          <p:nvPr/>
        </p:nvSpPr>
        <p:spPr bwMode="auto">
          <a:xfrm>
            <a:off x="7120719" y="1937982"/>
            <a:ext cx="3875965" cy="129654"/>
          </a:xfrm>
          <a:custGeom>
            <a:avLst/>
            <a:gdLst>
              <a:gd name="connsiteX0" fmla="*/ 0 w 3875965"/>
              <a:gd name="connsiteY0" fmla="*/ 116006 h 129654"/>
              <a:gd name="connsiteX1" fmla="*/ 777923 w 3875965"/>
              <a:gd name="connsiteY1" fmla="*/ 85299 h 129654"/>
              <a:gd name="connsiteX2" fmla="*/ 1555845 w 3875965"/>
              <a:gd name="connsiteY2" fmla="*/ 98946 h 129654"/>
              <a:gd name="connsiteX3" fmla="*/ 2330356 w 3875965"/>
              <a:gd name="connsiteY3" fmla="*/ 75063 h 129654"/>
              <a:gd name="connsiteX4" fmla="*/ 3101454 w 3875965"/>
              <a:gd name="connsiteY4" fmla="*/ 129654 h 129654"/>
              <a:gd name="connsiteX5" fmla="*/ 3875965 w 3875965"/>
              <a:gd name="connsiteY5" fmla="*/ 0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965" h="129654">
                <a:moveTo>
                  <a:pt x="0" y="116006"/>
                </a:moveTo>
                <a:lnTo>
                  <a:pt x="777923" y="85299"/>
                </a:lnTo>
                <a:lnTo>
                  <a:pt x="1555845" y="98946"/>
                </a:lnTo>
                <a:lnTo>
                  <a:pt x="2330356" y="75063"/>
                </a:lnTo>
                <a:lnTo>
                  <a:pt x="3101454" y="129654"/>
                </a:lnTo>
                <a:lnTo>
                  <a:pt x="3875965" y="0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E6F08DC2-E760-4E2B-A6AF-423A59980F5E}"/>
              </a:ext>
            </a:extLst>
          </p:cNvPr>
          <p:cNvGrpSpPr/>
          <p:nvPr/>
        </p:nvGrpSpPr>
        <p:grpSpPr>
          <a:xfrm>
            <a:off x="10948645" y="1736283"/>
            <a:ext cx="96262" cy="390721"/>
            <a:chOff x="10948645" y="1736283"/>
            <a:chExt cx="96262" cy="390721"/>
          </a:xfrm>
        </p:grpSpPr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E7057E24-9F66-4042-9056-759176FCC7C4}"/>
                </a:ext>
              </a:extLst>
            </p:cNvPr>
            <p:cNvGrpSpPr/>
            <p:nvPr/>
          </p:nvGrpSpPr>
          <p:grpSpPr>
            <a:xfrm>
              <a:off x="10950077" y="1736283"/>
              <a:ext cx="91007" cy="390721"/>
              <a:chOff x="4695580" y="1870278"/>
              <a:chExt cx="91007" cy="621721"/>
            </a:xfrm>
          </p:grpSpPr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35EC7D65-5684-43B2-9A5C-DD873831D6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67977255-FE5D-45FC-90BF-09719F838D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FA6BE983-88B2-4BF4-AA9E-610AACE3AC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88382F0B-330B-42C4-BDBD-DBE8E6856553}"/>
                </a:ext>
              </a:extLst>
            </p:cNvPr>
            <p:cNvSpPr/>
            <p:nvPr/>
          </p:nvSpPr>
          <p:spPr bwMode="auto">
            <a:xfrm>
              <a:off x="10948645" y="1883345"/>
              <a:ext cx="96262" cy="96262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D9AD52D-6F78-4F07-9E03-6A4D0F9CC28B}"/>
              </a:ext>
            </a:extLst>
          </p:cNvPr>
          <p:cNvGrpSpPr/>
          <p:nvPr/>
        </p:nvGrpSpPr>
        <p:grpSpPr>
          <a:xfrm>
            <a:off x="10174088" y="1950781"/>
            <a:ext cx="96262" cy="247256"/>
            <a:chOff x="10174088" y="1950781"/>
            <a:chExt cx="96262" cy="247256"/>
          </a:xfrm>
        </p:grpSpPr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D415F5E6-C1B8-4548-8F08-B7E37D1BE2C2}"/>
                </a:ext>
              </a:extLst>
            </p:cNvPr>
            <p:cNvGrpSpPr/>
            <p:nvPr/>
          </p:nvGrpSpPr>
          <p:grpSpPr>
            <a:xfrm>
              <a:off x="10179283" y="1950781"/>
              <a:ext cx="91007" cy="247256"/>
              <a:chOff x="4695580" y="1870278"/>
              <a:chExt cx="91007" cy="621721"/>
            </a:xfrm>
          </p:grpSpPr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D197800D-920F-4BB7-A25C-91163299F8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57A8849E-3073-4917-BBE9-7D3E245B5A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99929E03-FA99-4452-9E26-CCAE681D9D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44583CD4-C361-4742-ABE3-4BFFBF025E8A}"/>
                </a:ext>
              </a:extLst>
            </p:cNvPr>
            <p:cNvSpPr/>
            <p:nvPr/>
          </p:nvSpPr>
          <p:spPr bwMode="auto">
            <a:xfrm>
              <a:off x="10174088" y="2014516"/>
              <a:ext cx="96262" cy="96262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C1B4DF8-C89D-4CB6-BF6E-05A7CBE84E93}"/>
              </a:ext>
            </a:extLst>
          </p:cNvPr>
          <p:cNvGrpSpPr/>
          <p:nvPr/>
        </p:nvGrpSpPr>
        <p:grpSpPr>
          <a:xfrm>
            <a:off x="9401791" y="1956036"/>
            <a:ext cx="96262" cy="105600"/>
            <a:chOff x="9401791" y="1956036"/>
            <a:chExt cx="96262" cy="105600"/>
          </a:xfrm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CB785204-6774-4091-96E5-3230FA59F02F}"/>
                </a:ext>
              </a:extLst>
            </p:cNvPr>
            <p:cNvGrpSpPr/>
            <p:nvPr/>
          </p:nvGrpSpPr>
          <p:grpSpPr>
            <a:xfrm>
              <a:off x="9407044" y="1956036"/>
              <a:ext cx="91007" cy="105600"/>
              <a:chOff x="4695580" y="1870278"/>
              <a:chExt cx="91007" cy="621721"/>
            </a:xfrm>
          </p:grpSpPr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205D6FB5-79BE-4DC7-862F-692EAD6021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6D59497-9697-4BBE-B97D-A4820F2F57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44E164B3-B3B7-4F3F-BE9F-7E9E8D328E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B2FD51C1-B1AB-4367-93F9-2F1B9BBCD20C}"/>
                </a:ext>
              </a:extLst>
            </p:cNvPr>
            <p:cNvSpPr/>
            <p:nvPr/>
          </p:nvSpPr>
          <p:spPr bwMode="auto">
            <a:xfrm>
              <a:off x="9401791" y="1959192"/>
              <a:ext cx="96262" cy="96262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90ECF1AF-1B81-4782-AD97-E4C9B4292BD9}"/>
              </a:ext>
            </a:extLst>
          </p:cNvPr>
          <p:cNvGrpSpPr/>
          <p:nvPr/>
        </p:nvGrpSpPr>
        <p:grpSpPr>
          <a:xfrm>
            <a:off x="8620225" y="1991556"/>
            <a:ext cx="96262" cy="96262"/>
            <a:chOff x="8620225" y="1991556"/>
            <a:chExt cx="96262" cy="96262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D2C4DBC4-C881-444D-9893-09BECBB30052}"/>
                </a:ext>
              </a:extLst>
            </p:cNvPr>
            <p:cNvGrpSpPr/>
            <p:nvPr/>
          </p:nvGrpSpPr>
          <p:grpSpPr>
            <a:xfrm>
              <a:off x="8625037" y="1999431"/>
              <a:ext cx="91007" cy="87433"/>
              <a:chOff x="4695580" y="1870278"/>
              <a:chExt cx="91007" cy="621721"/>
            </a:xfrm>
          </p:grpSpPr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5EA769CA-B94D-41AD-9D9D-1FFBC465B0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3F7E2326-BB3D-42F8-A819-4FA297200C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DE9B774A-BA13-4BE8-B058-0C3C3E4865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820C6163-24BA-41E2-A07C-85090A8D9335}"/>
                </a:ext>
              </a:extLst>
            </p:cNvPr>
            <p:cNvSpPr/>
            <p:nvPr/>
          </p:nvSpPr>
          <p:spPr bwMode="auto">
            <a:xfrm>
              <a:off x="8620225" y="1991556"/>
              <a:ext cx="96262" cy="96262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9BDB7CE0-BF22-492C-8337-52343DA7988C}"/>
              </a:ext>
            </a:extLst>
          </p:cNvPr>
          <p:cNvGrpSpPr/>
          <p:nvPr/>
        </p:nvGrpSpPr>
        <p:grpSpPr>
          <a:xfrm>
            <a:off x="7842786" y="1964230"/>
            <a:ext cx="96262" cy="110603"/>
            <a:chOff x="7842786" y="1964230"/>
            <a:chExt cx="96262" cy="110603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3BF1471-9FFD-41A4-A7A3-850979E8918F}"/>
                </a:ext>
              </a:extLst>
            </p:cNvPr>
            <p:cNvGrpSpPr/>
            <p:nvPr/>
          </p:nvGrpSpPr>
          <p:grpSpPr>
            <a:xfrm>
              <a:off x="7847800" y="1964230"/>
              <a:ext cx="91007" cy="110603"/>
              <a:chOff x="4695580" y="1870278"/>
              <a:chExt cx="91007" cy="621721"/>
            </a:xfrm>
          </p:grpSpPr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3C37D8C7-79BA-4270-A85A-69970479E0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1083" y="1870278"/>
                <a:ext cx="0" cy="610299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206B2C1E-7D29-4393-9039-774022237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2491999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1F076004-E46C-4421-B4B0-3388921E3D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5580" y="187548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7C675C01-3C61-4864-BF8B-4B979DFD7C41}"/>
                </a:ext>
              </a:extLst>
            </p:cNvPr>
            <p:cNvSpPr/>
            <p:nvPr/>
          </p:nvSpPr>
          <p:spPr bwMode="auto">
            <a:xfrm>
              <a:off x="7842786" y="1971851"/>
              <a:ext cx="96262" cy="96262"/>
            </a:xfrm>
            <a:prstGeom prst="ellipse">
              <a:avLst/>
            </a:prstGeom>
            <a:solidFill>
              <a:schemeClr val="accent4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4" name="Oval 343">
            <a:extLst>
              <a:ext uri="{FF2B5EF4-FFF2-40B4-BE49-F238E27FC236}">
                <a16:creationId xmlns:a16="http://schemas.microsoft.com/office/drawing/2014/main" id="{76C65205-9996-47F8-8DD6-CC2E5A75B906}"/>
              </a:ext>
            </a:extLst>
          </p:cNvPr>
          <p:cNvSpPr/>
          <p:nvPr/>
        </p:nvSpPr>
        <p:spPr bwMode="auto">
          <a:xfrm>
            <a:off x="7068407" y="2010585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F96DB136-A812-477D-BCF3-96AD65F1A579}"/>
              </a:ext>
            </a:extLst>
          </p:cNvPr>
          <p:cNvSpPr txBox="1"/>
          <p:nvPr/>
        </p:nvSpPr>
        <p:spPr bwMode="auto">
          <a:xfrm>
            <a:off x="1630989" y="1348216"/>
            <a:ext cx="4285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6443C394-7082-4072-BA4F-B82BE3D901D4}"/>
              </a:ext>
            </a:extLst>
          </p:cNvPr>
          <p:cNvSpPr txBox="1"/>
          <p:nvPr/>
        </p:nvSpPr>
        <p:spPr bwMode="auto">
          <a:xfrm>
            <a:off x="7131096" y="1348216"/>
            <a:ext cx="4285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24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8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6F98-00CD-4043-8E73-EF59F021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IIa Study of </a:t>
            </a:r>
            <a:r>
              <a:rPr lang="en-US" altLang="en-US" dirty="0"/>
              <a:t>GSK3640254</a:t>
            </a:r>
            <a:r>
              <a:rPr lang="en-US" dirty="0"/>
              <a:t>: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70480-6127-438C-8FAE-987669B1D3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Resistance mutation A364A/V detected in 4 of 6 patients receiving </a:t>
            </a:r>
            <a:r>
              <a:rPr lang="en-US" altLang="en-US" sz="2400" dirty="0"/>
              <a:t>GSK3640254 </a:t>
            </a:r>
            <a:r>
              <a:rPr lang="en-US" sz="2400" dirty="0"/>
              <a:t>200 mg QD at Day 11 in part 1</a:t>
            </a:r>
          </a:p>
          <a:p>
            <a:pPr lvl="1"/>
            <a:r>
              <a:rPr lang="en-US" sz="2200" dirty="0"/>
              <a:t>Full conversion and phenotypic resistance in 1 of 4 </a:t>
            </a:r>
          </a:p>
          <a:p>
            <a:r>
              <a:rPr lang="en-US" sz="2400" dirty="0"/>
              <a:t>No resistance in 10 mg QD group</a:t>
            </a:r>
          </a:p>
          <a:p>
            <a:r>
              <a:rPr lang="en-US" sz="2400" dirty="0"/>
              <a:t>Protocol amendment reduced duration of monotherapy from </a:t>
            </a:r>
            <a:br>
              <a:rPr lang="en-US" sz="2400" dirty="0"/>
            </a:br>
            <a:r>
              <a:rPr lang="en-US" sz="2400" dirty="0"/>
              <a:t>10 days to 7 days in Part 2</a:t>
            </a:r>
          </a:p>
          <a:p>
            <a:r>
              <a:rPr lang="en-US" sz="2400" dirty="0"/>
              <a:t>No resistance detected at any dose in part 2 (140 mg, 80 mg, or 40 mg)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E2A07877-79BC-45DE-BDF9-33F6F55B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69352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Spinner. CROI 2021. Abstr 126. Reproduced with permission.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77C633-7EAF-4EBD-81A9-105692822964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EB55AA4F-6C06-4B7D-AF17-550A90676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8A31847-3D25-4555-9993-0A117096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8E55FED-A842-4C0C-B4BC-42EFFF555E72}"/>
              </a:ext>
            </a:extLst>
          </p:cNvPr>
          <p:cNvSpPr txBox="1"/>
          <p:nvPr/>
        </p:nvSpPr>
        <p:spPr bwMode="auto">
          <a:xfrm>
            <a:off x="6113000" y="1125016"/>
            <a:ext cx="6003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HIV-1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Gag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Genotyping Results in GSK3640254 200 mg Group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50495-001B-45BD-9E76-39C6C0C1FE4B}"/>
              </a:ext>
            </a:extLst>
          </p:cNvPr>
          <p:cNvSpPr txBox="1"/>
          <p:nvPr/>
        </p:nvSpPr>
        <p:spPr bwMode="auto">
          <a:xfrm rot="16200000">
            <a:off x="4741619" y="3212250"/>
            <a:ext cx="3141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From BL in Plasma HIV-1RNA, log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c/mL (SD)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C8C452-8930-4DDC-BF75-6E75F1C0A763}"/>
              </a:ext>
            </a:extLst>
          </p:cNvPr>
          <p:cNvGrpSpPr/>
          <p:nvPr/>
        </p:nvGrpSpPr>
        <p:grpSpPr>
          <a:xfrm>
            <a:off x="7029179" y="1971810"/>
            <a:ext cx="4310335" cy="2920858"/>
            <a:chOff x="7029179" y="1971810"/>
            <a:chExt cx="4310335" cy="292085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41558C7-D175-4ED8-82F1-B22225D4EAFF}"/>
                </a:ext>
              </a:extLst>
            </p:cNvPr>
            <p:cNvSpPr/>
            <p:nvPr/>
          </p:nvSpPr>
          <p:spPr bwMode="auto">
            <a:xfrm>
              <a:off x="7120186" y="1971810"/>
              <a:ext cx="4219328" cy="2829873"/>
            </a:xfrm>
            <a:custGeom>
              <a:avLst/>
              <a:gdLst>
                <a:gd name="connsiteX0" fmla="*/ 0 w 4199306"/>
                <a:gd name="connsiteY0" fmla="*/ 0 h 2829873"/>
                <a:gd name="connsiteX1" fmla="*/ 0 w 4199306"/>
                <a:gd name="connsiteY1" fmla="*/ 2829873 h 2829873"/>
                <a:gd name="connsiteX2" fmla="*/ 4199306 w 4199306"/>
                <a:gd name="connsiteY2" fmla="*/ 2829873 h 282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9306" h="2829873">
                  <a:moveTo>
                    <a:pt x="0" y="0"/>
                  </a:moveTo>
                  <a:lnTo>
                    <a:pt x="0" y="2829873"/>
                  </a:lnTo>
                  <a:lnTo>
                    <a:pt x="4199306" y="282987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E97983E-AA45-4609-B9BC-E192AB9D6CA7}"/>
                </a:ext>
              </a:extLst>
            </p:cNvPr>
            <p:cNvGrpSpPr/>
            <p:nvPr/>
          </p:nvGrpSpPr>
          <p:grpSpPr>
            <a:xfrm>
              <a:off x="7029179" y="1989868"/>
              <a:ext cx="91007" cy="2811815"/>
              <a:chOff x="7029179" y="1989868"/>
              <a:chExt cx="91007" cy="2811815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1CD225D-E437-4D03-B979-5CB44B3971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29179" y="4801683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DFDCD7D-3AE0-4F30-A3D5-9D540BB0E7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29179" y="4399996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575AE34-0D95-4428-BB39-F0601BE522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29179" y="3998308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DA68BAF-9601-43E2-A7F4-ADA5C22E75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29179" y="3596620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2329DA0-BA50-478F-A14B-FD25F6242F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29179" y="3194932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2F14C99-0FB4-48F8-8918-2165C497F0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29179" y="2793244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C83B6E9-587F-4C41-97B8-7434FC5F03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29179" y="2391556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B970401-EFDD-4F37-8EA1-98F86B9190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29179" y="1989868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222BC56-E073-4453-BAF8-A499F16EA3AA}"/>
                </a:ext>
              </a:extLst>
            </p:cNvPr>
            <p:cNvGrpSpPr/>
            <p:nvPr/>
          </p:nvGrpSpPr>
          <p:grpSpPr>
            <a:xfrm>
              <a:off x="7120186" y="4801661"/>
              <a:ext cx="4203851" cy="91007"/>
              <a:chOff x="7120186" y="4801661"/>
              <a:chExt cx="4203851" cy="91007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B437B10-E286-4671-AB4A-C1ADD18A0B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7074682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358B4F0-F304-4B60-AEFF-E9A8E4B9DF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7274865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6F3CC5-0F06-4D60-87D0-759178F528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7475048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2CE25E3-19EF-4658-9547-B43C788C4D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7675231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CEA0387-F7CC-4F20-8A4A-1077E8AE04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7875414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ED7F570-DEAA-4020-BBE7-F992789E53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8075597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ADC06E7-4535-46A4-A58F-9ACD82F96F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8275780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6C616B2-C6F7-49C1-9E7B-430CE9DAA0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8475963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9D1E079-9609-4171-8F15-96E3D54F87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8676146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A55B163-D86E-4AC5-A556-01A2726678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8876329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7A55B92-1CFC-47C8-ADF7-B1DF6BD743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9076512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2EF4DB2-0893-465D-A64F-6F1BBF1AD2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9276695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DE1D868-1651-46AF-BFE5-A8D27C9F35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9476878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1A43190-2FD2-4069-A2CD-190800BBE1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9677061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8926D27-DB7E-4D50-98EB-7761B839AF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9877244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4AB7443-E5DC-479F-A8D3-0315C15C9C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10077427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8EE74B4-BB4C-4C18-B5BF-4E8B66CEA2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10277610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D71B2CD-AB58-4A4F-B78A-32FA6295C6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10477793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BB5FB99-1D3D-4B5A-8F22-2BBBC5233E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10677976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9B6347D-9564-4D37-828C-5F05478320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10878159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65D3F3A-50A8-4BF0-B0C9-0732A0103E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11078342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DC09676-FD1A-46DF-A288-DB24876A6C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11278533" y="4847165"/>
                <a:ext cx="9100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7BE137F-4863-4334-BE2F-F17417A1F4D7}"/>
              </a:ext>
            </a:extLst>
          </p:cNvPr>
          <p:cNvSpPr/>
          <p:nvPr/>
        </p:nvSpPr>
        <p:spPr bwMode="auto">
          <a:xfrm>
            <a:off x="7126941" y="2409713"/>
            <a:ext cx="3394038" cy="1662056"/>
          </a:xfrm>
          <a:custGeom>
            <a:avLst/>
            <a:gdLst>
              <a:gd name="connsiteX0" fmla="*/ 0 w 3394038"/>
              <a:gd name="connsiteY0" fmla="*/ 0 h 1662056"/>
              <a:gd name="connsiteX1" fmla="*/ 199017 w 3394038"/>
              <a:gd name="connsiteY1" fmla="*/ 0 h 1662056"/>
              <a:gd name="connsiteX2" fmla="*/ 591671 w 3394038"/>
              <a:gd name="connsiteY2" fmla="*/ 554019 h 1662056"/>
              <a:gd name="connsiteX3" fmla="*/ 790687 w 3394038"/>
              <a:gd name="connsiteY3" fmla="*/ 753035 h 1662056"/>
              <a:gd name="connsiteX4" fmla="*/ 1398494 w 3394038"/>
              <a:gd name="connsiteY4" fmla="*/ 1242508 h 1662056"/>
              <a:gd name="connsiteX5" fmla="*/ 1995544 w 3394038"/>
              <a:gd name="connsiteY5" fmla="*/ 1527586 h 1662056"/>
              <a:gd name="connsiteX6" fmla="*/ 2205318 w 3394038"/>
              <a:gd name="connsiteY6" fmla="*/ 1608268 h 1662056"/>
              <a:gd name="connsiteX7" fmla="*/ 2802367 w 3394038"/>
              <a:gd name="connsiteY7" fmla="*/ 1662056 h 1662056"/>
              <a:gd name="connsiteX8" fmla="*/ 3394038 w 3394038"/>
              <a:gd name="connsiteY8" fmla="*/ 882127 h 166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038" h="1662056">
                <a:moveTo>
                  <a:pt x="0" y="0"/>
                </a:moveTo>
                <a:lnTo>
                  <a:pt x="199017" y="0"/>
                </a:lnTo>
                <a:lnTo>
                  <a:pt x="591671" y="554019"/>
                </a:lnTo>
                <a:lnTo>
                  <a:pt x="790687" y="753035"/>
                </a:lnTo>
                <a:lnTo>
                  <a:pt x="1398494" y="1242508"/>
                </a:lnTo>
                <a:lnTo>
                  <a:pt x="1995544" y="1527586"/>
                </a:lnTo>
                <a:lnTo>
                  <a:pt x="2205318" y="1608268"/>
                </a:lnTo>
                <a:lnTo>
                  <a:pt x="2802367" y="1662056"/>
                </a:lnTo>
                <a:lnTo>
                  <a:pt x="3394038" y="882127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Diamond 63">
            <a:extLst>
              <a:ext uri="{FF2B5EF4-FFF2-40B4-BE49-F238E27FC236}">
                <a16:creationId xmlns:a16="http://schemas.microsoft.com/office/drawing/2014/main" id="{D708722C-CCEE-4B4B-8204-E76BA32C1CBD}"/>
              </a:ext>
            </a:extLst>
          </p:cNvPr>
          <p:cNvSpPr/>
          <p:nvPr/>
        </p:nvSpPr>
        <p:spPr bwMode="auto">
          <a:xfrm>
            <a:off x="7266876" y="2353690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4DDA5059-BC81-4CD1-B024-1553F739FD0B}"/>
              </a:ext>
            </a:extLst>
          </p:cNvPr>
          <p:cNvSpPr/>
          <p:nvPr/>
        </p:nvSpPr>
        <p:spPr bwMode="auto">
          <a:xfrm>
            <a:off x="7664712" y="2887986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8A0D343F-742D-4127-AD00-992E7583701E}"/>
              </a:ext>
            </a:extLst>
          </p:cNvPr>
          <p:cNvSpPr/>
          <p:nvPr/>
        </p:nvSpPr>
        <p:spPr bwMode="auto">
          <a:xfrm>
            <a:off x="7867425" y="3104405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Diamond 66">
            <a:extLst>
              <a:ext uri="{FF2B5EF4-FFF2-40B4-BE49-F238E27FC236}">
                <a16:creationId xmlns:a16="http://schemas.microsoft.com/office/drawing/2014/main" id="{C4563875-26B9-4A77-B44B-8C63534AEC24}"/>
              </a:ext>
            </a:extLst>
          </p:cNvPr>
          <p:cNvSpPr/>
          <p:nvPr/>
        </p:nvSpPr>
        <p:spPr bwMode="auto">
          <a:xfrm>
            <a:off x="8465444" y="3596620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64F59035-CB95-4165-BE15-5BFCB0213AEE}"/>
              </a:ext>
            </a:extLst>
          </p:cNvPr>
          <p:cNvSpPr/>
          <p:nvPr/>
        </p:nvSpPr>
        <p:spPr bwMode="auto">
          <a:xfrm>
            <a:off x="9065993" y="3871763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4940D2AE-4EA6-4D44-90B3-DB15F941307C}"/>
              </a:ext>
            </a:extLst>
          </p:cNvPr>
          <p:cNvSpPr/>
          <p:nvPr/>
        </p:nvSpPr>
        <p:spPr bwMode="auto">
          <a:xfrm>
            <a:off x="9264916" y="3959726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Diamond 69">
            <a:extLst>
              <a:ext uri="{FF2B5EF4-FFF2-40B4-BE49-F238E27FC236}">
                <a16:creationId xmlns:a16="http://schemas.microsoft.com/office/drawing/2014/main" id="{919D9F3D-5423-4390-AC7A-6D11C9C84632}"/>
              </a:ext>
            </a:extLst>
          </p:cNvPr>
          <p:cNvSpPr/>
          <p:nvPr/>
        </p:nvSpPr>
        <p:spPr bwMode="auto">
          <a:xfrm>
            <a:off x="9866725" y="4005219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AF90F248-F26A-4951-BD80-EB7761EE956F}"/>
              </a:ext>
            </a:extLst>
          </p:cNvPr>
          <p:cNvSpPr/>
          <p:nvPr/>
        </p:nvSpPr>
        <p:spPr bwMode="auto">
          <a:xfrm>
            <a:off x="10462794" y="3238686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522A57D-79EF-43C2-BDE1-1BF9C3522C0D}"/>
              </a:ext>
            </a:extLst>
          </p:cNvPr>
          <p:cNvSpPr/>
          <p:nvPr/>
        </p:nvSpPr>
        <p:spPr bwMode="auto">
          <a:xfrm>
            <a:off x="7110805" y="2205318"/>
            <a:ext cx="3410174" cy="2189181"/>
          </a:xfrm>
          <a:custGeom>
            <a:avLst/>
            <a:gdLst>
              <a:gd name="connsiteX0" fmla="*/ 0 w 3410174"/>
              <a:gd name="connsiteY0" fmla="*/ 199016 h 2189181"/>
              <a:gd name="connsiteX1" fmla="*/ 215153 w 3410174"/>
              <a:gd name="connsiteY1" fmla="*/ 0 h 2189181"/>
              <a:gd name="connsiteX2" fmla="*/ 801444 w 3410174"/>
              <a:gd name="connsiteY2" fmla="*/ 1204856 h 2189181"/>
              <a:gd name="connsiteX3" fmla="*/ 1403873 w 3410174"/>
              <a:gd name="connsiteY3" fmla="*/ 1850315 h 2189181"/>
              <a:gd name="connsiteX4" fmla="*/ 2017059 w 3410174"/>
              <a:gd name="connsiteY4" fmla="*/ 2151529 h 2189181"/>
              <a:gd name="connsiteX5" fmla="*/ 2210696 w 3410174"/>
              <a:gd name="connsiteY5" fmla="*/ 2189181 h 2189181"/>
              <a:gd name="connsiteX6" fmla="*/ 2802367 w 3410174"/>
              <a:gd name="connsiteY6" fmla="*/ 2049331 h 2189181"/>
              <a:gd name="connsiteX7" fmla="*/ 3410174 w 3410174"/>
              <a:gd name="connsiteY7" fmla="*/ 1516828 h 218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0174" h="2189181">
                <a:moveTo>
                  <a:pt x="0" y="199016"/>
                </a:moveTo>
                <a:lnTo>
                  <a:pt x="215153" y="0"/>
                </a:lnTo>
                <a:lnTo>
                  <a:pt x="801444" y="1204856"/>
                </a:lnTo>
                <a:lnTo>
                  <a:pt x="1403873" y="1850315"/>
                </a:lnTo>
                <a:lnTo>
                  <a:pt x="2017059" y="2151529"/>
                </a:lnTo>
                <a:lnTo>
                  <a:pt x="2210696" y="2189181"/>
                </a:lnTo>
                <a:lnTo>
                  <a:pt x="2802367" y="2049331"/>
                </a:lnTo>
                <a:lnTo>
                  <a:pt x="3410174" y="1516828"/>
                </a:lnTo>
              </a:path>
            </a:pathLst>
          </a:cu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Diamond 73">
            <a:extLst>
              <a:ext uri="{FF2B5EF4-FFF2-40B4-BE49-F238E27FC236}">
                <a16:creationId xmlns:a16="http://schemas.microsoft.com/office/drawing/2014/main" id="{DFEBD9C1-41C8-408F-A860-F5938B12F5A7}"/>
              </a:ext>
            </a:extLst>
          </p:cNvPr>
          <p:cNvSpPr/>
          <p:nvPr/>
        </p:nvSpPr>
        <p:spPr bwMode="auto">
          <a:xfrm>
            <a:off x="7054783" y="2337102"/>
            <a:ext cx="112043" cy="112043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F523CA39-42DE-4865-9AD5-E130400133C0}"/>
              </a:ext>
            </a:extLst>
          </p:cNvPr>
          <p:cNvSpPr/>
          <p:nvPr/>
        </p:nvSpPr>
        <p:spPr bwMode="auto">
          <a:xfrm>
            <a:off x="7057999" y="2319874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351F90AF-3CBE-4CA4-92EC-A590AC16B476}"/>
              </a:ext>
            </a:extLst>
          </p:cNvPr>
          <p:cNvSpPr/>
          <p:nvPr/>
        </p:nvSpPr>
        <p:spPr bwMode="auto">
          <a:xfrm>
            <a:off x="7262102" y="2157614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AF3A734-66B0-42F3-85DB-2446E1E47A25}"/>
              </a:ext>
            </a:extLst>
          </p:cNvPr>
          <p:cNvSpPr/>
          <p:nvPr/>
        </p:nvSpPr>
        <p:spPr bwMode="auto">
          <a:xfrm>
            <a:off x="7867425" y="3344926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AEB21E40-273B-48DF-BF92-EEEA252D96F0}"/>
              </a:ext>
            </a:extLst>
          </p:cNvPr>
          <p:cNvSpPr/>
          <p:nvPr/>
        </p:nvSpPr>
        <p:spPr bwMode="auto">
          <a:xfrm>
            <a:off x="8456483" y="3980368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9D59B2D5-2379-41E1-81CE-4FB7A6909858}"/>
              </a:ext>
            </a:extLst>
          </p:cNvPr>
          <p:cNvSpPr/>
          <p:nvPr/>
        </p:nvSpPr>
        <p:spPr bwMode="auto">
          <a:xfrm>
            <a:off x="9065993" y="4282456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530421AC-BE77-4406-9228-00A2862FBCE0}"/>
              </a:ext>
            </a:extLst>
          </p:cNvPr>
          <p:cNvSpPr/>
          <p:nvPr/>
        </p:nvSpPr>
        <p:spPr bwMode="auto">
          <a:xfrm>
            <a:off x="9265221" y="4327949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93FCC191-E886-4DD8-A8AF-24D4FF473AAF}"/>
              </a:ext>
            </a:extLst>
          </p:cNvPr>
          <p:cNvSpPr/>
          <p:nvPr/>
        </p:nvSpPr>
        <p:spPr bwMode="auto">
          <a:xfrm>
            <a:off x="9866725" y="4193234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436B6F46-872B-4C3A-8C98-EC18C40AD1AF}"/>
              </a:ext>
            </a:extLst>
          </p:cNvPr>
          <p:cNvSpPr/>
          <p:nvPr/>
        </p:nvSpPr>
        <p:spPr bwMode="auto">
          <a:xfrm>
            <a:off x="10461742" y="3677356"/>
            <a:ext cx="112043" cy="112043"/>
          </a:xfrm>
          <a:prstGeom prst="triangl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A170FF8-58FB-4F63-8A74-B7FBBFFA8969}"/>
              </a:ext>
            </a:extLst>
          </p:cNvPr>
          <p:cNvSpPr/>
          <p:nvPr/>
        </p:nvSpPr>
        <p:spPr bwMode="auto">
          <a:xfrm>
            <a:off x="7110805" y="2388198"/>
            <a:ext cx="3813586" cy="1387736"/>
          </a:xfrm>
          <a:custGeom>
            <a:avLst/>
            <a:gdLst>
              <a:gd name="connsiteX0" fmla="*/ 0 w 3813586"/>
              <a:gd name="connsiteY0" fmla="*/ 16136 h 1387736"/>
              <a:gd name="connsiteX1" fmla="*/ 209774 w 3813586"/>
              <a:gd name="connsiteY1" fmla="*/ 0 h 1387736"/>
              <a:gd name="connsiteX2" fmla="*/ 602428 w 3813586"/>
              <a:gd name="connsiteY2" fmla="*/ 510988 h 1387736"/>
              <a:gd name="connsiteX3" fmla="*/ 1204856 w 3813586"/>
              <a:gd name="connsiteY3" fmla="*/ 1108037 h 1387736"/>
              <a:gd name="connsiteX4" fmla="*/ 1613647 w 3813586"/>
              <a:gd name="connsiteY4" fmla="*/ 1290917 h 1387736"/>
              <a:gd name="connsiteX5" fmla="*/ 2011680 w 3813586"/>
              <a:gd name="connsiteY5" fmla="*/ 1301675 h 1387736"/>
              <a:gd name="connsiteX6" fmla="*/ 2210696 w 3813586"/>
              <a:gd name="connsiteY6" fmla="*/ 1264023 h 1387736"/>
              <a:gd name="connsiteX7" fmla="*/ 2614108 w 3813586"/>
              <a:gd name="connsiteY7" fmla="*/ 1387736 h 1387736"/>
              <a:gd name="connsiteX8" fmla="*/ 3813586 w 3813586"/>
              <a:gd name="connsiteY8" fmla="*/ 408790 h 138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3586" h="1387736">
                <a:moveTo>
                  <a:pt x="0" y="16136"/>
                </a:moveTo>
                <a:lnTo>
                  <a:pt x="209774" y="0"/>
                </a:lnTo>
                <a:lnTo>
                  <a:pt x="602428" y="510988"/>
                </a:lnTo>
                <a:lnTo>
                  <a:pt x="1204856" y="1108037"/>
                </a:lnTo>
                <a:lnTo>
                  <a:pt x="1613647" y="1290917"/>
                </a:lnTo>
                <a:lnTo>
                  <a:pt x="2011680" y="1301675"/>
                </a:lnTo>
                <a:lnTo>
                  <a:pt x="2210696" y="1264023"/>
                </a:lnTo>
                <a:lnTo>
                  <a:pt x="2614108" y="1387736"/>
                </a:lnTo>
                <a:lnTo>
                  <a:pt x="3813586" y="408790"/>
                </a:lnTo>
              </a:path>
            </a:pathLst>
          </a:cu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14DA8926-AAF3-45D4-9044-D676F34AB409}"/>
              </a:ext>
            </a:extLst>
          </p:cNvPr>
          <p:cNvSpPr/>
          <p:nvPr/>
        </p:nvSpPr>
        <p:spPr bwMode="auto">
          <a:xfrm>
            <a:off x="7064163" y="2339850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B8B8018D-F471-456C-866D-F0289B35F6D7}"/>
              </a:ext>
            </a:extLst>
          </p:cNvPr>
          <p:cNvSpPr/>
          <p:nvPr/>
        </p:nvSpPr>
        <p:spPr bwMode="auto">
          <a:xfrm>
            <a:off x="7259704" y="2330024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DAE567EF-C8FB-4595-8EE9-C53BF0350FDB}"/>
              </a:ext>
            </a:extLst>
          </p:cNvPr>
          <p:cNvSpPr/>
          <p:nvPr/>
        </p:nvSpPr>
        <p:spPr bwMode="auto">
          <a:xfrm>
            <a:off x="7666693" y="2846324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Hexagon 85">
            <a:extLst>
              <a:ext uri="{FF2B5EF4-FFF2-40B4-BE49-F238E27FC236}">
                <a16:creationId xmlns:a16="http://schemas.microsoft.com/office/drawing/2014/main" id="{804D1878-7C14-40AA-BC14-9A704EB47A32}"/>
              </a:ext>
            </a:extLst>
          </p:cNvPr>
          <p:cNvSpPr/>
          <p:nvPr/>
        </p:nvSpPr>
        <p:spPr bwMode="auto">
          <a:xfrm>
            <a:off x="8264982" y="3430635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Hexagon 86">
            <a:extLst>
              <a:ext uri="{FF2B5EF4-FFF2-40B4-BE49-F238E27FC236}">
                <a16:creationId xmlns:a16="http://schemas.microsoft.com/office/drawing/2014/main" id="{9A16E3F7-014F-408E-A5D3-892694E02E4E}"/>
              </a:ext>
            </a:extLst>
          </p:cNvPr>
          <p:cNvSpPr/>
          <p:nvPr/>
        </p:nvSpPr>
        <p:spPr bwMode="auto">
          <a:xfrm>
            <a:off x="8668494" y="3614602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Hexagon 87">
            <a:extLst>
              <a:ext uri="{FF2B5EF4-FFF2-40B4-BE49-F238E27FC236}">
                <a16:creationId xmlns:a16="http://schemas.microsoft.com/office/drawing/2014/main" id="{01C3EBA7-BA2C-49F3-BA40-78D7154B0664}"/>
              </a:ext>
            </a:extLst>
          </p:cNvPr>
          <p:cNvSpPr/>
          <p:nvPr/>
        </p:nvSpPr>
        <p:spPr bwMode="auto">
          <a:xfrm>
            <a:off x="9065992" y="3632784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C61F6A79-D5DE-4090-A0AF-A651AE395708}"/>
              </a:ext>
            </a:extLst>
          </p:cNvPr>
          <p:cNvSpPr/>
          <p:nvPr/>
        </p:nvSpPr>
        <p:spPr bwMode="auto">
          <a:xfrm>
            <a:off x="9269042" y="3587989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Hexagon 89">
            <a:extLst>
              <a:ext uri="{FF2B5EF4-FFF2-40B4-BE49-F238E27FC236}">
                <a16:creationId xmlns:a16="http://schemas.microsoft.com/office/drawing/2014/main" id="{4C358082-08E2-4EAC-962B-B882DDAE7159}"/>
              </a:ext>
            </a:extLst>
          </p:cNvPr>
          <p:cNvSpPr/>
          <p:nvPr/>
        </p:nvSpPr>
        <p:spPr bwMode="auto">
          <a:xfrm>
            <a:off x="9666542" y="3726645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2ACFECCB-9373-4F6D-971E-E18046820435}"/>
              </a:ext>
            </a:extLst>
          </p:cNvPr>
          <p:cNvSpPr/>
          <p:nvPr/>
        </p:nvSpPr>
        <p:spPr bwMode="auto">
          <a:xfrm>
            <a:off x="10868455" y="2745965"/>
            <a:ext cx="112043" cy="112043"/>
          </a:xfrm>
          <a:prstGeom prst="hexagon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AC65BED1-0CA7-48F2-8C91-2F03889A2A60}"/>
              </a:ext>
            </a:extLst>
          </p:cNvPr>
          <p:cNvSpPr/>
          <p:nvPr/>
        </p:nvSpPr>
        <p:spPr bwMode="auto">
          <a:xfrm>
            <a:off x="7121562" y="2398955"/>
            <a:ext cx="3996466" cy="1823421"/>
          </a:xfrm>
          <a:custGeom>
            <a:avLst/>
            <a:gdLst>
              <a:gd name="connsiteX0" fmla="*/ 0 w 3996466"/>
              <a:gd name="connsiteY0" fmla="*/ 10758 h 1823421"/>
              <a:gd name="connsiteX1" fmla="*/ 204396 w 3996466"/>
              <a:gd name="connsiteY1" fmla="*/ 0 h 1823421"/>
              <a:gd name="connsiteX2" fmla="*/ 580913 w 3996466"/>
              <a:gd name="connsiteY2" fmla="*/ 914400 h 1823421"/>
              <a:gd name="connsiteX3" fmla="*/ 995083 w 3996466"/>
              <a:gd name="connsiteY3" fmla="*/ 1393116 h 1823421"/>
              <a:gd name="connsiteX4" fmla="*/ 1403873 w 3996466"/>
              <a:gd name="connsiteY4" fmla="*/ 1748118 h 1823421"/>
              <a:gd name="connsiteX5" fmla="*/ 1995544 w 3996466"/>
              <a:gd name="connsiteY5" fmla="*/ 1823421 h 1823421"/>
              <a:gd name="connsiteX6" fmla="*/ 2194560 w 3996466"/>
              <a:gd name="connsiteY6" fmla="*/ 1818043 h 1823421"/>
              <a:gd name="connsiteX7" fmla="*/ 2796989 w 3996466"/>
              <a:gd name="connsiteY7" fmla="*/ 1355464 h 1823421"/>
              <a:gd name="connsiteX8" fmla="*/ 3996466 w 3996466"/>
              <a:gd name="connsiteY8" fmla="*/ 102198 h 182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6466" h="1823421">
                <a:moveTo>
                  <a:pt x="0" y="10758"/>
                </a:moveTo>
                <a:lnTo>
                  <a:pt x="204396" y="0"/>
                </a:lnTo>
                <a:lnTo>
                  <a:pt x="580913" y="914400"/>
                </a:lnTo>
                <a:lnTo>
                  <a:pt x="995083" y="1393116"/>
                </a:lnTo>
                <a:lnTo>
                  <a:pt x="1403873" y="1748118"/>
                </a:lnTo>
                <a:lnTo>
                  <a:pt x="1995544" y="1823421"/>
                </a:lnTo>
                <a:lnTo>
                  <a:pt x="2194560" y="1818043"/>
                </a:lnTo>
                <a:lnTo>
                  <a:pt x="2796989" y="1355464"/>
                </a:lnTo>
                <a:lnTo>
                  <a:pt x="3996466" y="102198"/>
                </a:lnTo>
              </a:path>
            </a:pathLst>
          </a:cu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Pentagon 92">
            <a:extLst>
              <a:ext uri="{FF2B5EF4-FFF2-40B4-BE49-F238E27FC236}">
                <a16:creationId xmlns:a16="http://schemas.microsoft.com/office/drawing/2014/main" id="{A091FEDE-4D2C-4769-8267-718C08C4F51D}"/>
              </a:ext>
            </a:extLst>
          </p:cNvPr>
          <p:cNvSpPr/>
          <p:nvPr/>
        </p:nvSpPr>
        <p:spPr bwMode="auto">
          <a:xfrm>
            <a:off x="7073612" y="2346384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Pentagon 93">
            <a:extLst>
              <a:ext uri="{FF2B5EF4-FFF2-40B4-BE49-F238E27FC236}">
                <a16:creationId xmlns:a16="http://schemas.microsoft.com/office/drawing/2014/main" id="{03F7F095-3A5B-45D2-87DA-C23CA07927B9}"/>
              </a:ext>
            </a:extLst>
          </p:cNvPr>
          <p:cNvSpPr/>
          <p:nvPr/>
        </p:nvSpPr>
        <p:spPr bwMode="auto">
          <a:xfrm>
            <a:off x="7263948" y="2342705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Pentagon 94">
            <a:extLst>
              <a:ext uri="{FF2B5EF4-FFF2-40B4-BE49-F238E27FC236}">
                <a16:creationId xmlns:a16="http://schemas.microsoft.com/office/drawing/2014/main" id="{7582394D-53EF-498C-B9C6-1204B9C83D6E}"/>
              </a:ext>
            </a:extLst>
          </p:cNvPr>
          <p:cNvSpPr/>
          <p:nvPr/>
        </p:nvSpPr>
        <p:spPr bwMode="auto">
          <a:xfrm>
            <a:off x="7660838" y="3258591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Pentagon 95">
            <a:extLst>
              <a:ext uri="{FF2B5EF4-FFF2-40B4-BE49-F238E27FC236}">
                <a16:creationId xmlns:a16="http://schemas.microsoft.com/office/drawing/2014/main" id="{364EC995-8298-41FD-AC96-B53D8A53221E}"/>
              </a:ext>
            </a:extLst>
          </p:cNvPr>
          <p:cNvSpPr/>
          <p:nvPr/>
        </p:nvSpPr>
        <p:spPr bwMode="auto">
          <a:xfrm>
            <a:off x="8065477" y="3724636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Pentagon 96">
            <a:extLst>
              <a:ext uri="{FF2B5EF4-FFF2-40B4-BE49-F238E27FC236}">
                <a16:creationId xmlns:a16="http://schemas.microsoft.com/office/drawing/2014/main" id="{2CE81337-6ACE-4557-B1C6-8F0F5A9665FB}"/>
              </a:ext>
            </a:extLst>
          </p:cNvPr>
          <p:cNvSpPr/>
          <p:nvPr/>
        </p:nvSpPr>
        <p:spPr bwMode="auto">
          <a:xfrm>
            <a:off x="8462681" y="4102947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Pentagon 97">
            <a:extLst>
              <a:ext uri="{FF2B5EF4-FFF2-40B4-BE49-F238E27FC236}">
                <a16:creationId xmlns:a16="http://schemas.microsoft.com/office/drawing/2014/main" id="{4C4BEAC9-88FE-4995-8762-05FFF8604F16}"/>
              </a:ext>
            </a:extLst>
          </p:cNvPr>
          <p:cNvSpPr/>
          <p:nvPr/>
        </p:nvSpPr>
        <p:spPr bwMode="auto">
          <a:xfrm>
            <a:off x="9065057" y="4166712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Pentagon 98">
            <a:extLst>
              <a:ext uri="{FF2B5EF4-FFF2-40B4-BE49-F238E27FC236}">
                <a16:creationId xmlns:a16="http://schemas.microsoft.com/office/drawing/2014/main" id="{39579FA1-DB3E-48E5-B020-ED52686AE864}"/>
              </a:ext>
            </a:extLst>
          </p:cNvPr>
          <p:cNvSpPr/>
          <p:nvPr/>
        </p:nvSpPr>
        <p:spPr bwMode="auto">
          <a:xfrm>
            <a:off x="9275606" y="4160991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Pentagon 99">
            <a:extLst>
              <a:ext uri="{FF2B5EF4-FFF2-40B4-BE49-F238E27FC236}">
                <a16:creationId xmlns:a16="http://schemas.microsoft.com/office/drawing/2014/main" id="{2999A61A-FA2F-4E19-9378-91BBDE33A284}"/>
              </a:ext>
            </a:extLst>
          </p:cNvPr>
          <p:cNvSpPr/>
          <p:nvPr/>
        </p:nvSpPr>
        <p:spPr bwMode="auto">
          <a:xfrm>
            <a:off x="9866725" y="3708663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Pentagon 100">
            <a:extLst>
              <a:ext uri="{FF2B5EF4-FFF2-40B4-BE49-F238E27FC236}">
                <a16:creationId xmlns:a16="http://schemas.microsoft.com/office/drawing/2014/main" id="{35AE048E-730D-4DCB-9C3D-EBC1DCF5FF2D}"/>
              </a:ext>
            </a:extLst>
          </p:cNvPr>
          <p:cNvSpPr/>
          <p:nvPr/>
        </p:nvSpPr>
        <p:spPr bwMode="auto">
          <a:xfrm>
            <a:off x="11068205" y="2450071"/>
            <a:ext cx="99646" cy="99646"/>
          </a:xfrm>
          <a:prstGeom prst="pentagon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EC2C5C20-F3FA-4746-85B8-2C72E0ACBEF1}"/>
              </a:ext>
            </a:extLst>
          </p:cNvPr>
          <p:cNvSpPr/>
          <p:nvPr/>
        </p:nvSpPr>
        <p:spPr bwMode="auto">
          <a:xfrm>
            <a:off x="7116184" y="2404334"/>
            <a:ext cx="4206240" cy="1328570"/>
          </a:xfrm>
          <a:custGeom>
            <a:avLst/>
            <a:gdLst>
              <a:gd name="connsiteX0" fmla="*/ 0 w 4206240"/>
              <a:gd name="connsiteY0" fmla="*/ 0 h 1328570"/>
              <a:gd name="connsiteX1" fmla="*/ 204395 w 4206240"/>
              <a:gd name="connsiteY1" fmla="*/ 64546 h 1328570"/>
              <a:gd name="connsiteX2" fmla="*/ 403411 w 4206240"/>
              <a:gd name="connsiteY2" fmla="*/ 172122 h 1328570"/>
              <a:gd name="connsiteX3" fmla="*/ 796065 w 4206240"/>
              <a:gd name="connsiteY3" fmla="*/ 1038113 h 1328570"/>
              <a:gd name="connsiteX4" fmla="*/ 1398494 w 4206240"/>
              <a:gd name="connsiteY4" fmla="*/ 1048871 h 1328570"/>
              <a:gd name="connsiteX5" fmla="*/ 2011680 w 4206240"/>
              <a:gd name="connsiteY5" fmla="*/ 1328570 h 1328570"/>
              <a:gd name="connsiteX6" fmla="*/ 2226832 w 4206240"/>
              <a:gd name="connsiteY6" fmla="*/ 1215614 h 1328570"/>
              <a:gd name="connsiteX7" fmla="*/ 2813124 w 4206240"/>
              <a:gd name="connsiteY7" fmla="*/ 995082 h 1328570"/>
              <a:gd name="connsiteX8" fmla="*/ 4206240 w 4206240"/>
              <a:gd name="connsiteY8" fmla="*/ 521746 h 132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6240" h="1328570">
                <a:moveTo>
                  <a:pt x="0" y="0"/>
                </a:moveTo>
                <a:lnTo>
                  <a:pt x="204395" y="64546"/>
                </a:lnTo>
                <a:lnTo>
                  <a:pt x="403411" y="172122"/>
                </a:lnTo>
                <a:lnTo>
                  <a:pt x="796065" y="1038113"/>
                </a:lnTo>
                <a:lnTo>
                  <a:pt x="1398494" y="1048871"/>
                </a:lnTo>
                <a:lnTo>
                  <a:pt x="2011680" y="1328570"/>
                </a:lnTo>
                <a:lnTo>
                  <a:pt x="2226832" y="1215614"/>
                </a:lnTo>
                <a:lnTo>
                  <a:pt x="2813124" y="995082"/>
                </a:lnTo>
                <a:lnTo>
                  <a:pt x="4206240" y="521746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0CE7562-4FA9-4D6A-9172-5DC597B339AA}"/>
              </a:ext>
            </a:extLst>
          </p:cNvPr>
          <p:cNvSpPr/>
          <p:nvPr/>
        </p:nvSpPr>
        <p:spPr bwMode="auto">
          <a:xfrm>
            <a:off x="7077118" y="2359211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C3F85E6-A203-4BA6-805A-BC55D3071073}"/>
              </a:ext>
            </a:extLst>
          </p:cNvPr>
          <p:cNvSpPr/>
          <p:nvPr/>
        </p:nvSpPr>
        <p:spPr bwMode="auto">
          <a:xfrm>
            <a:off x="7481381" y="2536720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6C2A477-A17A-4FA4-A7CB-342C82BBE58F}"/>
              </a:ext>
            </a:extLst>
          </p:cNvPr>
          <p:cNvSpPr/>
          <p:nvPr/>
        </p:nvSpPr>
        <p:spPr bwMode="auto">
          <a:xfrm>
            <a:off x="7875807" y="3404661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F53B245-D3AC-47B7-8CAB-94B64A03A13E}"/>
              </a:ext>
            </a:extLst>
          </p:cNvPr>
          <p:cNvSpPr/>
          <p:nvPr/>
        </p:nvSpPr>
        <p:spPr bwMode="auto">
          <a:xfrm>
            <a:off x="8474959" y="3411005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3AA396A-2F1D-446F-A052-7E52D68939BA}"/>
              </a:ext>
            </a:extLst>
          </p:cNvPr>
          <p:cNvSpPr/>
          <p:nvPr/>
        </p:nvSpPr>
        <p:spPr bwMode="auto">
          <a:xfrm>
            <a:off x="9080858" y="3683420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ABE2C44-1D16-442A-B0C2-6A574AD649C7}"/>
              </a:ext>
            </a:extLst>
          </p:cNvPr>
          <p:cNvSpPr/>
          <p:nvPr/>
        </p:nvSpPr>
        <p:spPr bwMode="auto">
          <a:xfrm>
            <a:off x="9874849" y="3362444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0E2D331-D523-444A-8038-FB6429ED44E1}"/>
              </a:ext>
            </a:extLst>
          </p:cNvPr>
          <p:cNvSpPr/>
          <p:nvPr/>
        </p:nvSpPr>
        <p:spPr bwMode="auto">
          <a:xfrm>
            <a:off x="9283908" y="3589032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C7191A2-3C42-4D1E-84A2-97719B27EC7F}"/>
              </a:ext>
            </a:extLst>
          </p:cNvPr>
          <p:cNvSpPr/>
          <p:nvPr/>
        </p:nvSpPr>
        <p:spPr bwMode="auto">
          <a:xfrm>
            <a:off x="11278035" y="2887986"/>
            <a:ext cx="83398" cy="83398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DD937AD-0F69-452F-AF5F-34E2FB8D9A1F}"/>
              </a:ext>
            </a:extLst>
          </p:cNvPr>
          <p:cNvSpPr/>
          <p:nvPr/>
        </p:nvSpPr>
        <p:spPr bwMode="auto">
          <a:xfrm>
            <a:off x="7121562" y="2388198"/>
            <a:ext cx="4200862" cy="1479176"/>
          </a:xfrm>
          <a:custGeom>
            <a:avLst/>
            <a:gdLst>
              <a:gd name="connsiteX0" fmla="*/ 0 w 4200862"/>
              <a:gd name="connsiteY0" fmla="*/ 16136 h 1479176"/>
              <a:gd name="connsiteX1" fmla="*/ 209774 w 4200862"/>
              <a:gd name="connsiteY1" fmla="*/ 102197 h 1479176"/>
              <a:gd name="connsiteX2" fmla="*/ 398033 w 4200862"/>
              <a:gd name="connsiteY2" fmla="*/ 258183 h 1479176"/>
              <a:gd name="connsiteX3" fmla="*/ 1005840 w 4200862"/>
              <a:gd name="connsiteY3" fmla="*/ 892884 h 1479176"/>
              <a:gd name="connsiteX4" fmla="*/ 1436146 w 4200862"/>
              <a:gd name="connsiteY4" fmla="*/ 1237129 h 1479176"/>
              <a:gd name="connsiteX5" fmla="*/ 1990165 w 4200862"/>
              <a:gd name="connsiteY5" fmla="*/ 1479176 h 1479176"/>
              <a:gd name="connsiteX6" fmla="*/ 2194560 w 4200862"/>
              <a:gd name="connsiteY6" fmla="*/ 1468418 h 1479176"/>
              <a:gd name="connsiteX7" fmla="*/ 2802367 w 4200862"/>
              <a:gd name="connsiteY7" fmla="*/ 1430767 h 1479176"/>
              <a:gd name="connsiteX8" fmla="*/ 4200862 w 4200862"/>
              <a:gd name="connsiteY8" fmla="*/ 0 h 14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0862" h="1479176">
                <a:moveTo>
                  <a:pt x="0" y="16136"/>
                </a:moveTo>
                <a:lnTo>
                  <a:pt x="209774" y="102197"/>
                </a:lnTo>
                <a:lnTo>
                  <a:pt x="398033" y="258183"/>
                </a:lnTo>
                <a:lnTo>
                  <a:pt x="1005840" y="892884"/>
                </a:lnTo>
                <a:lnTo>
                  <a:pt x="1436146" y="1237129"/>
                </a:lnTo>
                <a:lnTo>
                  <a:pt x="1990165" y="1479176"/>
                </a:lnTo>
                <a:lnTo>
                  <a:pt x="2194560" y="1468418"/>
                </a:lnTo>
                <a:lnTo>
                  <a:pt x="2802367" y="1430767"/>
                </a:lnTo>
                <a:lnTo>
                  <a:pt x="4200862" y="0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D70AF28-B029-40DA-9269-F085C8EC3076}"/>
              </a:ext>
            </a:extLst>
          </p:cNvPr>
          <p:cNvSpPr/>
          <p:nvPr/>
        </p:nvSpPr>
        <p:spPr bwMode="auto">
          <a:xfrm>
            <a:off x="7066052" y="2356202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F3BE4B1-DC30-4BA9-A150-EFDF1ACEC577}"/>
              </a:ext>
            </a:extLst>
          </p:cNvPr>
          <p:cNvSpPr/>
          <p:nvPr/>
        </p:nvSpPr>
        <p:spPr bwMode="auto">
          <a:xfrm>
            <a:off x="7267332" y="2442702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34C80BF-DB8D-4CDC-9195-73AFD9DD33B9}"/>
              </a:ext>
            </a:extLst>
          </p:cNvPr>
          <p:cNvSpPr/>
          <p:nvPr/>
        </p:nvSpPr>
        <p:spPr bwMode="auto">
          <a:xfrm>
            <a:off x="7471175" y="2602027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8AF6316-B2B6-46B5-A167-BB66F0475669}"/>
              </a:ext>
            </a:extLst>
          </p:cNvPr>
          <p:cNvSpPr/>
          <p:nvPr/>
        </p:nvSpPr>
        <p:spPr bwMode="auto">
          <a:xfrm>
            <a:off x="8067693" y="3222116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CEC47E5-03F9-4F6D-A795-BF8A44ADAEC3}"/>
              </a:ext>
            </a:extLst>
          </p:cNvPr>
          <p:cNvSpPr/>
          <p:nvPr/>
        </p:nvSpPr>
        <p:spPr bwMode="auto">
          <a:xfrm>
            <a:off x="8474857" y="3566471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42A7567-2CC3-4296-A781-DF71CCC07C6B}"/>
              </a:ext>
            </a:extLst>
          </p:cNvPr>
          <p:cNvSpPr/>
          <p:nvPr/>
        </p:nvSpPr>
        <p:spPr bwMode="auto">
          <a:xfrm>
            <a:off x="9068186" y="3815241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1783094-13B3-46B8-BD60-B2E0CDEB0B7C}"/>
              </a:ext>
            </a:extLst>
          </p:cNvPr>
          <p:cNvSpPr/>
          <p:nvPr/>
        </p:nvSpPr>
        <p:spPr bwMode="auto">
          <a:xfrm>
            <a:off x="9281473" y="3805620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0E9B8A9-6F9F-475F-A721-E06EC39F825F}"/>
              </a:ext>
            </a:extLst>
          </p:cNvPr>
          <p:cNvSpPr/>
          <p:nvPr/>
        </p:nvSpPr>
        <p:spPr bwMode="auto">
          <a:xfrm>
            <a:off x="9870109" y="3767110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8C79F16-03B9-4814-8BDE-C9B5E5D6574F}"/>
              </a:ext>
            </a:extLst>
          </p:cNvPr>
          <p:cNvSpPr/>
          <p:nvPr/>
        </p:nvSpPr>
        <p:spPr bwMode="auto">
          <a:xfrm>
            <a:off x="11262851" y="2344280"/>
            <a:ext cx="96262" cy="96262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9D04309-4DC0-4377-9054-896F7AC9152A}"/>
              </a:ext>
            </a:extLst>
          </p:cNvPr>
          <p:cNvSpPr/>
          <p:nvPr/>
        </p:nvSpPr>
        <p:spPr bwMode="auto">
          <a:xfrm>
            <a:off x="8425055" y="3343958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66E4297-D151-4D51-94FD-E77EF978B9EE}"/>
              </a:ext>
            </a:extLst>
          </p:cNvPr>
          <p:cNvSpPr/>
          <p:nvPr/>
        </p:nvSpPr>
        <p:spPr bwMode="auto">
          <a:xfrm>
            <a:off x="8428149" y="3507858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DDD14CF-1315-4FF8-9A35-FFBE414C5F96}"/>
              </a:ext>
            </a:extLst>
          </p:cNvPr>
          <p:cNvSpPr/>
          <p:nvPr/>
        </p:nvSpPr>
        <p:spPr bwMode="auto">
          <a:xfrm>
            <a:off x="8416550" y="3554034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32DC8B2-79CE-4669-B390-045EC1F600B5}"/>
              </a:ext>
            </a:extLst>
          </p:cNvPr>
          <p:cNvSpPr/>
          <p:nvPr/>
        </p:nvSpPr>
        <p:spPr bwMode="auto">
          <a:xfrm>
            <a:off x="8641779" y="3575280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4E300DC-D7EA-4F7D-9018-5D1008B0BCBA}"/>
              </a:ext>
            </a:extLst>
          </p:cNvPr>
          <p:cNvSpPr/>
          <p:nvPr/>
        </p:nvSpPr>
        <p:spPr bwMode="auto">
          <a:xfrm>
            <a:off x="8416550" y="3947893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BFAE0FA-667F-4B01-A97A-ED6C852E0513}"/>
              </a:ext>
            </a:extLst>
          </p:cNvPr>
          <p:cNvSpPr/>
          <p:nvPr/>
        </p:nvSpPr>
        <p:spPr bwMode="auto">
          <a:xfrm>
            <a:off x="8416550" y="4061216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7B0C86C-8579-4BF3-843E-2475793E3676}"/>
              </a:ext>
            </a:extLst>
          </p:cNvPr>
          <p:cNvSpPr/>
          <p:nvPr/>
        </p:nvSpPr>
        <p:spPr bwMode="auto">
          <a:xfrm>
            <a:off x="9028619" y="3760309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13FEA9C-6EA4-4675-B580-6AA983A815AD}"/>
              </a:ext>
            </a:extLst>
          </p:cNvPr>
          <p:cNvSpPr/>
          <p:nvPr/>
        </p:nvSpPr>
        <p:spPr bwMode="auto">
          <a:xfrm>
            <a:off x="9029193" y="3824119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62C5D7E-4C5E-4AF1-8C89-55B8A4260E8F}"/>
              </a:ext>
            </a:extLst>
          </p:cNvPr>
          <p:cNvSpPr/>
          <p:nvPr/>
        </p:nvSpPr>
        <p:spPr bwMode="auto">
          <a:xfrm>
            <a:off x="7017772" y="2316131"/>
            <a:ext cx="183206" cy="183206"/>
          </a:xfrm>
          <a:prstGeom prst="ellipse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A4CA81D-E0D3-4311-BC0B-77F9FE8B57F1}"/>
              </a:ext>
            </a:extLst>
          </p:cNvPr>
          <p:cNvSpPr/>
          <p:nvPr/>
        </p:nvSpPr>
        <p:spPr bwMode="auto">
          <a:xfrm>
            <a:off x="9036013" y="3566254"/>
            <a:ext cx="183206" cy="1832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137F80E-6899-42F3-8F87-79E88D91B1F8}"/>
              </a:ext>
            </a:extLst>
          </p:cNvPr>
          <p:cNvSpPr/>
          <p:nvPr/>
        </p:nvSpPr>
        <p:spPr bwMode="auto">
          <a:xfrm>
            <a:off x="9026985" y="3638666"/>
            <a:ext cx="183206" cy="1832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027C985-FA3B-41CC-8E01-461A69719A27}"/>
              </a:ext>
            </a:extLst>
          </p:cNvPr>
          <p:cNvSpPr/>
          <p:nvPr/>
        </p:nvSpPr>
        <p:spPr bwMode="auto">
          <a:xfrm>
            <a:off x="9026985" y="4122423"/>
            <a:ext cx="183206" cy="1832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C2BBB1F-211F-471A-91A8-2BFC6C7985F2}"/>
              </a:ext>
            </a:extLst>
          </p:cNvPr>
          <p:cNvSpPr/>
          <p:nvPr/>
        </p:nvSpPr>
        <p:spPr bwMode="auto">
          <a:xfrm>
            <a:off x="9026985" y="4262542"/>
            <a:ext cx="183206" cy="1832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E749B09-CEF9-47DF-905D-9FD14E4F4DE3}"/>
              </a:ext>
            </a:extLst>
          </p:cNvPr>
          <p:cNvSpPr/>
          <p:nvPr/>
        </p:nvSpPr>
        <p:spPr bwMode="auto">
          <a:xfrm>
            <a:off x="9238286" y="3562880"/>
            <a:ext cx="183206" cy="1832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6D1CD85-7FA6-4873-B636-100EE4ACC892}"/>
              </a:ext>
            </a:extLst>
          </p:cNvPr>
          <p:cNvSpPr/>
          <p:nvPr/>
        </p:nvSpPr>
        <p:spPr bwMode="auto">
          <a:xfrm>
            <a:off x="9231547" y="3520256"/>
            <a:ext cx="183206" cy="1832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07789B5-42BA-4FAE-AED8-26ABC531F97A}"/>
              </a:ext>
            </a:extLst>
          </p:cNvPr>
          <p:cNvSpPr/>
          <p:nvPr/>
        </p:nvSpPr>
        <p:spPr bwMode="auto">
          <a:xfrm>
            <a:off x="10833847" y="2698289"/>
            <a:ext cx="183206" cy="1832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DB989F9-1C2B-420F-B67C-283D908DB583}"/>
              </a:ext>
            </a:extLst>
          </p:cNvPr>
          <p:cNvSpPr/>
          <p:nvPr/>
        </p:nvSpPr>
        <p:spPr bwMode="auto">
          <a:xfrm>
            <a:off x="11217756" y="2298541"/>
            <a:ext cx="183206" cy="1832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F592974-2ABD-4D96-92CF-17F138F7865E}"/>
              </a:ext>
            </a:extLst>
          </p:cNvPr>
          <p:cNvSpPr/>
          <p:nvPr/>
        </p:nvSpPr>
        <p:spPr bwMode="auto">
          <a:xfrm>
            <a:off x="11023029" y="2418473"/>
            <a:ext cx="183206" cy="183206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2242CC-B6A1-494A-96AF-A0ACC84F59D3}"/>
              </a:ext>
            </a:extLst>
          </p:cNvPr>
          <p:cNvGrpSpPr/>
          <p:nvPr/>
        </p:nvGrpSpPr>
        <p:grpSpPr>
          <a:xfrm>
            <a:off x="6366496" y="5332567"/>
            <a:ext cx="5818414" cy="954107"/>
            <a:chOff x="6366496" y="5332567"/>
            <a:chExt cx="5818414" cy="954107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258BFCD-1CC2-4E9F-B7D1-7E9D041DAF7D}"/>
                </a:ext>
              </a:extLst>
            </p:cNvPr>
            <p:cNvSpPr/>
            <p:nvPr/>
          </p:nvSpPr>
          <p:spPr bwMode="auto">
            <a:xfrm>
              <a:off x="6366496" y="5348843"/>
              <a:ext cx="183206" cy="18320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CABD17C-9A03-437B-80CE-32A95A8A4CF1}"/>
                </a:ext>
              </a:extLst>
            </p:cNvPr>
            <p:cNvSpPr/>
            <p:nvPr/>
          </p:nvSpPr>
          <p:spPr bwMode="auto">
            <a:xfrm>
              <a:off x="6366496" y="5627098"/>
              <a:ext cx="183206" cy="183206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B32F45C-E96E-403A-ADA5-17CE5F858A22}"/>
                </a:ext>
              </a:extLst>
            </p:cNvPr>
            <p:cNvSpPr/>
            <p:nvPr/>
          </p:nvSpPr>
          <p:spPr bwMode="auto">
            <a:xfrm>
              <a:off x="6366496" y="6039266"/>
              <a:ext cx="183206" cy="183206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D4A6C96-2480-4EE1-B4E0-0EEF5CCE990E}"/>
                </a:ext>
              </a:extLst>
            </p:cNvPr>
            <p:cNvSpPr txBox="1"/>
            <p:nvPr/>
          </p:nvSpPr>
          <p:spPr bwMode="auto">
            <a:xfrm>
              <a:off x="6549702" y="5332567"/>
              <a:ext cx="563520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A364V: Full conversion of the mixture and loss of sensitivity to GSK’254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A364A/V: Mixed population of amino acids “A” and “V” with partial resistance to GSK’254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No resistance</a:t>
              </a:r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9C599F3-E3A2-41E4-BE1D-6F668CF428CD}"/>
              </a:ext>
            </a:extLst>
          </p:cNvPr>
          <p:cNvSpPr/>
          <p:nvPr/>
        </p:nvSpPr>
        <p:spPr bwMode="auto">
          <a:xfrm>
            <a:off x="7085093" y="1942368"/>
            <a:ext cx="1855894" cy="285928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CBFF7D6-AAE4-4DD2-B10C-357BB4959D41}"/>
              </a:ext>
            </a:extLst>
          </p:cNvPr>
          <p:cNvSpPr txBox="1"/>
          <p:nvPr/>
        </p:nvSpPr>
        <p:spPr bwMode="auto">
          <a:xfrm>
            <a:off x="7074471" y="4522977"/>
            <a:ext cx="1731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200-mg dosing period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22E8086-E710-4A5B-B111-8E2CF97D3930}"/>
              </a:ext>
            </a:extLst>
          </p:cNvPr>
          <p:cNvSpPr txBox="1"/>
          <p:nvPr/>
        </p:nvSpPr>
        <p:spPr bwMode="auto">
          <a:xfrm>
            <a:off x="11118466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5BF16C9-1ED3-4E02-B743-4F5CA5A61A4F}"/>
              </a:ext>
            </a:extLst>
          </p:cNvPr>
          <p:cNvSpPr txBox="1"/>
          <p:nvPr/>
        </p:nvSpPr>
        <p:spPr bwMode="auto">
          <a:xfrm>
            <a:off x="10918382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9B68B3C-3B41-4595-9A69-C7A25769CBCA}"/>
              </a:ext>
            </a:extLst>
          </p:cNvPr>
          <p:cNvSpPr txBox="1"/>
          <p:nvPr/>
        </p:nvSpPr>
        <p:spPr bwMode="auto">
          <a:xfrm>
            <a:off x="10718308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B8ED0D8-00F6-4F4C-A2FF-E47668734150}"/>
              </a:ext>
            </a:extLst>
          </p:cNvPr>
          <p:cNvSpPr txBox="1"/>
          <p:nvPr/>
        </p:nvSpPr>
        <p:spPr bwMode="auto">
          <a:xfrm>
            <a:off x="10518234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23EEC8A-4D33-4441-9E1C-FAB05D2680BD}"/>
              </a:ext>
            </a:extLst>
          </p:cNvPr>
          <p:cNvSpPr txBox="1"/>
          <p:nvPr/>
        </p:nvSpPr>
        <p:spPr bwMode="auto">
          <a:xfrm>
            <a:off x="10318160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5EC2D41-5081-48C9-B133-3034BAB5740D}"/>
              </a:ext>
            </a:extLst>
          </p:cNvPr>
          <p:cNvSpPr txBox="1"/>
          <p:nvPr/>
        </p:nvSpPr>
        <p:spPr bwMode="auto">
          <a:xfrm>
            <a:off x="10118086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3511FF4-32DF-4CE8-A6E6-5E430EF6198B}"/>
              </a:ext>
            </a:extLst>
          </p:cNvPr>
          <p:cNvSpPr txBox="1"/>
          <p:nvPr/>
        </p:nvSpPr>
        <p:spPr bwMode="auto">
          <a:xfrm>
            <a:off x="9918012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EFD88AF-1AFD-4DCB-A536-CC1DD86E9000}"/>
              </a:ext>
            </a:extLst>
          </p:cNvPr>
          <p:cNvSpPr txBox="1"/>
          <p:nvPr/>
        </p:nvSpPr>
        <p:spPr bwMode="auto">
          <a:xfrm>
            <a:off x="9717938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0257444-4B78-41A6-B560-0D815FE6FF3A}"/>
              </a:ext>
            </a:extLst>
          </p:cNvPr>
          <p:cNvSpPr txBox="1"/>
          <p:nvPr/>
        </p:nvSpPr>
        <p:spPr bwMode="auto">
          <a:xfrm>
            <a:off x="9517864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3470442-7E32-4B59-BFCA-3E81018FC255}"/>
              </a:ext>
            </a:extLst>
          </p:cNvPr>
          <p:cNvSpPr txBox="1"/>
          <p:nvPr/>
        </p:nvSpPr>
        <p:spPr bwMode="auto">
          <a:xfrm>
            <a:off x="9317790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08F6AF-4322-4A51-A0C8-96A9D1BB89D9}"/>
              </a:ext>
            </a:extLst>
          </p:cNvPr>
          <p:cNvSpPr txBox="1"/>
          <p:nvPr/>
        </p:nvSpPr>
        <p:spPr bwMode="auto">
          <a:xfrm>
            <a:off x="9117716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959EB19-F03A-49EC-A55C-E5C83124AE90}"/>
              </a:ext>
            </a:extLst>
          </p:cNvPr>
          <p:cNvSpPr txBox="1"/>
          <p:nvPr/>
        </p:nvSpPr>
        <p:spPr bwMode="auto">
          <a:xfrm>
            <a:off x="8917642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78C07D9-BC45-43C0-9971-31F02CE86ED5}"/>
              </a:ext>
            </a:extLst>
          </p:cNvPr>
          <p:cNvSpPr txBox="1"/>
          <p:nvPr/>
        </p:nvSpPr>
        <p:spPr bwMode="auto">
          <a:xfrm>
            <a:off x="8717568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9D3F55B-9264-4823-989E-5994F771EE96}"/>
              </a:ext>
            </a:extLst>
          </p:cNvPr>
          <p:cNvSpPr txBox="1"/>
          <p:nvPr/>
        </p:nvSpPr>
        <p:spPr bwMode="auto">
          <a:xfrm>
            <a:off x="8517494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C06FAAA-BEA1-4B0A-9C1A-C41493860B2A}"/>
              </a:ext>
            </a:extLst>
          </p:cNvPr>
          <p:cNvSpPr txBox="1"/>
          <p:nvPr/>
        </p:nvSpPr>
        <p:spPr bwMode="auto">
          <a:xfrm>
            <a:off x="8317420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466FBE9-E5AF-445C-BB98-DE7C422A8FAD}"/>
              </a:ext>
            </a:extLst>
          </p:cNvPr>
          <p:cNvSpPr txBox="1"/>
          <p:nvPr/>
        </p:nvSpPr>
        <p:spPr bwMode="auto">
          <a:xfrm>
            <a:off x="8117346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A994528-5ECC-46A1-A67C-CBFADE9B0B8B}"/>
              </a:ext>
            </a:extLst>
          </p:cNvPr>
          <p:cNvSpPr txBox="1"/>
          <p:nvPr/>
        </p:nvSpPr>
        <p:spPr bwMode="auto">
          <a:xfrm>
            <a:off x="7917272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953C6B0-FE7E-4B20-A8E5-E37D89E1DAEA}"/>
              </a:ext>
            </a:extLst>
          </p:cNvPr>
          <p:cNvSpPr txBox="1"/>
          <p:nvPr/>
        </p:nvSpPr>
        <p:spPr bwMode="auto">
          <a:xfrm>
            <a:off x="7717198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85B9A1F-477E-47EA-A045-411F397A2597}"/>
              </a:ext>
            </a:extLst>
          </p:cNvPr>
          <p:cNvSpPr txBox="1"/>
          <p:nvPr/>
        </p:nvSpPr>
        <p:spPr bwMode="auto">
          <a:xfrm>
            <a:off x="7517124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98D0BD2-15BA-4839-8ABB-29F6BEEECA2A}"/>
              </a:ext>
            </a:extLst>
          </p:cNvPr>
          <p:cNvSpPr txBox="1"/>
          <p:nvPr/>
        </p:nvSpPr>
        <p:spPr bwMode="auto">
          <a:xfrm>
            <a:off x="7317050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0128F7D-F80B-4CDB-B866-531A2BEBAAFC}"/>
              </a:ext>
            </a:extLst>
          </p:cNvPr>
          <p:cNvSpPr txBox="1"/>
          <p:nvPr/>
        </p:nvSpPr>
        <p:spPr bwMode="auto">
          <a:xfrm>
            <a:off x="7116976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F624559-3861-43F4-B46C-0B2A4F86BED9}"/>
              </a:ext>
            </a:extLst>
          </p:cNvPr>
          <p:cNvSpPr txBox="1"/>
          <p:nvPr/>
        </p:nvSpPr>
        <p:spPr bwMode="auto">
          <a:xfrm>
            <a:off x="6916902" y="4817757"/>
            <a:ext cx="41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6049005-8037-4EF3-99C1-00C1555C7127}"/>
              </a:ext>
            </a:extLst>
          </p:cNvPr>
          <p:cNvSpPr txBox="1"/>
          <p:nvPr/>
        </p:nvSpPr>
        <p:spPr bwMode="auto">
          <a:xfrm>
            <a:off x="6451777" y="4635310"/>
            <a:ext cx="61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9C73F3C-F60F-4504-8645-F9EF9CF63442}"/>
              </a:ext>
            </a:extLst>
          </p:cNvPr>
          <p:cNvSpPr txBox="1"/>
          <p:nvPr/>
        </p:nvSpPr>
        <p:spPr bwMode="auto">
          <a:xfrm>
            <a:off x="6451777" y="4233622"/>
            <a:ext cx="61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-2.5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BF62A84-A2B2-40A4-B1E3-5900C3FECC37}"/>
              </a:ext>
            </a:extLst>
          </p:cNvPr>
          <p:cNvSpPr txBox="1"/>
          <p:nvPr/>
        </p:nvSpPr>
        <p:spPr bwMode="auto">
          <a:xfrm>
            <a:off x="6451777" y="3831934"/>
            <a:ext cx="61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4702816-5BFF-43DA-918E-E7D4C71293A4}"/>
              </a:ext>
            </a:extLst>
          </p:cNvPr>
          <p:cNvSpPr txBox="1"/>
          <p:nvPr/>
        </p:nvSpPr>
        <p:spPr bwMode="auto">
          <a:xfrm>
            <a:off x="6451777" y="3430246"/>
            <a:ext cx="61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-1.5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CD0027C-3EF2-4906-B737-36F8C08F02EE}"/>
              </a:ext>
            </a:extLst>
          </p:cNvPr>
          <p:cNvSpPr txBox="1"/>
          <p:nvPr/>
        </p:nvSpPr>
        <p:spPr bwMode="auto">
          <a:xfrm>
            <a:off x="6451777" y="3028558"/>
            <a:ext cx="61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FA68DB5-23BD-45FC-927B-92B6D14AA40D}"/>
              </a:ext>
            </a:extLst>
          </p:cNvPr>
          <p:cNvSpPr txBox="1"/>
          <p:nvPr/>
        </p:nvSpPr>
        <p:spPr bwMode="auto">
          <a:xfrm>
            <a:off x="6451777" y="2626870"/>
            <a:ext cx="61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-0.5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3A1F121-2B62-4BCB-AD32-0534513F676A}"/>
              </a:ext>
            </a:extLst>
          </p:cNvPr>
          <p:cNvSpPr txBox="1"/>
          <p:nvPr/>
        </p:nvSpPr>
        <p:spPr bwMode="auto">
          <a:xfrm>
            <a:off x="6451777" y="2225182"/>
            <a:ext cx="61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9E1322F-DC95-42BE-830C-0574D873AF92}"/>
              </a:ext>
            </a:extLst>
          </p:cNvPr>
          <p:cNvSpPr txBox="1"/>
          <p:nvPr/>
        </p:nvSpPr>
        <p:spPr bwMode="auto">
          <a:xfrm>
            <a:off x="6451777" y="1823494"/>
            <a:ext cx="61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2E244C7-56A7-4194-8D84-E6405581D6BE}"/>
              </a:ext>
            </a:extLst>
          </p:cNvPr>
          <p:cNvSpPr txBox="1"/>
          <p:nvPr/>
        </p:nvSpPr>
        <p:spPr bwMode="auto">
          <a:xfrm>
            <a:off x="7053523" y="5015733"/>
            <a:ext cx="4285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days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F3E0A95-D043-452C-A05B-BC4E76262CB6}"/>
              </a:ext>
            </a:extLst>
          </p:cNvPr>
          <p:cNvGrpSpPr/>
          <p:nvPr/>
        </p:nvGrpSpPr>
        <p:grpSpPr>
          <a:xfrm>
            <a:off x="7064163" y="1430433"/>
            <a:ext cx="2144469" cy="523220"/>
            <a:chOff x="1720425" y="3452433"/>
            <a:chExt cx="2144469" cy="523220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C8278F5-4545-4840-A938-9848BD454995}"/>
                </a:ext>
              </a:extLst>
            </p:cNvPr>
            <p:cNvSpPr txBox="1"/>
            <p:nvPr/>
          </p:nvSpPr>
          <p:spPr bwMode="auto">
            <a:xfrm>
              <a:off x="1971090" y="3452433"/>
              <a:ext cx="1893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10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GSK’254 200 mg (n = 6)</a:t>
              </a: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AE22680-B7C5-4334-B5C1-4C330AC02CA1}"/>
                </a:ext>
              </a:extLst>
            </p:cNvPr>
            <p:cNvGrpSpPr/>
            <p:nvPr/>
          </p:nvGrpSpPr>
          <p:grpSpPr>
            <a:xfrm>
              <a:off x="1720425" y="3565652"/>
              <a:ext cx="290830" cy="83398"/>
              <a:chOff x="1730124" y="3565652"/>
              <a:chExt cx="290830" cy="83398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8ADE366-DCEE-4ADA-9D39-6CA32CFE6F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607351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AA1D1ED-6E9A-4E2A-B5A1-FF3FA0770DB7}"/>
                  </a:ext>
                </a:extLst>
              </p:cNvPr>
              <p:cNvSpPr/>
              <p:nvPr/>
            </p:nvSpPr>
            <p:spPr bwMode="auto">
              <a:xfrm>
                <a:off x="1833840" y="3565652"/>
                <a:ext cx="83398" cy="83398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CB3AA6D-F97F-468A-95B2-E074B68EFBF4}"/>
                </a:ext>
              </a:extLst>
            </p:cNvPr>
            <p:cNvGrpSpPr/>
            <p:nvPr/>
          </p:nvGrpSpPr>
          <p:grpSpPr>
            <a:xfrm>
              <a:off x="1720425" y="3766385"/>
              <a:ext cx="290830" cy="112043"/>
              <a:chOff x="1730124" y="3762869"/>
              <a:chExt cx="290830" cy="112043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8A3ACD7-9919-4B72-9758-E841E858FB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818890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5" name="Diamond 184">
                <a:extLst>
                  <a:ext uri="{FF2B5EF4-FFF2-40B4-BE49-F238E27FC236}">
                    <a16:creationId xmlns:a16="http://schemas.microsoft.com/office/drawing/2014/main" id="{40C94AEE-067D-4067-9DE8-C49CB5C1D858}"/>
                  </a:ext>
                </a:extLst>
              </p:cNvPr>
              <p:cNvSpPr/>
              <p:nvPr/>
            </p:nvSpPr>
            <p:spPr bwMode="auto">
              <a:xfrm>
                <a:off x="1819518" y="3762869"/>
                <a:ext cx="112043" cy="112043"/>
              </a:xfrm>
              <a:prstGeom prst="diamond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C55CD4C-7FD4-4216-B4BA-10BF744F7817}"/>
              </a:ext>
            </a:extLst>
          </p:cNvPr>
          <p:cNvGrpSpPr/>
          <p:nvPr/>
        </p:nvGrpSpPr>
        <p:grpSpPr>
          <a:xfrm>
            <a:off x="9166957" y="1405461"/>
            <a:ext cx="2144469" cy="954107"/>
            <a:chOff x="7184195" y="3222462"/>
            <a:chExt cx="2144469" cy="954107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206A776-23A0-4927-87EB-192A21833B30}"/>
                </a:ext>
              </a:extLst>
            </p:cNvPr>
            <p:cNvSpPr txBox="1"/>
            <p:nvPr/>
          </p:nvSpPr>
          <p:spPr bwMode="auto">
            <a:xfrm>
              <a:off x="7434860" y="3222462"/>
              <a:ext cx="1893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40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80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GSK’254 140 mg (n = 6)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Placebo (n = 4)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2AF8C5DA-520B-4E1B-83CE-A8A49708B315}"/>
                </a:ext>
              </a:extLst>
            </p:cNvPr>
            <p:cNvGrpSpPr/>
            <p:nvPr/>
          </p:nvGrpSpPr>
          <p:grpSpPr>
            <a:xfrm>
              <a:off x="7184195" y="3323893"/>
              <a:ext cx="290830" cy="99646"/>
              <a:chOff x="1730124" y="3549404"/>
              <a:chExt cx="290830" cy="99646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02FCD0E1-0CBD-4665-9C8D-5804091391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599227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2" name="Pentagon 201">
                <a:extLst>
                  <a:ext uri="{FF2B5EF4-FFF2-40B4-BE49-F238E27FC236}">
                    <a16:creationId xmlns:a16="http://schemas.microsoft.com/office/drawing/2014/main" id="{21EA31DD-2E34-41E8-A1AE-36040A93BD43}"/>
                  </a:ext>
                </a:extLst>
              </p:cNvPr>
              <p:cNvSpPr/>
              <p:nvPr/>
            </p:nvSpPr>
            <p:spPr bwMode="auto">
              <a:xfrm>
                <a:off x="1825716" y="3549404"/>
                <a:ext cx="99646" cy="99646"/>
              </a:xfrm>
              <a:prstGeom prst="pentagon">
                <a:avLst/>
              </a:prstGeom>
              <a:solidFill>
                <a:schemeClr val="accent2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EFBE25-F6BE-4979-93DF-0B1D03A4FE16}"/>
                </a:ext>
              </a:extLst>
            </p:cNvPr>
            <p:cNvGrpSpPr/>
            <p:nvPr/>
          </p:nvGrpSpPr>
          <p:grpSpPr>
            <a:xfrm>
              <a:off x="7184195" y="3531090"/>
              <a:ext cx="290830" cy="112043"/>
              <a:chOff x="1730124" y="3762869"/>
              <a:chExt cx="290830" cy="112043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5743713-12CB-4057-ACDF-E2B6B576B7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818890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0" name="Hexagon 199">
                <a:extLst>
                  <a:ext uri="{FF2B5EF4-FFF2-40B4-BE49-F238E27FC236}">
                    <a16:creationId xmlns:a16="http://schemas.microsoft.com/office/drawing/2014/main" id="{FB356FB6-4038-46B8-B5F5-297E875D44F1}"/>
                  </a:ext>
                </a:extLst>
              </p:cNvPr>
              <p:cNvSpPr/>
              <p:nvPr/>
            </p:nvSpPr>
            <p:spPr bwMode="auto">
              <a:xfrm>
                <a:off x="1819518" y="3762869"/>
                <a:ext cx="112043" cy="112043"/>
              </a:xfrm>
              <a:prstGeom prst="hexagon">
                <a:avLst/>
              </a:prstGeom>
              <a:solidFill>
                <a:schemeClr val="accent6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74AED8F-D316-4C0B-8BCC-97F2F73B009D}"/>
                </a:ext>
              </a:extLst>
            </p:cNvPr>
            <p:cNvGrpSpPr/>
            <p:nvPr/>
          </p:nvGrpSpPr>
          <p:grpSpPr>
            <a:xfrm>
              <a:off x="7184195" y="3970277"/>
              <a:ext cx="290830" cy="96262"/>
              <a:chOff x="1710727" y="4195788"/>
              <a:chExt cx="290830" cy="96262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A7424903-40B9-4208-AF46-F256ABFF14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0727" y="4243919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319BA70A-F410-4E3B-873E-555E2A6F6B34}"/>
                  </a:ext>
                </a:extLst>
              </p:cNvPr>
              <p:cNvSpPr/>
              <p:nvPr/>
            </p:nvSpPr>
            <p:spPr bwMode="auto">
              <a:xfrm>
                <a:off x="1808011" y="4195788"/>
                <a:ext cx="96262" cy="96262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3C1C084-21A0-4D1E-A35A-56EA612CCDBE}"/>
                </a:ext>
              </a:extLst>
            </p:cNvPr>
            <p:cNvGrpSpPr/>
            <p:nvPr/>
          </p:nvGrpSpPr>
          <p:grpSpPr>
            <a:xfrm>
              <a:off x="7184195" y="3750684"/>
              <a:ext cx="290830" cy="112043"/>
              <a:chOff x="1730124" y="3762869"/>
              <a:chExt cx="290830" cy="112043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629F54FC-D4E9-4DA6-8B1B-2B3591DCF1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0124" y="3818890"/>
                <a:ext cx="2908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6" name="Isosceles Triangle 195">
                <a:extLst>
                  <a:ext uri="{FF2B5EF4-FFF2-40B4-BE49-F238E27FC236}">
                    <a16:creationId xmlns:a16="http://schemas.microsoft.com/office/drawing/2014/main" id="{329B32EF-8400-42EF-A7D3-52B44AAC284B}"/>
                  </a:ext>
                </a:extLst>
              </p:cNvPr>
              <p:cNvSpPr/>
              <p:nvPr/>
            </p:nvSpPr>
            <p:spPr bwMode="auto">
              <a:xfrm>
                <a:off x="1819518" y="3762869"/>
                <a:ext cx="112043" cy="112043"/>
              </a:xfrm>
              <a:prstGeom prst="triangle">
                <a:avLst/>
              </a:prstGeom>
              <a:solidFill>
                <a:schemeClr val="accent5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25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7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2C74-8DEE-41EB-B608-C34FF1E451A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/>
              <a:t>GSK’254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EAA0-3B59-4395-9C89-B49DC45DB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ART-naive persons with HIV, novel HIV-1 maturation inhibitor, </a:t>
            </a:r>
            <a:r>
              <a:rPr lang="en-US" altLang="en-US" dirty="0"/>
              <a:t>GSK3640254,</a:t>
            </a:r>
            <a:r>
              <a:rPr lang="en-US" dirty="0"/>
              <a:t> demonstrated dose-response activity</a:t>
            </a:r>
          </a:p>
          <a:p>
            <a:pPr lvl="1"/>
            <a:r>
              <a:rPr lang="en-US" dirty="0"/>
              <a:t>HIV-1 RNA decreased 1.5 log</a:t>
            </a:r>
            <a:r>
              <a:rPr lang="en-US" baseline="-25000" dirty="0"/>
              <a:t>10</a:t>
            </a:r>
            <a:r>
              <a:rPr lang="en-US" dirty="0"/>
              <a:t> copies/mL with 140-mg QD dose and 2.0 log</a:t>
            </a:r>
            <a:r>
              <a:rPr lang="en-US" baseline="-25000" dirty="0"/>
              <a:t>10</a:t>
            </a:r>
            <a:r>
              <a:rPr lang="en-US" dirty="0"/>
              <a:t> copies/mL with 200-mg QD dose</a:t>
            </a:r>
          </a:p>
          <a:p>
            <a:r>
              <a:rPr lang="en-US" altLang="en-US" dirty="0"/>
              <a:t>GSK3640254 was well-tolerated</a:t>
            </a:r>
          </a:p>
          <a:p>
            <a:pPr lvl="1"/>
            <a:r>
              <a:rPr lang="en-US" dirty="0"/>
              <a:t>No grade 3/4 AEs and no AEs leading to d/c</a:t>
            </a:r>
          </a:p>
          <a:p>
            <a:r>
              <a:rPr lang="en-US" dirty="0"/>
              <a:t>Investigators conclude these findings support evaluation of </a:t>
            </a:r>
            <a:r>
              <a:rPr lang="en-US" altLang="en-US" dirty="0"/>
              <a:t>GSK3640254 (100 mg QD, 150 mg QD, and 200 mg QD) in combination with 2 NRTIs in phase IIb study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90B07A-7D72-4244-B456-E35A99ED548A}"/>
              </a:ext>
            </a:extLst>
          </p:cNvPr>
          <p:cNvGrpSpPr>
            <a:grpSpLocks/>
          </p:cNvGrpSpPr>
          <p:nvPr/>
        </p:nvGrpSpPr>
        <p:grpSpPr bwMode="auto">
          <a:xfrm>
            <a:off x="9389569" y="6216652"/>
            <a:ext cx="2670924" cy="447822"/>
            <a:chOff x="9527309" y="3551529"/>
            <a:chExt cx="2670924" cy="448324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A14BDBD-FC82-4ECE-9B75-D505E1ECD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5113BF1-6B0B-4E1D-B98C-A00556B5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7309" y="3691731"/>
              <a:ext cx="2670924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adapted: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5">
            <a:extLst>
              <a:ext uri="{FF2B5EF4-FFF2-40B4-BE49-F238E27FC236}">
                <a16:creationId xmlns:a16="http://schemas.microsoft.com/office/drawing/2014/main" id="{1F8DA8C7-C993-408A-A493-77F5E5C0E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76" y="636966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Spinner. CROI 2021. Abstr 126.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26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1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85" y="-119866"/>
            <a:ext cx="9736538" cy="1524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Broadly Neutralizing Antibodies against HIV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5209" y="6282272"/>
            <a:ext cx="189288" cy="283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A2A362-4554-374B-A10D-A26DBE09E9B8}"/>
              </a:ext>
            </a:extLst>
          </p:cNvPr>
          <p:cNvCxnSpPr/>
          <p:nvPr/>
        </p:nvCxnSpPr>
        <p:spPr>
          <a:xfrm>
            <a:off x="474262" y="1164689"/>
            <a:ext cx="11039184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mdpi.com/ijms/ijms-17-01901/article_deploy/html/images/ijms-17-01901-g001.png">
            <a:extLst>
              <a:ext uri="{FF2B5EF4-FFF2-40B4-BE49-F238E27FC236}">
                <a16:creationId xmlns:a16="http://schemas.microsoft.com/office/drawing/2014/main" id="{28FF120C-AFA5-7349-AE4F-759A651DF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2717" r="1369" b="2951"/>
          <a:stretch/>
        </p:blipFill>
        <p:spPr bwMode="auto">
          <a:xfrm>
            <a:off x="1957777" y="1398928"/>
            <a:ext cx="8494531" cy="500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D90D8-FC3B-ED47-AC6C-6C089F5384B7}"/>
              </a:ext>
            </a:extLst>
          </p:cNvPr>
          <p:cNvSpPr txBox="1"/>
          <p:nvPr/>
        </p:nvSpPr>
        <p:spPr>
          <a:xfrm>
            <a:off x="630421" y="6282273"/>
            <a:ext cx="4528622" cy="38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4" dirty="0"/>
              <a:t>Slide courtesy of Pablo </a:t>
            </a:r>
            <a:r>
              <a:rPr lang="en-US" sz="1844" dirty="0" err="1"/>
              <a:t>Tebas</a:t>
            </a:r>
            <a:r>
              <a:rPr lang="en-US" sz="1844" dirty="0"/>
              <a:t>, MD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27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41B1-2C6E-E341-8389-932EAA09462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/>
              <a:t>Future Combinations and Approaches in the works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9CE1-95E8-D446-A90E-4DE1D019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acting cabotegravir and a broadly neutralizing antibodies</a:t>
            </a:r>
          </a:p>
          <a:p>
            <a:pPr lvl="1"/>
            <a:r>
              <a:rPr lang="en-US" dirty="0"/>
              <a:t>A5357: A single arm trial of long-acting cabotegravir and VRC07LS (a broadly neutralizing antibody; </a:t>
            </a:r>
            <a:r>
              <a:rPr lang="en-US" dirty="0" err="1"/>
              <a:t>bNAb</a:t>
            </a:r>
            <a:r>
              <a:rPr lang="en-US" dirty="0"/>
              <a:t>) as maintenance ART</a:t>
            </a:r>
          </a:p>
          <a:p>
            <a:pPr lvl="1"/>
            <a:r>
              <a:rPr lang="en-US" dirty="0"/>
              <a:t>A5364: A single arm trial of two </a:t>
            </a:r>
            <a:r>
              <a:rPr lang="en-US" dirty="0" err="1"/>
              <a:t>bNAbs</a:t>
            </a:r>
            <a:r>
              <a:rPr lang="en-US" dirty="0"/>
              <a:t> (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3BNC117-LS &amp; 10-1074-LS) to prevent relapse of viremia of discontinuation of oral ART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A5377, a first-in-human Phase 1 clinical trial of a tri-specific monoclonal antibody (SAR441236) to establish safety, pharmacokinetics, and preliminary antiviral activity</a:t>
            </a:r>
          </a:p>
          <a:p>
            <a:r>
              <a:rPr lang="en-US" dirty="0"/>
              <a:t>Ongoing Phase 1 study combined with  GS-5423 (AKA 3BNC117-LS) in people with virologic suppression</a:t>
            </a:r>
          </a:p>
          <a:p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28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02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685C-4EF5-E244-B574-8403F3D952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Investigational Approaches with recently approved agents: Long Acting Cabotegravir and </a:t>
            </a:r>
            <a:r>
              <a:rPr lang="en-US" dirty="0" err="1"/>
              <a:t>Rilpivirine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A0A7-82BF-104F-8D52-75F9F384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1309419" cy="4650686"/>
          </a:xfrm>
        </p:spPr>
        <p:txBody>
          <a:bodyPr/>
          <a:lstStyle/>
          <a:p>
            <a:r>
              <a:rPr lang="en-US" dirty="0"/>
              <a:t>Long acting cabotegravir and </a:t>
            </a:r>
            <a:r>
              <a:rPr lang="en-US" dirty="0" err="1"/>
              <a:t>rilpivirine</a:t>
            </a:r>
            <a:r>
              <a:rPr lang="en-US" dirty="0"/>
              <a:t> approved for use in patients with viral suppression and no prior resistance in an every 4 week dosing schedule in US and Canada. January 21, 2021.  (approved for q8 in EU)</a:t>
            </a:r>
          </a:p>
          <a:p>
            <a:r>
              <a:rPr lang="en-US" dirty="0"/>
              <a:t>Approved in both an oral formulation cabotegravir 30 mg and </a:t>
            </a:r>
            <a:r>
              <a:rPr lang="en-US" dirty="0" err="1"/>
              <a:t>rilpivirine</a:t>
            </a:r>
            <a:r>
              <a:rPr lang="en-US" dirty="0"/>
              <a:t> and in the sustained release injection to be initiated after an oral lead in.</a:t>
            </a:r>
          </a:p>
          <a:p>
            <a:r>
              <a:rPr lang="en-US" dirty="0"/>
              <a:t>ATLAS 2M  compared 4 week with 8 week dosing in people who were suppressed on 4 week dosing or suppressed on ART outside the trial</a:t>
            </a:r>
          </a:p>
          <a:p>
            <a:pPr lvl="1"/>
            <a:r>
              <a:rPr lang="en-US" dirty="0"/>
              <a:t>Week 96 follow-up (CROI 2021) HIV RNA during q 8 week (91% &lt; 50 copies) non-inferior to q 4 week dosing (90% &lt; 50 copies/ml)</a:t>
            </a:r>
          </a:p>
          <a:p>
            <a:pPr lvl="1"/>
            <a:r>
              <a:rPr lang="en-US" dirty="0"/>
              <a:t>Very few grade 3 ISR- rates decreased over time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33EA5E-2BFF-4CA5-8D09-87916869FAF7}" type="slidenum">
              <a:rPr lang="en-US" smtClean="0"/>
              <a:pPr/>
              <a:t>29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8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D013E0F-6FCD-0748-BA36-22382A05F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864" y="1696757"/>
            <a:ext cx="11269046" cy="468538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Clr>
                <a:srgbClr val="C00000"/>
              </a:buClr>
              <a:buSzPct val="125000"/>
              <a:buNone/>
              <a:defRPr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At the end of this presentations, learners will be able to</a:t>
            </a:r>
            <a:r>
              <a:rPr lang="en-US" altLang="en-US" sz="2800" dirty="0" smtClean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952485" lvl="1" indent="-60958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List </a:t>
            </a:r>
            <a:r>
              <a:rPr lang="en-US" sz="2800" dirty="0">
                <a:latin typeface="+mn-lt"/>
              </a:rPr>
              <a:t>2 investigational drugs currently in phase III trials</a:t>
            </a:r>
          </a:p>
          <a:p>
            <a:pPr marL="952485" lvl="1" indent="-60958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Describe how these investigational agents might be used in treatment in the </a:t>
            </a:r>
            <a:r>
              <a:rPr lang="en-US" sz="2800" dirty="0" smtClean="0">
                <a:latin typeface="+mn-lt"/>
              </a:rPr>
              <a:t>future</a:t>
            </a:r>
            <a:endParaRPr lang="en-US" sz="2800" dirty="0">
              <a:latin typeface="+mn-lt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D17A347-630F-AA49-ADAF-707B7284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63" y="227294"/>
            <a:ext cx="10027284" cy="1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Learning </a:t>
            </a:r>
            <a:r>
              <a:rPr lang="en-US" sz="4000" b="1" dirty="0">
                <a:solidFill>
                  <a:schemeClr val="bg1"/>
                </a:solidFill>
              </a:rPr>
              <a:t>Objectives 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63" y="139148"/>
            <a:ext cx="10243594" cy="1411357"/>
          </a:xfrm>
          <a:gradFill flip="none" rotWithShape="1">
            <a:gsLst>
              <a:gs pos="0">
                <a:srgbClr val="34CAF0">
                  <a:tint val="66000"/>
                  <a:satMod val="160000"/>
                </a:srgbClr>
              </a:gs>
              <a:gs pos="50000">
                <a:srgbClr val="34CAF0">
                  <a:tint val="44500"/>
                  <a:satMod val="160000"/>
                </a:srgbClr>
              </a:gs>
              <a:gs pos="100000">
                <a:srgbClr val="34CA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+mn-lt"/>
              </a:rPr>
              <a:t>ACTG 5359</a:t>
            </a:r>
            <a:br>
              <a:rPr lang="en-US" sz="2700" b="1" dirty="0">
                <a:latin typeface="+mn-lt"/>
              </a:rPr>
            </a:br>
            <a:r>
              <a:rPr lang="en-US" sz="2700" b="1" dirty="0">
                <a:latin typeface="+mn-lt"/>
              </a:rPr>
              <a:t>A Phase III Randomized-Control Trial to Evaluate Long-Acting Antiretroviral Therapy in Non-adherent HIV-Infected Individuals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1825625"/>
            <a:ext cx="11707091" cy="4893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latin typeface="+mj-lt"/>
              </a:rPr>
              <a:t>Co- Chairs:  </a:t>
            </a:r>
            <a:r>
              <a:rPr lang="en-US" sz="2200" dirty="0">
                <a:latin typeface="+mj-lt"/>
              </a:rPr>
              <a:t>Aadia Rana,  Jose Castillo-</a:t>
            </a:r>
            <a:r>
              <a:rPr lang="en-US" sz="2200" dirty="0" err="1">
                <a:latin typeface="+mj-lt"/>
              </a:rPr>
              <a:t>Mancilla</a:t>
            </a:r>
            <a:r>
              <a:rPr lang="en-US" sz="2200" dirty="0">
                <a:latin typeface="+mj-lt"/>
              </a:rPr>
              <a:t>  </a:t>
            </a:r>
            <a:r>
              <a:rPr lang="en-US" sz="2200" b="1" dirty="0">
                <a:latin typeface="+mj-lt"/>
              </a:rPr>
              <a:t>Co- Vice Chairs</a:t>
            </a:r>
            <a:r>
              <a:rPr lang="en-US" sz="2200" dirty="0">
                <a:latin typeface="+mj-lt"/>
              </a:rPr>
              <a:t>: Raphael J. Landovitz, Karen Tashima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</a:rPr>
              <a:t>Utilizes cash incentives to help obtain viral suppression followed by use of  long acting Cabotegravir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</a:rPr>
              <a:t>Study Population:</a:t>
            </a:r>
          </a:p>
          <a:p>
            <a:r>
              <a:rPr lang="en-US" sz="2200" dirty="0"/>
              <a:t>ART-experienced, HIV-infected males and non-pregnant females ≥18 years of age with:</a:t>
            </a:r>
          </a:p>
          <a:p>
            <a:pPr lvl="3"/>
            <a:r>
              <a:rPr lang="en-US" sz="2200" dirty="0"/>
              <a:t>HIV-1 RNA &gt;200 copies/mL </a:t>
            </a:r>
          </a:p>
          <a:p>
            <a:pPr lvl="3"/>
            <a:r>
              <a:rPr lang="en-US" sz="2200" dirty="0"/>
              <a:t>Evidence of non-adherence according to at least </a:t>
            </a:r>
            <a:r>
              <a:rPr lang="en-US" sz="2200" u="sng" dirty="0"/>
              <a:t>one</a:t>
            </a:r>
            <a:r>
              <a:rPr lang="en-US" sz="2200" dirty="0"/>
              <a:t> of the following criteria: </a:t>
            </a:r>
          </a:p>
          <a:p>
            <a:pPr lvl="4"/>
            <a:r>
              <a:rPr lang="en-US" sz="2200" dirty="0"/>
              <a:t>Poor virologic response within 18 months prior to  entry in individuals who have been prescribed ART for at </a:t>
            </a:r>
            <a:r>
              <a:rPr lang="en-US" sz="2200" u="sng" dirty="0"/>
              <a:t>least</a:t>
            </a:r>
            <a:r>
              <a:rPr lang="en-US" sz="2200" dirty="0"/>
              <a:t> 6 consecutive months.</a:t>
            </a:r>
          </a:p>
          <a:p>
            <a:pPr lvl="4"/>
            <a:r>
              <a:rPr lang="en-US" sz="2200" dirty="0"/>
              <a:t>Loss to clinical follow-up within 18 months prior to study entry with ART non-adherence for ≥6 consecutive months. </a:t>
            </a:r>
          </a:p>
          <a:p>
            <a:pPr lvl="3"/>
            <a:r>
              <a:rPr lang="en-US" sz="2200" dirty="0"/>
              <a:t>No evidence of any clinically relevant RPV or INSTI resistance-associated mutations (historically or upon screening).</a:t>
            </a:r>
          </a:p>
          <a:p>
            <a:pPr lvl="3"/>
            <a:r>
              <a:rPr lang="en-US" sz="2200" dirty="0"/>
              <a:t>Ability of site clinician, in conjunction with participant, to construct a ≥3-drug ART regimen with ≥2 drugs predicted to be fully active, including a boosted PI/</a:t>
            </a:r>
            <a:r>
              <a:rPr lang="en-US" sz="2200" dirty="0" err="1"/>
              <a:t>cobi</a:t>
            </a:r>
            <a:r>
              <a:rPr lang="en-US" sz="2200" dirty="0"/>
              <a:t> and/or an INSTI. </a:t>
            </a: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612" y="6102803"/>
            <a:ext cx="1480291" cy="6160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30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746C-C9E7-7947-BDA3-F0F1BB75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272528"/>
            <a:ext cx="10515600" cy="13255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C23D-BE16-8748-A6FC-85BA575D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drugs with novel mechanisms of action and less frequent dosing are progressing in development.</a:t>
            </a:r>
          </a:p>
          <a:p>
            <a:pPr lvl="1"/>
            <a:r>
              <a:rPr lang="en-US" dirty="0" err="1"/>
              <a:t>Islatravir</a:t>
            </a:r>
            <a:endParaRPr lang="en-US" dirty="0"/>
          </a:p>
          <a:p>
            <a:pPr lvl="1"/>
            <a:r>
              <a:rPr lang="en-US" dirty="0" err="1"/>
              <a:t>Lenacapravir</a:t>
            </a:r>
            <a:endParaRPr lang="en-US" dirty="0"/>
          </a:p>
          <a:p>
            <a:pPr lvl="1"/>
            <a:r>
              <a:rPr lang="en-US" dirty="0"/>
              <a:t>GSK’254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 of approved combination of long acting cabotegravir/</a:t>
            </a:r>
            <a:r>
              <a:rPr lang="en-US" dirty="0" err="1"/>
              <a:t>rilpivirine</a:t>
            </a:r>
            <a:r>
              <a:rPr lang="en-US" dirty="0"/>
              <a:t> slowly being rolled out</a:t>
            </a:r>
          </a:p>
          <a:p>
            <a:pPr lvl="1"/>
            <a:r>
              <a:rPr lang="en-US" dirty="0"/>
              <a:t>Investigational approaches with q 8 week dosing, combination with other agents and use in populations that have struggled with adherence in progress.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31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482"/>
            <a:ext cx="10515600" cy="1367469"/>
          </a:xfrm>
        </p:spPr>
        <p:txBody>
          <a:bodyPr/>
          <a:lstStyle/>
          <a:p>
            <a:r>
              <a:rPr lang="en-US" dirty="0" smtClean="0"/>
              <a:t>Question-and-Answer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CF33-262C-354C-B23F-6E71ACA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b="1" dirty="0">
                <a:latin typeface="+mn-lt"/>
              </a:rPr>
              <a:t>New Drugs on the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7A2B-C6E8-0A47-9AA0-06E80DE64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Islatravir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Lenacapravir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GSK 3640254 (aka GSK “254)</a:t>
            </a:r>
          </a:p>
          <a:p>
            <a:pPr marL="0" indent="0">
              <a:buNone/>
            </a:pPr>
            <a:r>
              <a:rPr lang="en-US" dirty="0"/>
              <a:t>Investigational  Aspects  of Recently approved Agents </a:t>
            </a:r>
          </a:p>
          <a:p>
            <a:pPr marL="0" indent="0">
              <a:buNone/>
            </a:pPr>
            <a:r>
              <a:rPr lang="en-US" dirty="0"/>
              <a:t>	Long acting Cabotegravir and </a:t>
            </a:r>
            <a:r>
              <a:rPr lang="en-US" dirty="0" err="1"/>
              <a:t>Rilpivirine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4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67F6C-3EBD-A64B-ACD2-B49C34164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5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0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B764-16DA-1742-9782-E95BEB38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198899"/>
            <a:ext cx="10433915" cy="1166914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b="1" dirty="0" err="1">
                <a:latin typeface="+mn-lt"/>
                <a:cs typeface="Arial" panose="020B0604020202020204" pitchFamily="34" charset="0"/>
              </a:rPr>
              <a:t>Islatravir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8F38-1D88-7147-B5AF-65582011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887"/>
            <a:ext cx="10515600" cy="49799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Other Names: </a:t>
            </a:r>
            <a:r>
              <a:rPr lang="en-US" dirty="0" err="1"/>
              <a:t>EFdA</a:t>
            </a:r>
            <a:r>
              <a:rPr lang="en-US" dirty="0"/>
              <a:t>, ISL, MK-8591</a:t>
            </a:r>
          </a:p>
          <a:p>
            <a:r>
              <a:rPr lang="en-US" b="1" dirty="0"/>
              <a:t>Drug Class: </a:t>
            </a:r>
            <a:r>
              <a:rPr lang="en-US" dirty="0"/>
              <a:t>Nucleoside Reverse Transcriptase Translocation Inhibitors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Currently under evaluation for both prevention and treatment, including both a pill formulation and an implant.</a:t>
            </a:r>
          </a:p>
          <a:p>
            <a:r>
              <a:rPr lang="en-US" dirty="0"/>
              <a:t>For treatment: Phase 3 trials combined as a single tablet with </a:t>
            </a:r>
            <a:r>
              <a:rPr lang="en-US" dirty="0" err="1"/>
              <a:t>Doravirine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9633D-3AD4-C347-B8AF-6EE7F0835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2378075"/>
            <a:ext cx="7251700" cy="2501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6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5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9D7F-E25F-4D1C-954E-3A4DF74B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Islatravir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P011 Study Design: from 3 to 2 drugs, 3 doses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5FF-41FA-48A0-B06A-33CD8A77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9" y="1616030"/>
            <a:ext cx="11133881" cy="4346230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ED9FA43-CF3B-49B1-B7BF-9ECF6CEE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673" y="6399931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Cunningham. IAS 2021. Abstr OAB0304.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B13A5E-49D5-4246-89C0-12D7211569FA}"/>
              </a:ext>
            </a:extLst>
          </p:cNvPr>
          <p:cNvGrpSpPr/>
          <p:nvPr/>
        </p:nvGrpSpPr>
        <p:grpSpPr>
          <a:xfrm>
            <a:off x="761278" y="1665435"/>
            <a:ext cx="10252162" cy="3071561"/>
            <a:chOff x="645373" y="2347962"/>
            <a:chExt cx="10051161" cy="3071561"/>
          </a:xfrm>
        </p:grpSpPr>
        <p:sp>
          <p:nvSpPr>
            <p:cNvPr id="8" name="Text Box 23">
              <a:extLst>
                <a:ext uri="{FF2B5EF4-FFF2-40B4-BE49-F238E27FC236}">
                  <a16:creationId xmlns:a16="http://schemas.microsoft.com/office/drawing/2014/main" id="{95E239E5-035A-E345-9F85-79F95AD11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73" y="2951578"/>
              <a:ext cx="1737675" cy="24622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Inclusion criteria</a:t>
              </a:r>
            </a:p>
            <a:p>
              <a:pPr marL="285750" indent="-28575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Treatment-naive </a:t>
              </a:r>
            </a:p>
            <a:p>
              <a:pPr marL="285750" indent="-28575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RNA ≥1000 c/mL, CD4+ count ≥200 cells/mm</a:t>
              </a:r>
              <a:r>
                <a:rPr kumimoji="0" lang="en-GB" alt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lang="en-GB" alt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no ARV drug resistance, </a:t>
              </a:r>
              <a:b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no active HCV or HBV coinfection</a:t>
              </a:r>
            </a:p>
            <a:p>
              <a:pPr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GB" alt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N=121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2DE994DE-3A9C-F940-A9CA-E4B2736A4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3572" y="2403726"/>
              <a:ext cx="228600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Part 1: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3-Drug Dose Ranging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7F2BAC-77C1-BF42-9F93-1F5D17C1732F}"/>
                </a:ext>
              </a:extLst>
            </p:cNvPr>
            <p:cNvGrpSpPr/>
            <p:nvPr/>
          </p:nvGrpSpPr>
          <p:grpSpPr>
            <a:xfrm>
              <a:off x="2506982" y="3015626"/>
              <a:ext cx="2286000" cy="2403897"/>
              <a:chOff x="3677332" y="2594875"/>
              <a:chExt cx="2286000" cy="2403897"/>
            </a:xfrm>
          </p:grpSpPr>
          <p:sp>
            <p:nvSpPr>
              <p:cNvPr id="12" name="Rectangle 24">
                <a:extLst>
                  <a:ext uri="{FF2B5EF4-FFF2-40B4-BE49-F238E27FC236}">
                    <a16:creationId xmlns:a16="http://schemas.microsoft.com/office/drawing/2014/main" id="{0539D30D-1DE9-CF47-86C3-ADB513073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332" y="2594875"/>
                <a:ext cx="2286000" cy="548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ISL 0.25 mg + DOR + 3TC QD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(n = 29)</a:t>
                </a:r>
              </a:p>
            </p:txBody>
          </p:sp>
          <p:sp>
            <p:nvSpPr>
              <p:cNvPr id="13" name="Rectangle 25">
                <a:extLst>
                  <a:ext uri="{FF2B5EF4-FFF2-40B4-BE49-F238E27FC236}">
                    <a16:creationId xmlns:a16="http://schemas.microsoft.com/office/drawing/2014/main" id="{FBD0E4B9-A41C-D245-ABB7-CBACF9915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332" y="4450132"/>
                <a:ext cx="2286000" cy="54864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DOR/3TC/TDF QD</a:t>
                </a:r>
                <a:r>
                  <a:rPr kumimoji="0" lang="en-US" sz="1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†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(n = 31)</a:t>
                </a:r>
              </a:p>
            </p:txBody>
          </p:sp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440FA9E7-4BF2-BC4E-BA1B-4690ED1BE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332" y="3213294"/>
                <a:ext cx="2286000" cy="54864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ISL 0.75 mg + DOR + 3TC QD*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(n = 30)</a:t>
                </a:r>
              </a:p>
            </p:txBody>
          </p:sp>
          <p:sp>
            <p:nvSpPr>
              <p:cNvPr id="15" name="Rectangle 25">
                <a:extLst>
                  <a:ext uri="{FF2B5EF4-FFF2-40B4-BE49-F238E27FC236}">
                    <a16:creationId xmlns:a16="http://schemas.microsoft.com/office/drawing/2014/main" id="{954E9204-0812-8548-ACF9-99437BB56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332" y="3831713"/>
                <a:ext cx="2286000" cy="5486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ISL 2.25 mg + DOR + 3TC QD*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(n = 31)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8F0F753-84C2-6142-9E82-E7740B57168D}"/>
                </a:ext>
              </a:extLst>
            </p:cNvPr>
            <p:cNvGrpSpPr/>
            <p:nvPr/>
          </p:nvGrpSpPr>
          <p:grpSpPr>
            <a:xfrm>
              <a:off x="5371285" y="3015626"/>
              <a:ext cx="4797054" cy="2403897"/>
              <a:chOff x="4141788" y="2594875"/>
              <a:chExt cx="5756464" cy="2403897"/>
            </a:xfrm>
          </p:grpSpPr>
          <p:sp>
            <p:nvSpPr>
              <p:cNvPr id="18" name="Rectangle 24">
                <a:extLst>
                  <a:ext uri="{FF2B5EF4-FFF2-40B4-BE49-F238E27FC236}">
                    <a16:creationId xmlns:a16="http://schemas.microsoft.com/office/drawing/2014/main" id="{4E56DA0E-B4F0-8749-8FC2-346AF967D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788" y="2594875"/>
                <a:ext cx="2743200" cy="548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ISL 0.25 mg + DOR QD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(n = 29)</a:t>
                </a:r>
              </a:p>
            </p:txBody>
          </p:sp>
          <p:sp>
            <p:nvSpPr>
              <p:cNvPr id="19" name="Rectangle 25">
                <a:extLst>
                  <a:ext uri="{FF2B5EF4-FFF2-40B4-BE49-F238E27FC236}">
                    <a16:creationId xmlns:a16="http://schemas.microsoft.com/office/drawing/2014/main" id="{E7AB80B2-BAF5-8D40-84A2-E02523C8B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788" y="4450132"/>
                <a:ext cx="5756464" cy="54864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DOR/3TC/TDF QD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(n = 28)</a:t>
                </a:r>
              </a:p>
            </p:txBody>
          </p:sp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2F4FF5FA-CC7B-814B-839A-2CD701E1B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788" y="3213294"/>
                <a:ext cx="2743200" cy="54864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ISL 0.75 mg + DOR QD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(n = 30)</a:t>
                </a:r>
              </a:p>
            </p:txBody>
          </p:sp>
          <p:sp>
            <p:nvSpPr>
              <p:cNvPr id="21" name="Rectangle 25">
                <a:extLst>
                  <a:ext uri="{FF2B5EF4-FFF2-40B4-BE49-F238E27FC236}">
                    <a16:creationId xmlns:a16="http://schemas.microsoft.com/office/drawing/2014/main" id="{420A7669-CE39-E747-A66A-E7D0C237A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788" y="3831713"/>
                <a:ext cx="2743200" cy="5486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ISL 2.25 mg + DOR QD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(n = 27)</a:t>
                </a:r>
              </a:p>
            </p:txBody>
          </p:sp>
        </p:grp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01A10190-555E-6047-9276-489CE3AEF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534" y="3289946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85808CB1-4673-F846-A05E-5AC9B735F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534" y="3908365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Line 32">
              <a:extLst>
                <a:ext uri="{FF2B5EF4-FFF2-40B4-BE49-F238E27FC236}">
                  <a16:creationId xmlns:a16="http://schemas.microsoft.com/office/drawing/2014/main" id="{570D261E-B8BA-CE4F-815A-438AE2B99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534" y="4526784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D1913156-381F-744E-9E31-B5FA2BE38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534" y="5145203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A6065A0-932F-364A-8776-6FD71E058D90}"/>
                </a:ext>
              </a:extLst>
            </p:cNvPr>
            <p:cNvGrpSpPr/>
            <p:nvPr/>
          </p:nvGrpSpPr>
          <p:grpSpPr>
            <a:xfrm>
              <a:off x="7717837" y="3289946"/>
              <a:ext cx="457200" cy="1236838"/>
              <a:chOff x="6023884" y="2869195"/>
              <a:chExt cx="457200" cy="1236838"/>
            </a:xfrm>
          </p:grpSpPr>
          <p:sp>
            <p:nvSpPr>
              <p:cNvPr id="30" name="Line 32">
                <a:extLst>
                  <a:ext uri="{FF2B5EF4-FFF2-40B4-BE49-F238E27FC236}">
                    <a16:creationId xmlns:a16="http://schemas.microsoft.com/office/drawing/2014/main" id="{97A5CFD4-86EE-0740-92F4-83403157D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3884" y="2869195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32">
                <a:extLst>
                  <a:ext uri="{FF2B5EF4-FFF2-40B4-BE49-F238E27FC236}">
                    <a16:creationId xmlns:a16="http://schemas.microsoft.com/office/drawing/2014/main" id="{E897AE9C-8CB0-2D4E-8A61-63383BB8F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3884" y="3487614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32">
                <a:extLst>
                  <a:ext uri="{FF2B5EF4-FFF2-40B4-BE49-F238E27FC236}">
                    <a16:creationId xmlns:a16="http://schemas.microsoft.com/office/drawing/2014/main" id="{D7F9CF75-D9C7-0E48-B26D-E86CAE4BA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3884" y="4106033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A7F4786F-8BA4-DE46-A065-80C417B94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1285" y="2349739"/>
              <a:ext cx="228600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Part 2: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2-Drug Dose Ranging</a:t>
              </a:r>
            </a:p>
          </p:txBody>
        </p:sp>
        <p:sp>
          <p:nvSpPr>
            <p:cNvPr id="40" name="Text Box 29">
              <a:extLst>
                <a:ext uri="{FF2B5EF4-FFF2-40B4-BE49-F238E27FC236}">
                  <a16:creationId xmlns:a16="http://schemas.microsoft.com/office/drawing/2014/main" id="{7B26E143-EBBC-E942-B219-76CC31E2C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4908" y="2596729"/>
              <a:ext cx="7315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Wk 24</a:t>
              </a:r>
            </a:p>
          </p:txBody>
        </p:sp>
        <p:sp>
          <p:nvSpPr>
            <p:cNvPr id="41" name="Text Box 29">
              <a:extLst>
                <a:ext uri="{FF2B5EF4-FFF2-40B4-BE49-F238E27FC236}">
                  <a16:creationId xmlns:a16="http://schemas.microsoft.com/office/drawing/2014/main" id="{871AF5EF-ECB4-4C41-BB80-AB266065E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143" y="2573763"/>
              <a:ext cx="9965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Wk 60-84</a:t>
              </a:r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id="{746206C4-2AF4-EF4B-980A-48FC11771F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724402" y="2919686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EF56B71D-C57A-5343-B9A4-B660811CEC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588705" y="2919686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560BE0FD-9A33-794D-9BF9-5102D73927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820524" y="2836982"/>
              <a:ext cx="52322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Text Box 31">
              <a:extLst>
                <a:ext uri="{FF2B5EF4-FFF2-40B4-BE49-F238E27FC236}">
                  <a16:creationId xmlns:a16="http://schemas.microsoft.com/office/drawing/2014/main" id="{87FF7C1A-C44F-2C4F-9CB4-53031CCD3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748" y="2347962"/>
              <a:ext cx="228600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Part 3: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52" name="Line 32">
              <a:extLst>
                <a:ext uri="{FF2B5EF4-FFF2-40B4-BE49-F238E27FC236}">
                  <a16:creationId xmlns:a16="http://schemas.microsoft.com/office/drawing/2014/main" id="{55FB0804-7708-8041-89E6-451D71B23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9334" y="3289945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Line 32">
              <a:extLst>
                <a:ext uri="{FF2B5EF4-FFF2-40B4-BE49-F238E27FC236}">
                  <a16:creationId xmlns:a16="http://schemas.microsoft.com/office/drawing/2014/main" id="{0258752F-C742-7A43-9A34-89DF3633F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9334" y="3908364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Line 32">
              <a:extLst>
                <a:ext uri="{FF2B5EF4-FFF2-40B4-BE49-F238E27FC236}">
                  <a16:creationId xmlns:a16="http://schemas.microsoft.com/office/drawing/2014/main" id="{E6628319-58FB-C64E-9973-98C1EF3A5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9334" y="4526783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Line 32">
              <a:extLst>
                <a:ext uri="{FF2B5EF4-FFF2-40B4-BE49-F238E27FC236}">
                  <a16:creationId xmlns:a16="http://schemas.microsoft.com/office/drawing/2014/main" id="{7717D20D-7795-7541-B82D-E1F89560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9334" y="5145202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8D3E29DC-50D6-0543-AC3F-462D0FD5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296" y="3023895"/>
              <a:ext cx="1898043" cy="18101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ISL 0.75 mg +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DOR 100 mg QD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(n = 80)</a:t>
              </a:r>
            </a:p>
          </p:txBody>
        </p:sp>
        <p:sp>
          <p:nvSpPr>
            <p:cNvPr id="58" name="Text Box 29">
              <a:extLst>
                <a:ext uri="{FF2B5EF4-FFF2-40B4-BE49-F238E27FC236}">
                  <a16:creationId xmlns:a16="http://schemas.microsoft.com/office/drawing/2014/main" id="{516D82E0-09B4-2B41-9AA4-8D59D5EBF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4644" y="2582772"/>
              <a:ext cx="10716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Wk 144</a:t>
              </a:r>
            </a:p>
          </p:txBody>
        </p:sp>
        <p:sp>
          <p:nvSpPr>
            <p:cNvPr id="59" name="Line 32">
              <a:extLst>
                <a:ext uri="{FF2B5EF4-FFF2-40B4-BE49-F238E27FC236}">
                  <a16:creationId xmlns:a16="http://schemas.microsoft.com/office/drawing/2014/main" id="{0382CB5D-C11A-1849-A6EA-9D358851F8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072468" y="2928615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C4A4F8-0439-8048-A103-F67534DC07C7}"/>
              </a:ext>
            </a:extLst>
          </p:cNvPr>
          <p:cNvSpPr txBox="1"/>
          <p:nvPr/>
        </p:nvSpPr>
        <p:spPr>
          <a:xfrm>
            <a:off x="3587660" y="4852609"/>
            <a:ext cx="24639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 RNA &lt; 50 copies/ml at </a:t>
            </a:r>
            <a:r>
              <a:rPr lang="en-US" sz="1500" dirty="0" err="1"/>
              <a:t>wk</a:t>
            </a:r>
            <a:r>
              <a:rPr lang="en-US" sz="1500" dirty="0"/>
              <a:t>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B117F-051C-D340-88DC-343194F74C98}"/>
              </a:ext>
            </a:extLst>
          </p:cNvPr>
          <p:cNvSpPr txBox="1"/>
          <p:nvPr/>
        </p:nvSpPr>
        <p:spPr>
          <a:xfrm>
            <a:off x="399640" y="5268605"/>
            <a:ext cx="11303928" cy="128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findings</a:t>
            </a:r>
            <a:r>
              <a:rPr lang="en-US" dirty="0"/>
              <a:t>:  1 Serious drug related AE in the ISL +DOR part 3 arm, No discontinuations for safety events after week 48</a:t>
            </a:r>
          </a:p>
          <a:p>
            <a:pPr>
              <a:spcBef>
                <a:spcPts val="400"/>
              </a:spcBef>
            </a:pPr>
            <a:r>
              <a:rPr lang="en-US" dirty="0"/>
              <a:t>Most common AE in ISL + DOR groups: </a:t>
            </a:r>
            <a:r>
              <a:rPr lang="en-US" b="1" dirty="0"/>
              <a:t>headache</a:t>
            </a:r>
            <a:r>
              <a:rPr lang="en-US" dirty="0"/>
              <a:t> (6.5%) ; most common AE in DOR/3TC/TDF group: </a:t>
            </a:r>
            <a:r>
              <a:rPr lang="en-US" b="1" dirty="0"/>
              <a:t>diarrhea </a:t>
            </a:r>
            <a:r>
              <a:rPr lang="en-US" dirty="0"/>
              <a:t>(19%)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Similar Incidence of both at Weeks 48 and 96 </a:t>
            </a:r>
          </a:p>
          <a:p>
            <a:r>
              <a:rPr lang="en-US" dirty="0"/>
              <a:t>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7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0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5626-DF34-F948-9818-73070DB0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</a:t>
            </a:r>
            <a:r>
              <a:rPr lang="en-US" dirty="0" err="1">
                <a:latin typeface="+mn-lt"/>
              </a:rPr>
              <a:t>slatravir</a:t>
            </a:r>
            <a:r>
              <a:rPr lang="en-US" dirty="0"/>
              <a:t>: Safety Data Laboratory (P011 Study)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4C1AC818-7362-4D48-A7C1-42B9011BF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749" y="649287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Cunningham. IAS 2021. Abstr OAB0304.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0559B-D99A-A740-B104-EECD5A5BE02E}"/>
              </a:ext>
            </a:extLst>
          </p:cNvPr>
          <p:cNvSpPr txBox="1"/>
          <p:nvPr/>
        </p:nvSpPr>
        <p:spPr>
          <a:xfrm>
            <a:off x="1014413" y="5057775"/>
            <a:ext cx="539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apparent dose related changes in grade 3 and 4 AE’s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071FFD-553C-4D95-903C-A3FF3C1C6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30840"/>
              </p:ext>
            </p:extLst>
          </p:nvPr>
        </p:nvGraphicFramePr>
        <p:xfrm>
          <a:off x="489506" y="1800225"/>
          <a:ext cx="1121298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3460">
                  <a:extLst>
                    <a:ext uri="{9D8B030D-6E8A-4147-A177-3AD203B41FA5}">
                      <a16:colId xmlns:a16="http://schemas.microsoft.com/office/drawing/2014/main" val="1681830161"/>
                    </a:ext>
                  </a:extLst>
                </a:gridCol>
                <a:gridCol w="1424882">
                  <a:extLst>
                    <a:ext uri="{9D8B030D-6E8A-4147-A177-3AD203B41FA5}">
                      <a16:colId xmlns:a16="http://schemas.microsoft.com/office/drawing/2014/main" val="3072666407"/>
                    </a:ext>
                  </a:extLst>
                </a:gridCol>
                <a:gridCol w="1424882">
                  <a:extLst>
                    <a:ext uri="{9D8B030D-6E8A-4147-A177-3AD203B41FA5}">
                      <a16:colId xmlns:a16="http://schemas.microsoft.com/office/drawing/2014/main" val="2014736551"/>
                    </a:ext>
                  </a:extLst>
                </a:gridCol>
                <a:gridCol w="1424882">
                  <a:extLst>
                    <a:ext uri="{9D8B030D-6E8A-4147-A177-3AD203B41FA5}">
                      <a16:colId xmlns:a16="http://schemas.microsoft.com/office/drawing/2014/main" val="3709160683"/>
                    </a:ext>
                  </a:extLst>
                </a:gridCol>
                <a:gridCol w="1424882">
                  <a:extLst>
                    <a:ext uri="{9D8B030D-6E8A-4147-A177-3AD203B41FA5}">
                      <a16:colId xmlns:a16="http://schemas.microsoft.com/office/drawing/2014/main" val="3430853999"/>
                    </a:ext>
                  </a:extLst>
                </a:gridCol>
              </a:tblGrid>
              <a:tr h="468912">
                <a:tc>
                  <a:txBody>
                    <a:bodyPr/>
                    <a:lstStyle/>
                    <a:p>
                      <a:r>
                        <a:rPr lang="en-US" dirty="0"/>
                        <a:t>Laboratory abnormality in</a:t>
                      </a:r>
                      <a:r>
                        <a:rPr lang="en-US" u="sng" dirty="0"/>
                        <a:t> &gt; </a:t>
                      </a:r>
                      <a:r>
                        <a:rPr lang="en-US" dirty="0"/>
                        <a:t>2 </a:t>
                      </a:r>
                    </a:p>
                    <a:p>
                      <a:r>
                        <a:rPr lang="en-US" dirty="0"/>
                        <a:t>participants in any group, n/N (%)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ISL 0.25 mg + DOR QD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ISL 0.75 mg + DOR QD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ISL 2.25 mg + DOR QD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DOR/ 3TC/ TDF</a:t>
                      </a:r>
                    </a:p>
                    <a:p>
                      <a:pPr algn="ctr"/>
                      <a:r>
                        <a:rPr lang="en-US" dirty="0"/>
                        <a:t>QD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35903"/>
                  </a:ext>
                </a:extLst>
              </a:tr>
              <a:tr h="468912">
                <a:tc>
                  <a:txBody>
                    <a:bodyPr/>
                    <a:lstStyle/>
                    <a:p>
                      <a:r>
                        <a:rPr lang="en-US" b="1" dirty="0"/>
                        <a:t>Fasting triglycerides ( mg/dL)</a:t>
                      </a:r>
                    </a:p>
                    <a:p>
                      <a:r>
                        <a:rPr lang="en-US" b="1" dirty="0"/>
                        <a:t>Grade 3: &gt; 500-1000</a:t>
                      </a:r>
                    </a:p>
                  </a:txBody>
                  <a:tcP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2/29 ( 6.9)</a:t>
                      </a:r>
                    </a:p>
                  </a:txBody>
                  <a:tcPr>
                    <a:solidFill>
                      <a:srgbClr val="FEDD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0/30 (0)</a:t>
                      </a:r>
                    </a:p>
                  </a:txBody>
                  <a:tcPr>
                    <a:solidFill>
                      <a:srgbClr val="FEDD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1/29 (3.4)</a:t>
                      </a:r>
                    </a:p>
                  </a:txBody>
                  <a:tcPr>
                    <a:solidFill>
                      <a:srgbClr val="FEDD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0/26 (0)</a:t>
                      </a:r>
                    </a:p>
                  </a:txBody>
                  <a:tcPr>
                    <a:solidFill>
                      <a:srgbClr val="FED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23103"/>
                  </a:ext>
                </a:extLst>
              </a:tr>
              <a:tr h="468912">
                <a:tc>
                  <a:txBody>
                    <a:bodyPr/>
                    <a:lstStyle/>
                    <a:p>
                      <a:r>
                        <a:rPr lang="en-US" b="1" dirty="0"/>
                        <a:t>Alanine aminotransferase (IU/ 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Grade 3: 5.0 to &lt; 10.0 x ULN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0/29 (0)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1/30 (3.3)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2/31 (6.5)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1/31 (3.2)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589723"/>
                  </a:ext>
                </a:extLst>
              </a:tr>
              <a:tr h="669874">
                <a:tc>
                  <a:txBody>
                    <a:bodyPr/>
                    <a:lstStyle/>
                    <a:p>
                      <a:r>
                        <a:rPr lang="en-US" b="1" dirty="0"/>
                        <a:t>Creatinine kinase ( IU/L)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Grade 3: 10.0 to &lt; 20.0 x ULN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Grade 4: </a:t>
                      </a:r>
                      <a:r>
                        <a:rPr lang="en-US" b="1" u="sng" dirty="0"/>
                        <a:t>&gt;</a:t>
                      </a:r>
                      <a:r>
                        <a:rPr lang="en-US" b="1" dirty="0"/>
                        <a:t>20.0 x ULN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4/29 (13.8)</a:t>
                      </a:r>
                    </a:p>
                    <a:p>
                      <a:r>
                        <a:rPr lang="en-US" dirty="0"/>
                        <a:t>1/29 (3.4)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0/30 (0)</a:t>
                      </a:r>
                    </a:p>
                    <a:p>
                      <a:r>
                        <a:rPr lang="en-US" dirty="0"/>
                        <a:t>2/30 (6.7)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0/31 (0)</a:t>
                      </a:r>
                    </a:p>
                    <a:p>
                      <a:r>
                        <a:rPr lang="en-US" dirty="0"/>
                        <a:t>3/31 (9.7)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1/31 (3.2)</a:t>
                      </a:r>
                    </a:p>
                    <a:p>
                      <a:r>
                        <a:rPr lang="en-US" dirty="0"/>
                        <a:t>1/31 (3.2)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1078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8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1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6EA1AF-CC5E-4E9F-89D5-A5903400D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90568"/>
              </p:ext>
            </p:extLst>
          </p:nvPr>
        </p:nvGraphicFramePr>
        <p:xfrm>
          <a:off x="779701" y="680720"/>
          <a:ext cx="1031502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456">
                  <a:extLst>
                    <a:ext uri="{9D8B030D-6E8A-4147-A177-3AD203B41FA5}">
                      <a16:colId xmlns:a16="http://schemas.microsoft.com/office/drawing/2014/main" val="74682595"/>
                    </a:ext>
                  </a:extLst>
                </a:gridCol>
                <a:gridCol w="1726492">
                  <a:extLst>
                    <a:ext uri="{9D8B030D-6E8A-4147-A177-3AD203B41FA5}">
                      <a16:colId xmlns:a16="http://schemas.microsoft.com/office/drawing/2014/main" val="2333162934"/>
                    </a:ext>
                  </a:extLst>
                </a:gridCol>
                <a:gridCol w="1555559">
                  <a:extLst>
                    <a:ext uri="{9D8B030D-6E8A-4147-A177-3AD203B41FA5}">
                      <a16:colId xmlns:a16="http://schemas.microsoft.com/office/drawing/2014/main" val="3911054653"/>
                    </a:ext>
                  </a:extLst>
                </a:gridCol>
                <a:gridCol w="1719171">
                  <a:extLst>
                    <a:ext uri="{9D8B030D-6E8A-4147-A177-3AD203B41FA5}">
                      <a16:colId xmlns:a16="http://schemas.microsoft.com/office/drawing/2014/main" val="2970006370"/>
                    </a:ext>
                  </a:extLst>
                </a:gridCol>
                <a:gridCol w="1719171">
                  <a:extLst>
                    <a:ext uri="{9D8B030D-6E8A-4147-A177-3AD203B41FA5}">
                      <a16:colId xmlns:a16="http://schemas.microsoft.com/office/drawing/2014/main" val="4214055814"/>
                    </a:ext>
                  </a:extLst>
                </a:gridCol>
                <a:gridCol w="1719171">
                  <a:extLst>
                    <a:ext uri="{9D8B030D-6E8A-4147-A177-3AD203B41FA5}">
                      <a16:colId xmlns:a16="http://schemas.microsoft.com/office/drawing/2014/main" val="1155629574"/>
                    </a:ext>
                  </a:extLst>
                </a:gridCol>
              </a:tblGrid>
              <a:tr h="662684"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ISL (0.25 mg) + DOR QD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ISL (0.75 mg) + DOR QD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ISL (2.25 mg) + DOR QD</a:t>
                      </a:r>
                    </a:p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ISL Combined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DOR/ 3TC/ TDF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QD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22967"/>
                  </a:ext>
                </a:extLst>
              </a:tr>
              <a:tr h="269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N=29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N=30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N=31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N=90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N=31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07585"/>
                  </a:ext>
                </a:extLst>
              </a:tr>
              <a:tr h="294526">
                <a:tc gridSpan="6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Outcome (FDA Snapshot Approach)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762521"/>
                  </a:ext>
                </a:extLst>
              </a:tr>
              <a:tr h="482882">
                <a:tc row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HIV-1 RNA &lt; 50 copies/ mL, n (%)</a:t>
                      </a:r>
                    </a:p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HIV-1 RNA </a:t>
                      </a:r>
                      <a:r>
                        <a:rPr lang="en-US" sz="1400" b="1" u="sng" dirty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50 copies/ mL, n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 virologic data at Week 96 window , n (%)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25 (86.2)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27(90.0)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21(67.7)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73(81.1)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25(80.6)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9887"/>
                  </a:ext>
                </a:extLst>
              </a:tr>
              <a:tr h="6073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 (6.9)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 (6.7)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 (16.1)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9 (10.0)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 (6.5)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01011"/>
                  </a:ext>
                </a:extLst>
              </a:tr>
              <a:tr h="7505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 (6.9)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 (3.3)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 (16.1)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8 (8.9)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 (12.9)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16329"/>
                  </a:ext>
                </a:extLst>
              </a:tr>
              <a:tr h="294526">
                <a:tc gridSpan="6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Reasons for no virologic data in window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707945"/>
                  </a:ext>
                </a:extLst>
              </a:tr>
              <a:tr h="66268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Discontinued due to death or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Ae</a:t>
                      </a:r>
                      <a:r>
                        <a:rPr lang="en-US" sz="1400" b="1" baseline="3000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, n (%)</a:t>
                      </a:r>
                      <a:endParaRPr lang="en-US" sz="1400" b="1" baseline="30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Discontinued for other reasons, n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300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On treatment but missing data, n (%)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 (6.5)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 (2.2)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 (3.2)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110979"/>
                  </a:ext>
                </a:extLst>
              </a:tr>
              <a:tr h="4663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 (3.4)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 (3.3)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3 (9.7)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 (5.6)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3 (9.7)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82137"/>
                  </a:ext>
                </a:extLst>
              </a:tr>
              <a:tr h="66268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 (3.4)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 (1.1)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191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73811A-E555-4FA3-BA5A-17CFA97C5431}"/>
              </a:ext>
            </a:extLst>
          </p:cNvPr>
          <p:cNvSpPr txBox="1"/>
          <p:nvPr/>
        </p:nvSpPr>
        <p:spPr>
          <a:xfrm>
            <a:off x="9621520" y="6492239"/>
            <a:ext cx="2682240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900" dirty="0"/>
              <a:t>Molina JM et al. </a:t>
            </a:r>
            <a:r>
              <a:rPr lang="en-US" sz="900" i="1" dirty="0"/>
              <a:t> </a:t>
            </a:r>
            <a:r>
              <a:rPr lang="en-US" sz="900" dirty="0"/>
              <a:t>HIV Glasgow 2020, abstract O415.</a:t>
            </a:r>
          </a:p>
          <a:p>
            <a:pPr fontAlgn="base"/>
            <a:r>
              <a:rPr lang="en-US" sz="900" dirty="0"/>
              <a:t>Orkin C et al. HIV Glasgow 2020, abstract P047.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245527-A926-4424-A746-EEF8AD36490B}"/>
              </a:ext>
            </a:extLst>
          </p:cNvPr>
          <p:cNvSpPr/>
          <p:nvPr/>
        </p:nvSpPr>
        <p:spPr>
          <a:xfrm>
            <a:off x="856168" y="187386"/>
            <a:ext cx="523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Islatravir</a:t>
            </a:r>
            <a:r>
              <a:rPr lang="en-US" sz="3200" dirty="0"/>
              <a:t>: Efficacy at 96 weeks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294D7B-6C15-42D5-9668-E724EA0DC6AC}" type="slidenum">
              <a:rPr lang="en-US" smtClean="0"/>
              <a:pPr/>
              <a:t>9</a:t>
            </a:fld>
            <a:r>
              <a:rPr lang="en-US" smtClean="0"/>
              <a:t> of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3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4310</TotalTime>
  <Words>4624</Words>
  <Application>Microsoft Office PowerPoint</Application>
  <PresentationFormat>Widescreen</PresentationFormat>
  <Paragraphs>1005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MS PGothic</vt:lpstr>
      <vt:lpstr>MS PGothic</vt:lpstr>
      <vt:lpstr>Arial</vt:lpstr>
      <vt:lpstr>Arial</vt:lpstr>
      <vt:lpstr>Calibri</vt:lpstr>
      <vt:lpstr>Calibri Light</vt:lpstr>
      <vt:lpstr>Corbel</vt:lpstr>
      <vt:lpstr>Helvetica</vt:lpstr>
      <vt:lpstr>Nixie One</vt:lpstr>
      <vt:lpstr>Roboto Slab</vt:lpstr>
      <vt:lpstr>Symbol</vt:lpstr>
      <vt:lpstr>Times New Roman</vt:lpstr>
      <vt:lpstr>Wingdings</vt:lpstr>
      <vt:lpstr>Office Theme</vt:lpstr>
      <vt:lpstr>1_2017_HTAA_Diabetes</vt:lpstr>
      <vt:lpstr>2017_HTAA_Diabetes</vt:lpstr>
      <vt:lpstr>3_Custom Design</vt:lpstr>
      <vt:lpstr>1_Warwick template</vt:lpstr>
      <vt:lpstr>PowerPoint Presentation</vt:lpstr>
      <vt:lpstr>Financial Relationships With Ineligible Companies (Formerly Described as Commercial Interests by the ACCME) Within the Last 2 Years</vt:lpstr>
      <vt:lpstr>PowerPoint Presentation</vt:lpstr>
      <vt:lpstr>New Drugs on the Horizon</vt:lpstr>
      <vt:lpstr>PowerPoint Presentation</vt:lpstr>
      <vt:lpstr>Islatravir</vt:lpstr>
      <vt:lpstr>Islatravir: P011 Study Design: from 3 to 2 drugs, 3 doses</vt:lpstr>
      <vt:lpstr>Islatravir: Safety Data Laboratory (P011 Study)</vt:lpstr>
      <vt:lpstr>PowerPoint Presentation</vt:lpstr>
      <vt:lpstr>Islatravir: Ongoing trials</vt:lpstr>
      <vt:lpstr>Lenacapravir: Background</vt:lpstr>
      <vt:lpstr> CAPELLA: Study Design with Lenacapravir</vt:lpstr>
      <vt:lpstr>CAPELLA: Baseline Characteristics</vt:lpstr>
      <vt:lpstr>CAPELLA Secondary Endpoints: LEN Efficacy at Week 26 in Randomized Cohort</vt:lpstr>
      <vt:lpstr>CAPELLA: Emergence of LEN Resistance</vt:lpstr>
      <vt:lpstr>CAPELLA: Wk 26 Safety, Injection Site Reactions in Randomized and Nonrandomized Cohorts</vt:lpstr>
      <vt:lpstr>CAPELLA: Lenacapravir in MDR HIV</vt:lpstr>
      <vt:lpstr>CALIBRATE: Lenacapavir in Treatment-Naive</vt:lpstr>
      <vt:lpstr>CALIBRATE: Wk 28 Virologic Outcomes</vt:lpstr>
      <vt:lpstr>CALIBRATE: Adverse Events and Injection Site Reactions </vt:lpstr>
      <vt:lpstr>Next Generation Maturation Inhibitor: GSK3640254</vt:lpstr>
      <vt:lpstr>Phase IIa Study of GSK3640254: Study Design</vt:lpstr>
      <vt:lpstr>Phase IIa Study of GSK3640254: Baseline Characteristics</vt:lpstr>
      <vt:lpstr>Phase IIa Study of GSK3640254: Antiviral Activity</vt:lpstr>
      <vt:lpstr>Phase IIa Study of GSK3640254: Resistance</vt:lpstr>
      <vt:lpstr>GSK’254 Summary</vt:lpstr>
      <vt:lpstr>Broadly Neutralizing Antibodies against HIV</vt:lpstr>
      <vt:lpstr>Future Combinations and Approaches in the works  </vt:lpstr>
      <vt:lpstr>Investigational Approaches with recently approved agents: Long Acting Cabotegravir and Rilpivirine</vt:lpstr>
      <vt:lpstr>ACTG 5359 A Phase III Randomized-Control Trial to Evaluate Long-Acting Antiretroviral Therapy in Non-adherent HIV-Infected Individuals</vt:lpstr>
      <vt:lpstr>Summary</vt:lpstr>
      <vt:lpstr>Question-and-Answer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Drugs</dc:title>
  <dc:creator>Meyer, Brittany N.</dc:creator>
  <cp:lastModifiedBy>Stephanie Voltero</cp:lastModifiedBy>
  <cp:revision>111</cp:revision>
  <dcterms:created xsi:type="dcterms:W3CDTF">2018-09-10T21:19:59Z</dcterms:created>
  <dcterms:modified xsi:type="dcterms:W3CDTF">2021-10-07T18:14:19Z</dcterms:modified>
</cp:coreProperties>
</file>