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</p:sldIdLst>
  <p:sldSz cx="9144000" cy="5143500" type="screen16x9"/>
  <p:notesSz cx="6858000" cy="92964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59DB4-5C87-2FEA-9A1A-DAED22D13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08DAC8A-AAEB-A695-D169-1CD49D75B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C672-A017-4BDB-8EAF-5FA372A831CD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1604E3-3A8F-ABB2-4114-72E998B95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ADE905-7A1E-53B0-FF05-7AE73EE4C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0B101-8BAB-49EC-A534-E4543745E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57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C9562E-DC58-63F5-A834-C82A882F4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1D6060-6BB9-EE5E-D993-E16F74A5E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7CEB7-55EE-2796-6C93-F03B95E97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5CC672-A017-4BDB-8EAF-5FA372A831CD}" type="datetimeFigureOut">
              <a:rPr lang="en-US" smtClean="0"/>
              <a:t>12/29/2025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190CB6-8B50-06BD-02E4-9812F69CB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3D4F0-EB27-166E-9B01-9B844604A7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0B101-8BAB-49EC-A534-E4543745E0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44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0FEAD58-86BC-6D1E-0F8B-EA629103D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221B2D-F167-939F-9E9B-91C60ED2BC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906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16BC1E-0061-0EE3-D3EB-CF86D4FFB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Financial Relationships With Ineligible Companies (Formerly Described as Commercial Interests by the ACCME) Within the Last 2 Years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172DBD-3FCB-CF46-F3D0-6BFF8C2404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667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0B5C3-D02B-F4E5-3C60-BCEEA2959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Learning Objectives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BDCAAC-7D64-F960-B65E-A3C5F63415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861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A537EB-BB8F-2E0E-BEFC-569CA83B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BCA6FB-9630-3136-10AC-0A3154984D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5819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FCB0464-9B55-BE84-4B9B-EFF463D81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Progress Towards the End of the HIV Epidemic?</a:t>
            </a:r>
            <a:br>
              <a:rPr lang="en-US" altLang="en-US"/>
            </a:br>
            <a:br>
              <a:rPr lang="en-US" altLang="en-US"/>
            </a:br>
            <a:r>
              <a:rPr lang="en-US" altLang="en-US" sz="2400"/>
              <a:t>HIV Prevention: Are We On Track?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sz="2400"/>
              <a:t>Dynamic Choice HIV Prevention May Reduce Incidence In Africa</a:t>
            </a:r>
            <a:br>
              <a:rPr lang="en-US" sz="2400"/>
            </a:b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AD94AD-2A23-91C3-30FB-F0B6C4F3E7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509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1EA8FD-8C18-2C89-8E9F-3AC6FA19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400">
                <a:latin typeface="Calibri" panose="020F0502020204030204" pitchFamily="34" charset="0"/>
                <a:cs typeface="Calibri" panose="020F0502020204030204" pitchFamily="34" charset="0"/>
              </a:rPr>
              <a:t>EHE Initiative – Epidemiologic Principles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0AA2E2-6E6D-2C14-2EF6-687FE5C7C1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08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AD11F9-B65D-9DE5-1C7E-72C97123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Is HIV Epidemic Control by 2030 Realistic?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7B255C-E1A7-FF62-9810-8B4A9649E47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945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CCACD8-0A7E-9D0B-1961-DD99802CD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Choice HIV Prevention May Reduce Incidence In Africa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4D9D78-2FE5-1196-CC48-F9E76B436EA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76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4570BF-3C2F-3A08-85D2-EBC0AEA79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Choice HIV Prevention May Reduce Incidence In Africa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A288E8-C30F-5800-88D4-A9B8658EB4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92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31819B1-815E-B9EB-AA7B-10E7B2236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Dynamic Choice HIV Prevention May Reduce Incidence In Africa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1DFF51-9990-C8D0-6F25-9F4007030B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1199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937A5B0-4455-8265-F5DD-841F6E185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Progress in Managing Treatment-Naïve and Treatment-Experienced Patients</a:t>
            </a:r>
            <a:br>
              <a:rPr lang="en-US" altLang="en-US"/>
            </a:br>
            <a:br>
              <a:rPr lang="en-US" altLang="en-US"/>
            </a:br>
            <a:br>
              <a:rPr lang="en-US" altLang="en-US" sz="2400"/>
            </a:br>
            <a:r>
              <a:rPr lang="en-US" altLang="en-US" sz="2400"/>
              <a:t>Artistically Simple: BIC/LEN Treatment Simplification: ARTISTRY-1 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DTG/3TC with High VL and/or Low CD4 Count: La DOLCE Vita</a:t>
            </a: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207890-1BE0-E674-15F3-DA282DBE99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264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A783EDC-F577-17ED-253C-80B646BC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STR Bictegravir/Lenacapavir Effective In Maintaining Viral Suppression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0B63F8-1798-0A9B-4064-FA2D48FAE7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430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A2C1CE-8A6A-FBA2-C5B6-29CAC8B9E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HIV Treatment Guideline Recommendations: </a:t>
            </a:r>
            <a:br>
              <a:rPr lang="en-US" sz="2800"/>
            </a:br>
            <a:r>
              <a:rPr lang="en-US" sz="2800"/>
              <a:t>ART Initiation for Most People Living With HIV</a:t>
            </a:r>
            <a:endParaRPr lang="en-US" altLang="en-US" sz="28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B22DC-1CAE-290B-6329-DF15D52814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50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EDCA8A-B4EC-56A0-4A5D-D59BE764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</a:rPr>
              <a:t>E</a:t>
            </a:r>
            <a:r>
              <a:rPr lang="en-US" sz="2400" b="1" i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fficacy and safety of DTG/3TC in ARV naive PWH with CD4 &lt;200/mm3: The DOLCE study.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E3DC2-2B1B-9B7F-A832-311352111E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46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72DFE8A-40DD-8E9F-7BD6-85738EAD1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solidFill>
                  <a:schemeClr val="bg1"/>
                </a:solidFill>
                <a:latin typeface="Verdana" panose="020B0604030504040204" pitchFamily="34" charset="0"/>
              </a:rPr>
              <a:t>E</a:t>
            </a:r>
            <a:r>
              <a:rPr lang="en-US" sz="2400" b="1" i="0">
                <a:solidFill>
                  <a:schemeClr val="bg1"/>
                </a:solidFill>
                <a:effectLst/>
                <a:latin typeface="Verdana" panose="020B0604030504040204" pitchFamily="34" charset="0"/>
              </a:rPr>
              <a:t>fficacy and safety of DTG/3TC in ARV naive PWH with CD4 &lt;200/mm3: The DOLCE study.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F75A6A9-0F09-6990-6E52-E957E9F447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08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8A0FB8-D0A2-CDC3-9C08-BCD4D1CA4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Prevention and Management of Opportunistic Infections and Co-Infections</a:t>
            </a:r>
            <a:br>
              <a:rPr lang="en-US" altLang="en-US"/>
            </a:br>
            <a:br>
              <a:rPr lang="en-US" altLang="en-US"/>
            </a:br>
            <a:br>
              <a:rPr lang="en-US" altLang="en-US" sz="2000"/>
            </a:br>
            <a:r>
              <a:rPr lang="en-US" altLang="en-US" sz="2000"/>
              <a:t>Population Effects of Implementing Doxy-PEP: The Good and the Bad.  No Ugly…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/>
              <a:t>TB Detection in People with HIV: Can’t Spit? Poop!</a:t>
            </a:r>
            <a:br>
              <a:rPr lang="en-US" altLang="en-US" sz="2000"/>
            </a:br>
            <a:br>
              <a:rPr lang="en-US" altLang="en-US" sz="2000"/>
            </a:br>
            <a:r>
              <a:rPr lang="en-US" altLang="en-US" sz="2000"/>
              <a:t>HBV/HIV: Unholy ALLIANCE</a:t>
            </a:r>
            <a:endParaRPr lang="en-US" alt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CC0A58-9DDD-2C07-82E1-DCF0B61F343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743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6C049A-6C00-D0EE-14A9-A42B48AD5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500"/>
              <a:t>DoxyPEP: Doxy PEP in Men with HIV and on PrEP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2445FA-A7D5-DAC2-23A4-B1608D3C9A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324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D1CC7E-EADE-BD89-2328-696E1843D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Efficacy of Doxy-PEP in PrEP Recipients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5E726E-9047-F8DB-668E-3307D9DDAF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850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733EE5-9C1F-1DCB-327F-837FCC697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Efficacy of Doxy-PEP in PrEP Recipients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445045-5B28-B2A2-FBB8-E1190850BF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005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94A227-E2A1-E42C-3260-EDD419BC7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Efficacy of Doxy-PEP in PrEP Recipients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D8A60-8E5A-5423-1499-92517B7DE7F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9977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F60CCF-6EB5-BCD3-FBDD-ED24B3A0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Potential Off-Target Effects of Doxy-PrEP: Prevalence of Tetracycline Resistance among Men with NG Infection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8C1FF4-5EC9-396F-F0AA-CD7B86F2A4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22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1BF8396-6E7F-3984-87C9-2CC4E3140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Potential Off-Target Effects of Doxy-PrEP: Prevalence of Tetracycline Resistant Staph and Strep Colonization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A32CCA-A1DC-8D91-56AF-1E3C952A64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275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D2F4D1-EDA0-94D5-6C35-F46ABD5F3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i="0">
                <a:solidFill>
                  <a:schemeClr val="bg1"/>
                </a:solidFill>
                <a:effectLst/>
              </a:rPr>
              <a:t>TB Detection in PWH: Can’t Spit? Poop!</a:t>
            </a:r>
            <a:br>
              <a:rPr lang="en-US" sz="2400" i="0">
                <a:solidFill>
                  <a:schemeClr val="bg1"/>
                </a:solidFill>
                <a:effectLst/>
              </a:rPr>
            </a:br>
            <a:r>
              <a:rPr lang="en-US" sz="2400" i="0">
                <a:solidFill>
                  <a:schemeClr val="bg1"/>
                </a:solidFill>
                <a:effectLst/>
              </a:rPr>
              <a:t>Performance of stool Xpert MTB/RIF Ultra for M. tb detection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1976E9-3155-304A-AD33-98349A97CC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66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7F669D-30CF-12AD-0791-A5EC3349B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i="0">
                <a:solidFill>
                  <a:schemeClr val="bg1"/>
                </a:solidFill>
                <a:effectLst/>
              </a:rPr>
              <a:t>TB Detection in PWH: Can’t Spit? Poop!</a:t>
            </a:r>
            <a:br>
              <a:rPr lang="en-US" sz="2400" i="0">
                <a:solidFill>
                  <a:schemeClr val="bg1"/>
                </a:solidFill>
                <a:effectLst/>
              </a:rPr>
            </a:br>
            <a:r>
              <a:rPr lang="en-US" sz="2400" i="0">
                <a:solidFill>
                  <a:schemeClr val="bg1"/>
                </a:solidFill>
                <a:effectLst/>
              </a:rPr>
              <a:t>Performance of stool Xpert MTB/RIF Ultra for M. tb detection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12C318-800B-CD10-F86F-0EBBCB13F4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349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A08EB84-85B5-FC22-CBA2-1018D0F27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i="0">
                <a:solidFill>
                  <a:schemeClr val="bg1"/>
                </a:solidFill>
                <a:effectLst/>
              </a:rPr>
              <a:t>TB Detection in PWH: Can’t Spit? Poop!</a:t>
            </a:r>
            <a:br>
              <a:rPr lang="en-US" sz="2400" i="0">
                <a:solidFill>
                  <a:schemeClr val="bg1"/>
                </a:solidFill>
                <a:effectLst/>
              </a:rPr>
            </a:br>
            <a:r>
              <a:rPr lang="en-US" sz="2400" i="0">
                <a:solidFill>
                  <a:schemeClr val="bg1"/>
                </a:solidFill>
                <a:effectLst/>
              </a:rPr>
              <a:t>Performance of stool Xpert MTB/RIF Ultra for M. tb detection</a:t>
            </a:r>
            <a:endParaRPr lang="en-US" sz="24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CCC79F-A5F0-D881-E61F-EDA99E092C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5339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87A282A-DF6F-996F-E042-08B582076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Baseline HBeAg Status on HBV Outcomes in the ALLIANCE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A093C1-06D9-B91A-75E5-E4F7C30110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623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21397B-DD2A-AA56-6576-DD66AD33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Impact of Baseline HBeAg Status on HBV Outcomes in the ALLIANCE Study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158C77-2F9A-3152-7A02-576CB37E2A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5294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BA4EF1-1F2C-7F0A-D61E-720BD2AEB6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Non-AIDS Complications of HIV Disease</a:t>
            </a:r>
            <a:br>
              <a:rPr lang="en-US" altLang="en-US"/>
            </a:br>
            <a:br>
              <a:rPr lang="en-US" altLang="en-US"/>
            </a:br>
            <a:r>
              <a:rPr lang="en-US" altLang="en-US" sz="2400"/>
              <a:t>(Under)estimating CVD Risk in PWH 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Weight Gain in HIV: (Paso) Doble vs. Triple Rx</a:t>
            </a:r>
            <a:br>
              <a:rPr lang="en-US" altLang="en-US" sz="2400"/>
            </a:br>
            <a:r>
              <a:rPr lang="en-US" altLang="en-US" sz="2400"/>
              <a:t>and The (Don’t) Do-It Trial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INSTIs and Cardiometabolic Risk</a:t>
            </a:r>
            <a:br>
              <a:rPr lang="en-US" altLang="en-US" sz="2400"/>
            </a:br>
            <a:br>
              <a:rPr lang="en-US" altLang="en-US" sz="2400"/>
            </a:br>
            <a:r>
              <a:rPr lang="en-US" altLang="en-US" sz="2400"/>
              <a:t>Risk of HCC After HCV Treatment</a:t>
            </a: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1A04EB-7650-2DC7-9392-6DAFEA465B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6786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2EE877-AFF5-BD67-E09C-3CD114BA8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CVD Outcomes Underestimated in People with HIV by Risk Calculators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F3B921-1F3A-C4D2-E09B-06B4ECE76E2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490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CCC1BF2-255F-4247-7F00-88A7B4E57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/>
              <a:t>Risk Assessment in a Global CVD Prevention Cohort of People with HIV by PCE, PREVENT, and SCORE2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AEBA7A-650C-CB62-D00F-7ED0039E42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288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E95FFB-5265-DC1F-90F8-E7A7A2EAD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CVD Underestimation in People with HIV is Worse with the Newer PREVENT Equations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C55B86-7C3F-E12D-86C8-4AA4EDD143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3500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BA58DB7-F009-9D36-6B70-A35F132CD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/>
              <a:t>ASCVD Risk Stratification in People with HIV: DHHS Guidelines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CF29CF-8974-AEBD-A1AD-F39EB6CE8E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0521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501A51-471A-2C22-FB51-57C7EC4A3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Arial"/>
              </a:rPr>
              <a:t>Weight Change in People with HIV Initiating 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6AF46D-3044-8590-60FF-AA3F2DB018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6575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CEC8184-7B6D-4186-518A-CE76FCF8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 Gain in HIV: Paso Doble vs. Triple Rx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CCBF21-9747-B4A1-0B09-46C05B31D3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7325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682C4D-D1EE-0FA1-2696-263D890E5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 Change with ARV Switch – The (Don’t) Do-It Trial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8E2528-BB62-E415-84C5-86A403D759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5438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009AEFC-B577-8D44-BB1D-0BD08ACA8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>
                <a:solidFill>
                  <a:schemeClr val="bg1"/>
                </a:solidFill>
              </a:rPr>
              <a:t>No Difference in Weight Trajectories with ART Switch In Most Studies: Did We Consider Duration of Prior ART?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D0F73F-63EC-A0FA-C7E8-DA87DB9D3CA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163680"/>
      </p:ext>
    </p:extLst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80C1DA-1C11-5FC4-D89B-1BFA12F36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Parkland ACCESS Clinic Data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7E15FB-8E61-FD60-48BF-0FD4E1953B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733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B00CA48-CBC2-D040-81D4-48EC2C7C3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Weight Gain in People with Treated HIV: DHHS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3F35477-C6E9-D418-0E7B-9539908B5F8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5156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B82FFA-4DF9-DFDE-72D1-8F35D6AB5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Pathogenesis of Chronic Complications of HIV Infection</a:t>
            </a: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04A63A-6873-5A30-3014-CF40B8F938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964806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CEF5011-50A5-F2F9-303D-B3EB64735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Increase in ASCVD Events with INSTI 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BDC55A-4202-1F07-9CE9-0BD3549383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96889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0C8185A-0BB3-B7CE-9D32-031A841BF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 Increase in ASCVD Events with INSTI Use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7A7F60-BA1E-59E2-91C4-93877A4F51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79699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B42322-D0F7-A886-6100-22F629D77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ART and Cardiovascular Risk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5AEDD6-6984-F438-5F2D-3E666E5BC93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8444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D8AD230-66F5-E04C-7306-7EEC82110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Cardiometabolic Risk of Switch to INSTIs: REPRIEVE Target Trial Emulation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86424CA-7AE9-0BDF-0F93-81D9AF5196F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308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369A9B5-2397-F024-1F39-88EBD436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Switching From DTG/3TC To BIC/FTC/TAF Does Not Improve Inflammatory, Metabolic 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5C7A8F-DD29-C4FC-402B-12E3EED884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6920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9AFAB2-54E8-204A-59D4-57FE20733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/>
              <a:t>Risk Of Hepatocellular Carcinoma After DAA Treatment For HCV In People with HIV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0C23EB-0955-E215-FD23-6D19CDE7928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61546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079E6FE-74CD-9680-A7A6-F9ABF465F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Question-and-Answer Session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DE5993-7664-43E6-AA0C-83719CD320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34589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F605C5-B5DC-B538-BEF9-829E30CF1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accent6">
                    <a:lumMod val="20000"/>
                    <a:lumOff val="80000"/>
                  </a:schemeClr>
                </a:solidFill>
              </a:rPr>
              <a:t>APPENDIX</a:t>
            </a:r>
            <a:endParaRPr lang="en-US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FB0A1A-4475-A2F7-3A70-DC2B4A14E1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8636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D70E8B0-DA25-B049-EBBF-7AF33C954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AB03E5-9F9E-47EE-5D31-7FF65B1A3AD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5910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402E697-60E0-E778-4FFC-901893D59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31DA2D-20C0-0B80-EE72-DDD84A93CDC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29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861D993-9726-E1F7-6D9B-BCEE45AC9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#1 (cont’d)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E6D661-7157-413F-84DE-6C64FF625FB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550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97E52AB-FA14-DAC5-2A9A-D2F4B2898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Question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E298B2-254D-E1CB-0AF9-4FD51B11CC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6144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CBEFA92-CA69-E716-781D-D685DD5EC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#2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4852C9-8635-936B-1EA5-F653350CBF7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5316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468DFE9-AEE3-6DD8-22E5-27BB50314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Posttest Explanation #2 (cont’d)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472566-05DE-D73E-AD53-8765D102EC6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3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670</Words>
  <Application>Microsoft Office PowerPoint</Application>
  <PresentationFormat>On-screen Show (16:9)</PresentationFormat>
  <Paragraphs>52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Aptos</vt:lpstr>
      <vt:lpstr>Aptos Display</vt:lpstr>
      <vt:lpstr>Arial</vt:lpstr>
      <vt:lpstr>Calibri</vt:lpstr>
      <vt:lpstr>Verdana</vt:lpstr>
      <vt:lpstr>Office Theme</vt:lpstr>
      <vt:lpstr>PowerPoint Presentation</vt:lpstr>
      <vt:lpstr>Financial Relationships With Ineligible Companies (Formerly Described as Commercial Interests by the ACCME) Within the Last 2 Years</vt:lpstr>
      <vt:lpstr>Learning Objectives</vt:lpstr>
      <vt:lpstr>Outline</vt:lpstr>
      <vt:lpstr>Progress Towards the End of the HIV Epidemic?  HIV Prevention: Are We On Track?  Dynamic Choice HIV Prevention May Reduce Incidence In Africa </vt:lpstr>
      <vt:lpstr>EHE Initiative – Epidemiologic Principles</vt:lpstr>
      <vt:lpstr>Is HIV Epidemic Control by 2030 Realistic?</vt:lpstr>
      <vt:lpstr>Dynamic Choice HIV Prevention May Reduce Incidence In Africa</vt:lpstr>
      <vt:lpstr>Dynamic Choice HIV Prevention May Reduce Incidence In Africa</vt:lpstr>
      <vt:lpstr>Dynamic Choice HIV Prevention May Reduce Incidence In Africa</vt:lpstr>
      <vt:lpstr>Progress in Managing Treatment-Naïve and Treatment-Experienced Patients   Artistically Simple: BIC/LEN Treatment Simplification: ARTISTRY-1   DTG/3TC with High VL and/or Low CD4 Count: La DOLCE Vita</vt:lpstr>
      <vt:lpstr>STR Bictegravir/Lenacapavir Effective In Maintaining Viral Suppression </vt:lpstr>
      <vt:lpstr>HIV Treatment Guideline Recommendations:  ART Initiation for Most People Living With HIV</vt:lpstr>
      <vt:lpstr>Efficacy and safety of DTG/3TC in ARV naive PWH with CD4 &lt;200/mm3: The DOLCE study.</vt:lpstr>
      <vt:lpstr>Efficacy and safety of DTG/3TC in ARV naive PWH with CD4 &lt;200/mm3: The DOLCE study.</vt:lpstr>
      <vt:lpstr>Prevention and Management of Opportunistic Infections and Co-Infections   Population Effects of Implementing Doxy-PEP: The Good and the Bad.  No Ugly…  TB Detection in People with HIV: Can’t Spit? Poop!  HBV/HIV: Unholy ALLIANCE</vt:lpstr>
      <vt:lpstr>DoxyPEP: Doxy PEP in Men with HIV and on PrEP</vt:lpstr>
      <vt:lpstr>Efficacy of Doxy-PEP in PrEP Recipients</vt:lpstr>
      <vt:lpstr>Efficacy of Doxy-PEP in PrEP Recipients</vt:lpstr>
      <vt:lpstr>Efficacy of Doxy-PEP in PrEP Recipients</vt:lpstr>
      <vt:lpstr>Potential Off-Target Effects of Doxy-PrEP: Prevalence of Tetracycline Resistance among Men with NG Infection</vt:lpstr>
      <vt:lpstr>Potential Off-Target Effects of Doxy-PrEP: Prevalence of Tetracycline Resistant Staph and Strep Colonization</vt:lpstr>
      <vt:lpstr>TB Detection in PWH: Can’t Spit? Poop! Performance of stool Xpert MTB/RIF Ultra for M. tb detection</vt:lpstr>
      <vt:lpstr>TB Detection in PWH: Can’t Spit? Poop! Performance of stool Xpert MTB/RIF Ultra for M. tb detection</vt:lpstr>
      <vt:lpstr>TB Detection in PWH: Can’t Spit? Poop! Performance of stool Xpert MTB/RIF Ultra for M. tb detection</vt:lpstr>
      <vt:lpstr>Impact of Baseline HBeAg Status on HBV Outcomes in the ALLIANCE Study</vt:lpstr>
      <vt:lpstr>Impact of Baseline HBeAg Status on HBV Outcomes in the ALLIANCE Study</vt:lpstr>
      <vt:lpstr>Non-AIDS Complications of HIV Disease  (Under)estimating CVD Risk in PWH   Weight Gain in HIV: (Paso) Doble vs. Triple Rx and The (Don’t) Do-It Trial  INSTIs and Cardiometabolic Risk  Risk of HCC After HCV Treatment</vt:lpstr>
      <vt:lpstr>CVD Outcomes Underestimated in People with HIV by Risk Calculators</vt:lpstr>
      <vt:lpstr>Risk Assessment in a Global CVD Prevention Cohort of People with HIV by PCE, PREVENT, and SCORE2</vt:lpstr>
      <vt:lpstr>CVD Underestimation in People with HIV is Worse with the Newer PREVENT Equations</vt:lpstr>
      <vt:lpstr>ASCVD Risk Stratification in People with HIV: DHHS Guidelines</vt:lpstr>
      <vt:lpstr>Weight Change in People with HIV Initiating ART</vt:lpstr>
      <vt:lpstr>Weight Gain in HIV: Paso Doble vs. Triple Rx</vt:lpstr>
      <vt:lpstr>Weight Change with ARV Switch – The (Don’t) Do-It Trial</vt:lpstr>
      <vt:lpstr>No Difference in Weight Trajectories with ART Switch In Most Studies: Did We Consider Duration of Prior ART?</vt:lpstr>
      <vt:lpstr>Parkland ACCESS Clinic Data</vt:lpstr>
      <vt:lpstr>Weight Gain in People with Treated HIV: DHHS</vt:lpstr>
      <vt:lpstr>Pathogenesis of Chronic Complications of HIV Infection</vt:lpstr>
      <vt:lpstr>Increase in ASCVD Events with INSTI Use</vt:lpstr>
      <vt:lpstr>No Increase in ASCVD Events with INSTI Use</vt:lpstr>
      <vt:lpstr>ART and Cardiovascular Risk</vt:lpstr>
      <vt:lpstr>Cardiometabolic Risk of Switch to INSTIs: REPRIEVE Target Trial Emulation</vt:lpstr>
      <vt:lpstr>Switching From DTG/3TC To BIC/FTC/TAF Does Not Improve Inflammatory, Metabolic Parameters</vt:lpstr>
      <vt:lpstr>Risk Of Hepatocellular Carcinoma After DAA Treatment For HCV In People with HIV</vt:lpstr>
      <vt:lpstr>Question-and-Answer Session</vt:lpstr>
      <vt:lpstr>APPENDIX</vt:lpstr>
      <vt:lpstr>Posttest Question #1</vt:lpstr>
      <vt:lpstr>Posttest Explanation #1</vt:lpstr>
      <vt:lpstr>Posttest Explanation #1 (cont’d)</vt:lpstr>
      <vt:lpstr>Posttest Question #2</vt:lpstr>
      <vt:lpstr>Posttest Explanation #2</vt:lpstr>
      <vt:lpstr>Posttest Explanation #2 (cont’d)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Michelle Valderama</dc:creator>
  <cp:lastModifiedBy>Michelle Valderama</cp:lastModifiedBy>
  <cp:revision>1</cp:revision>
  <dcterms:created xsi:type="dcterms:W3CDTF">2025-12-29T22:49:21Z</dcterms:created>
  <dcterms:modified xsi:type="dcterms:W3CDTF">2025-12-29T22:49:21Z</dcterms:modified>
</cp:coreProperties>
</file>