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</p:sldIdLst>
  <p:sldSz cx="9144000" cy="5143500" type="screen16x9"/>
  <p:notesSz cx="7102475" cy="9388475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855A4-661B-9C5B-1514-F4B144D7C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D3130B-083E-5041-7148-CAC518DFD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DDBF5-641E-4572-9936-BBC45D71DD25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C84F1A-AC7C-9EDC-25F0-968FCB35F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3538A4-AF0B-7E94-D9B4-4AE8779BC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E449-48B4-4D99-B7C1-AF168F3CD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912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2B514A-A011-825F-B6B3-C06B14E67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ED3E5-4D30-EAE9-CC8E-2017371885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0C217-4A25-8428-D573-CF287C7C3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DDBF5-641E-4572-9936-BBC45D71DD25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558D6-8032-C0DE-1932-FF55910DE6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81470-593E-A98B-36A0-27A85E2D24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ACE449-48B4-4D99-B7C1-AF168F3CD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185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09D54CE-95A7-F4BD-9101-F5AFBA005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3D828F-3587-BB81-59A2-1B802EE6DE5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723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76FFDE1-978F-1272-6131-7F69CFE6A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/>
              <a:t>Financial Relationships With Ineligible Companies (Formerly Described as Commercial Interests by the ACCME) Within the Last 2 Years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E2BFE1-AA0B-87E2-6535-926CE915ED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429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1EA1913-9E61-2C7D-4D65-4D6BE0826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Objectives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E3282D-000B-4FC8-19AB-94C153B216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61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F8F1C09-C8B5-2FBF-5DD6-6BF2384F3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Outline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C6EF22-9267-BCEB-EFE1-DCBFA68078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727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804DB8D-BE07-4B98-24F9-79BDA73C3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>
                <a:cs typeface="Arial"/>
              </a:rPr>
              <a:t>Persons with HIV (PWH) have a Higher Prevalence of Drug Use Disorders than Persons Without HIV (PWOH)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A5DFCC-7DC0-91C0-D229-BFED032879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131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A7D27CE-D081-5936-6822-E7F15C8A4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i="0" u="none" strike="noStrike">
                <a:effectLst/>
              </a:rPr>
              <a:t>Age-adjusted rate of drug overdose deaths involving </a:t>
            </a:r>
            <a:r>
              <a:rPr lang="en-US" sz="2800" b="1" i="0" u="none" strike="noStrike">
                <a:solidFill>
                  <a:srgbClr val="FFFF00"/>
                </a:solidFill>
                <a:effectLst/>
              </a:rPr>
              <a:t>opioids</a:t>
            </a:r>
            <a:r>
              <a:rPr lang="en-US" sz="2800" b="1" i="0" u="none" strike="noStrike">
                <a:effectLst/>
              </a:rPr>
              <a:t>, by type of opioid: United States, 2003–2023</a:t>
            </a:r>
            <a:endParaRPr lang="en-US" sz="2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58D302-7E2C-30AE-DFC2-D217BA64CC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052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79A06A8-00E1-5F50-D4FC-FE0271989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i="0" u="none" strike="noStrike">
                <a:effectLst/>
              </a:rPr>
              <a:t>Age-adjusted rate of drug overdose deaths </a:t>
            </a:r>
            <a:r>
              <a:rPr lang="en-US" sz="2800"/>
              <a:t>i</a:t>
            </a:r>
            <a:r>
              <a:rPr lang="en-US" sz="2800" b="1" i="0" u="none" strike="noStrike">
                <a:effectLst/>
              </a:rPr>
              <a:t>nvolving </a:t>
            </a:r>
            <a:r>
              <a:rPr lang="en-US" sz="2800" b="1" i="0" u="none" strike="noStrike">
                <a:solidFill>
                  <a:srgbClr val="FFFF00"/>
                </a:solidFill>
                <a:effectLst/>
              </a:rPr>
              <a:t>stimulants</a:t>
            </a:r>
            <a:r>
              <a:rPr lang="en-US" sz="2800" b="1" i="0" u="none" strike="noStrike">
                <a:effectLst/>
              </a:rPr>
              <a:t>, by type of stimulant: </a:t>
            </a:r>
            <a:br>
              <a:rPr lang="en-US" sz="2800" b="1" i="0" u="none" strike="noStrike">
                <a:effectLst/>
              </a:rPr>
            </a:br>
            <a:r>
              <a:rPr lang="en-US" sz="2800" b="1" i="0" u="none" strike="noStrike">
                <a:effectLst/>
              </a:rPr>
              <a:t>United States, 2003–2023</a:t>
            </a:r>
            <a:endParaRPr lang="en-US" sz="2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C23BCD-C9EF-C140-C8B9-C3331ED51E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19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BBF886F-6386-A0E9-A8BD-B41D4663F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>
                <a:ea typeface="MS PGothic" pitchFamily="34" charset="-128"/>
              </a:rPr>
              <a:t>Drug</a:t>
            </a:r>
            <a:r>
              <a:rPr lang="en-US" sz="2800">
                <a:solidFill>
                  <a:srgbClr val="FF0000"/>
                </a:solidFill>
                <a:ea typeface="MS PGothic" pitchFamily="34" charset="-128"/>
              </a:rPr>
              <a:t> </a:t>
            </a:r>
            <a:r>
              <a:rPr lang="en-US" sz="2800">
                <a:ea typeface="MS PGothic" pitchFamily="34" charset="-128"/>
              </a:rPr>
              <a:t>And Alcohol use Increases Risk of HIV Transmission &amp; Interrupts the HIV Continuum of Care</a:t>
            </a:r>
            <a:endParaRPr lang="en-US" sz="2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AE7993-AB2E-DD6D-4C62-EE05791313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536831"/>
      </p:ext>
    </p:extLst>
  </p:cSld>
  <p:clrMapOvr>
    <a:masterClrMapping/>
  </p:clrMapOvr>
  <p:transition spd="med" advTm="27455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986BBA-6C17-2C7D-0000-EBDB34F8F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/>
              <a:t>Viral suppression during 2023</a:t>
            </a:r>
            <a:r>
              <a:rPr lang="en-US" sz="2800" b="1">
                <a:solidFill>
                  <a:srgbClr val="FFFF00"/>
                </a:solidFill>
              </a:rPr>
              <a:t> </a:t>
            </a:r>
            <a:r>
              <a:rPr lang="en-US" sz="2800" b="1">
                <a:solidFill>
                  <a:schemeClr val="bg1"/>
                </a:solidFill>
              </a:rPr>
              <a:t>among persons living with diagnosed HIV, by selected characteristics—United States</a:t>
            </a:r>
            <a:br>
              <a:rPr lang="en-US" sz="2800" b="1">
                <a:solidFill>
                  <a:schemeClr val="bg1"/>
                </a:solidFill>
              </a:rPr>
            </a:br>
            <a:endParaRPr lang="en-US" sz="2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E2BCD1-A936-103A-0E30-4D1F06AC0D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30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B0F561D-3644-7C90-EF5F-4B8CE1720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PrEP Prescription Low among PWUD in the United States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40246E-C999-898D-2F1D-0DD95D7312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65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253F35E-119A-8319-6C03-0A6B38E13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Steps to Integrate SUD with HIV Care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E99B20-3169-6B74-6898-BB3FDCD4DC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279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D23E7F4-E935-6F6B-AADD-7BD0B2A4B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Screen &amp; Diagnose SUD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398590-76E1-7FE1-D2A3-641A2363FE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995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BF36442-0F2F-782F-7EA8-6BE90A346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IDENTIFY: DSM-5 SUD Diagnostic Criteria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D7DCB9-ACBD-19D6-B9BA-290C04006F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486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C779635-6670-CD2A-E8BD-940F253DF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Screening/Diagnostic Tools For SUD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F0B221-7B00-6741-C2AC-0382C1382F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534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BE8A22-13AE-C042-82BB-6728FCA0C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OPIOID USE DISORDER (OUD)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C1AE03-A95D-B831-1078-8C790FC8D1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298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B3A4DCE-4656-7B99-11D6-79AB6E61B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STIMULANT USE DISORDER (StUD)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9ACE74-7344-21EA-120B-B758408046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3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15E97C9-6DA9-9C86-04F1-7DF9CC368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Alcohol Use Disorders Identification Test (AUDIT)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D112D7-855D-8586-139A-DD54BE0145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185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604CF0F-B689-DF79-ABE9-9F1006E5F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SUD Treatment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D46035-AE09-5DE1-6CCF-552BBE2778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250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12F905F-F02C-86F7-D64B-D403DD5E4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 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C485A2-8831-1E48-0327-8801E7E062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126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05F10C7-1753-5FF6-5A44-B69B830DA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FDA-Approved Medications for Opioid Use Disorder (MOUD)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36B1F9-F418-2C06-68A3-035FB347FD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93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205"/>
    </mc:Choice>
    <mc:Fallback xmlns="">
      <p:transition spd="slow" advTm="32205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FC17464-DFAA-BD09-1EC2-2F22F1535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Long-Acting Injectable (LAI) Forms of Buprenorphine May </a:t>
            </a:r>
            <a:r>
              <a:rPr lang="en-US"/>
              <a:t>Improve Adherence</a:t>
            </a:r>
            <a:endParaRPr lang="en-US" b="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F08F63-AB1D-ADAB-CA7D-7CA0265BA0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1475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927E6DB-C8E2-80D1-9812-2EAA23A14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Assess for Opioid Withdrawal </a:t>
            </a:r>
            <a:br>
              <a:rPr lang="en-US" sz="2800"/>
            </a:br>
            <a:r>
              <a:rPr lang="en-US" sz="2800"/>
              <a:t>Clinical Opioid Withdrawal Scale (COWS)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094D3E-8D77-FB7B-5DF0-33AE415D43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519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0998C1C-9D69-9B71-9257-2E1C5418E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The Stage of OUD Helps to Know When and How to Start Buprenorphine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3C478E-6B29-A52D-FE8B-5734DCAAB2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999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3F32363-7EF3-57F9-71F3-E78DE1344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Safe to Start High Dose LAI Buprenorphine In Persons With OUD Actively Using Fentanyl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F436DE-D39B-A6C0-AC51-5AB8D0321F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689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52860E8-530C-86A7-3811-B6243AE6B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100"/>
              <a:t>Resources for Diagnosis and Treatment of OUD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AED66D-A1F6-AA26-CFA5-707D513605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692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D1A5CC3-35CD-B4F7-9872-64F863DC5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 2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E3C5D4-1EAB-6832-8774-D7829E337A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1432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EEF83B4-7264-F92C-976C-5183EED11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/>
              <a:t>FDA-Approved Medication Treatments for Alcohol Use Disorders (AUD)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B0B572-078B-E101-4EFD-79D8D4E0C1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3243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B9917A5-4824-7E16-D757-6641F30E2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514350"/>
            <a:r>
              <a:rPr lang="en-US"/>
              <a:t>Treatment of Alcohol Use Disorder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18B570-F8E5-FE74-BF02-F4923BF39C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2597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21CE91B-4A1F-7370-D8EE-64DD8C73E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261F99-3446-C10D-134A-BA5F458C78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750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DC35601-030D-1F59-41D3-0BCCE05BB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100"/>
              <a:t>Phenobarbital CIWA-Ar Management and Integrase Inhibitors </a:t>
            </a:r>
            <a:endParaRPr lang="en-US" sz="3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B399BC-0B6A-AA77-0719-5396E546BB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4578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24F4686-C529-EF13-C7EE-7ECB7B699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8E128F-0B83-8E78-3E87-D44515C2D9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3499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92CC42C-2C0E-58B8-C8EB-B4609DBDC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Stimulant Use Disorder Treatment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BACBE3-DFB7-FAE7-209C-9D0AB9CEFE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6580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3A6144D-8AB5-AE60-7F42-77C69E8FB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SAMHSA’s Guidance on Contingency Management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3F694A-AFB3-4116-973C-2D04E4B972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4625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9408367-7D71-FB3B-CF5E-D2B7C342D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Resource for Treating Stimulant Use Disorders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551AEC-20F2-E75F-F852-A9CFDAD96B0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4724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A738BEB-5EBB-3375-4D91-0793E658E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Cocaine Use Use Disorder (CUD) Pharmacotherapies (</a:t>
            </a:r>
            <a:r>
              <a:rPr lang="en-US" i="1"/>
              <a:t>not FDA approved</a:t>
            </a:r>
            <a:r>
              <a:rPr lang="en-US"/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BAA8D2-1EAB-5751-5B53-5AEA3EEE87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6531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E7A7DDB-98C1-9E1E-EE9C-85D35AB43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Amphetamine-Type Stimulant Use Disorder (ATS) Pharmacotherapies (</a:t>
            </a:r>
            <a:r>
              <a:rPr lang="en-US" sz="3200" i="1"/>
              <a:t>not FDA approved</a:t>
            </a:r>
            <a:r>
              <a:rPr lang="en-US" sz="3200"/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58AC4E-A7F9-33EE-9A78-44917E434D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732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E5FFF50-5DAB-9EFD-9CCF-A7F26130F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Emerging Treatment for SUDs:</a:t>
            </a:r>
            <a:br>
              <a:rPr lang="en-US"/>
            </a:br>
            <a:r>
              <a:rPr lang="en-US"/>
              <a:t>GLP1s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C6C770-2F06-7B11-98CF-AD5D238B30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7372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ECB94FD-A0E3-6B92-F898-567B4EEE7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B91035-9784-665D-1E12-F9B9770C5D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9512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B8280AA-6B8E-3C9E-AE46-8E359CE26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GLP1s May Reduce Overdose Risk In Persons with T2DM and OUD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20C1B3-F222-6B51-9282-B4E938CE55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5396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E5B6573-8817-7967-8F24-1322B21BB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Treatment of SUD Improves Viral Suppression in People with HIV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D3A178-D09C-12E7-CC72-54A5CD579A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429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AD2DB0F-0560-23E1-B609-0C416F6D4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>
                <a:solidFill>
                  <a:schemeClr val="bg1"/>
                </a:solidFill>
              </a:rPr>
              <a:t>Integration of HIV Treatment &amp; Medication Treatment for OUD &amp; AUD Improves Viral Suppression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10C325-4712-E42F-08B1-B0DFECB330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3299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FD673B1-3F48-5DD0-25C3-38CA9A557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Contingency Management Improves HIV Viral Suppression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A3C214-1343-BD42-CE4C-94B5A7F9E6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5740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9379089-75B6-7CCA-6527-E2FD694ED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8F1E95-CFE3-0A55-B8E6-021ED2DE838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9481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EFF2F2E-3FE7-821F-2D37-7549A4526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Retain in Care: Overcome Barriers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A6971A-AE11-4229-BC73-FB70FE2EFD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2065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B246793-AEE2-F22A-F51A-8F121FDA3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1200"/>
              <a:t>Patient Choice And Shared-Decision Making is Essential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F08BE7-93B0-4A09-1D49-E09D5386D3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6468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D312D36-28EB-3793-B115-2BFA6D957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200"/>
              <a:t>Long-Acting Injectable (LAI) Forms of PrEP and ART for PWUD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B13A85-25F6-9A8E-D07C-00CD7B260E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3504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270094C-BF04-F4EB-27FD-1B43A7AC4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Baseline Interest in LAI PrEP In PWUD involved with CJS (N=601)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FDBFFE-1913-C429-AEEA-5E5786DB90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790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C7A8983-8EE9-939A-AC4A-35C4A40AF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/>
              <a:t>Overcome Barriers to Access SUD and HIV Prevention &amp; Treatment for PWUD</a:t>
            </a:r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50C66A-C359-B889-EAF4-1698663DFA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5936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E76411D-69B7-7FCF-6D5E-E08249379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First Legalized Mobile Retail Pharmacy and Clinic In the United States to Overcome Barriers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0BF7FA-1407-2D17-133F-E0EE2D851D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45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68"/>
    </mc:Choice>
    <mc:Fallback xmlns="">
      <p:transition spd="slow" advTm="7568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784D665-D10C-2932-343E-50F576F78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>
                <a:latin typeface="+mj-lt"/>
                <a:ea typeface="+mj-ea"/>
                <a:cs typeface="+mj-cs"/>
              </a:rPr>
              <a:t>The Benefits of a Mobile Pharmacy Clinic</a:t>
            </a:r>
            <a:br>
              <a:rPr lang="en-US" sz="3600" b="1">
                <a:latin typeface="+mj-lt"/>
                <a:ea typeface="+mj-ea"/>
                <a:cs typeface="+mj-cs"/>
              </a:rPr>
            </a:b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2C2E57-D672-B22C-4F52-9D6E218E89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274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70F1E2-2767-4E7B-D1BA-408F188B6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Diverse Population Reach ( N=902)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D56057-C9A2-8BA6-F2D2-84E45ED8FB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47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6"/>
    </mc:Choice>
    <mc:Fallback xmlns="">
      <p:transition spd="slow" advTm="796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37E0A55-7C24-05B1-3351-AF282D457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38"/>
              <a:t>HIV Testing and Treatment on the Mobile Pharmacy Clinic (MPC)</a:t>
            </a:r>
            <a:endParaRPr lang="en-US" sz="3038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42C449-FCEB-FFCD-F9A7-258D024426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7008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E350E57-BA21-4BEC-6947-D8B898EFF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PrEP Initiation: Patient Choice on the Mobile Pharmacy Clinic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9D9B2D-2B6D-00EB-B791-F428E3306C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7318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F9EDE0-B847-5B71-764D-DD6676656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PrEP: Lenacapavir (LEN) On the Mobile Pharmacy and Clinic (MPC)!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220E10-9CA9-D935-FD44-9FF7582118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3572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905FB2D-59C6-44E8-37E7-0B44EA911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Resources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4594C4-786D-57D4-2CB4-B15E9CA152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0085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A77854B-A748-8545-BF80-919F3ED81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sz="3150">
                <a:cs typeface="+mj-cs"/>
              </a:rPr>
              <a:t>On the IAS-USA Website:   </a:t>
            </a:r>
            <a:br>
              <a:rPr lang="en-US" sz="3150">
                <a:cs typeface="+mj-cs"/>
              </a:rPr>
            </a:br>
            <a:r>
              <a:rPr lang="en-US" sz="3150" i="1">
                <a:cs typeface="+mj-cs"/>
              </a:rPr>
              <a:t>MATE</a:t>
            </a:r>
            <a:r>
              <a:rPr lang="en-US" sz="3150">
                <a:cs typeface="+mj-cs"/>
              </a:rPr>
              <a:t> ACT Free CME Webinars:</a:t>
            </a:r>
            <a:br>
              <a:rPr lang="en-US" sz="3150">
                <a:cs typeface="+mj-cs"/>
              </a:rPr>
            </a:br>
            <a:r>
              <a:rPr lang="en-US" sz="3150">
                <a:cs typeface="+mj-cs"/>
              </a:rPr>
              <a:t> HIV and SUD</a:t>
            </a:r>
            <a:br>
              <a:rPr lang="en-US" sz="3150">
                <a:cs typeface="+mj-cs"/>
              </a:rPr>
            </a:br>
            <a:r>
              <a:rPr lang="en-US" sz="3150">
                <a:cs typeface="+mj-cs"/>
              </a:rPr>
              <a:t> </a:t>
            </a:r>
            <a:br>
              <a:rPr lang="en-US" sz="3150">
                <a:cs typeface="+mj-cs"/>
              </a:rPr>
            </a:br>
            <a:r>
              <a:rPr lang="en-US" sz="1650">
                <a:cs typeface="+mj-cs"/>
              </a:rPr>
              <a:t>*(MATE Act = </a:t>
            </a:r>
            <a:r>
              <a:rPr lang="en-US" sz="1650" i="1">
                <a:cs typeface="+mj-cs"/>
              </a:rPr>
              <a:t>Medication Access &amp; Training Expansion</a:t>
            </a:r>
            <a:r>
              <a:rPr lang="en-US" sz="1650">
                <a:cs typeface="+mj-cs"/>
              </a:rPr>
              <a:t>)</a:t>
            </a:r>
            <a:br>
              <a:rPr lang="en-US" sz="1650">
                <a:cs typeface="+mj-cs"/>
              </a:rPr>
            </a:br>
            <a:br>
              <a:rPr lang="en-US" sz="1650">
                <a:cs typeface="+mj-cs"/>
              </a:rPr>
            </a:br>
            <a:r>
              <a:rPr lang="en-US" sz="1650">
                <a:cs typeface="+mj-cs"/>
              </a:rPr>
              <a:t>A ONE TIME 8-HOUR TRAINING </a:t>
            </a:r>
            <a:r>
              <a:rPr lang="en-US" sz="1650" u="sng">
                <a:cs typeface="+mj-cs"/>
              </a:rPr>
              <a:t>IS REQUIRED </a:t>
            </a:r>
            <a:r>
              <a:rPr lang="en-US" sz="1650">
                <a:cs typeface="+mj-cs"/>
              </a:rPr>
              <a:t>FOR ALL PRACTIONERS WHO HAVE A DEA REGISTRATION (CONTROLLD SUBSTANCE LICENSE)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DE2BC1-64BA-67F6-7889-0417F848CA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834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D536BB1-E7F9-E813-BA30-E899297C5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685783">
              <a:defRPr/>
            </a:pPr>
            <a:r>
              <a:rPr lang="en-US"/>
              <a:t>National Substance Use Warmline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D64816-AACD-4D70-DAA5-4FCAC152B8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6258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7F4E951-4A62-1FC9-2E75-3FF56A822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HIV Prevention and Treatment Guidelines that include SUD Management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E35D0A-AF53-4BDB-1198-BDCE0295B9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251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A5F2B6C-AAB6-1AC3-7635-F89896D0F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Acknowledgements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DD1F18-1E82-D323-4872-8F7CAC8505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8145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43D772C-355E-5846-04E1-BAD352CE9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Question-and-Answer Session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5E754F-E1FA-171F-9795-8B9A4FA592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3375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7F726A5-04EA-CC87-E7A6-467019C26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6">
                    <a:lumMod val="20000"/>
                    <a:lumOff val="80000"/>
                  </a:schemeClr>
                </a:solidFill>
              </a:rPr>
              <a:t>APPENDIX</a:t>
            </a:r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CAE3D0-FB66-7A6B-EDAD-83FC82FB6F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469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652B330-102B-EF03-4DD3-8810096FA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Question #1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E50FA3-5431-5EDB-809F-9B92B65352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6809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CD75BE7-59B2-FDD5-1E0C-8A2934A19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Explanation #1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89BC7D-117C-AA9F-5207-8C9A1E6B723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645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18B4080-A2A2-E8E0-DBEF-0AE31C434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Question #2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A28270-1A70-C0F9-C37A-F63B0EEF21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2291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E6FC6C8-1357-3325-4F8D-68FD6EB69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Explanation #1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DB59F8-B125-BDD8-33E8-F51B3FEEDB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160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555</Words>
  <Application>Microsoft Office PowerPoint</Application>
  <PresentationFormat>On-screen Show (16:9)</PresentationFormat>
  <Paragraphs>60</Paragraphs>
  <Slides>65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0" baseType="lpstr">
      <vt:lpstr>MS PGothic</vt:lpstr>
      <vt:lpstr>Aptos</vt:lpstr>
      <vt:lpstr>Aptos Display</vt:lpstr>
      <vt:lpstr>Arial</vt:lpstr>
      <vt:lpstr>Office Theme</vt:lpstr>
      <vt:lpstr>PowerPoint Presentation</vt:lpstr>
      <vt:lpstr>Financial Relationships With Ineligible Companies (Formerly Described as Commercial Interests by the ACCME) Within the Last 2 Years</vt:lpstr>
      <vt:lpstr>Learning Objectives</vt:lpstr>
      <vt:lpstr>Outline</vt:lpstr>
      <vt:lpstr>Persons with HIV (PWH) have a Higher Prevalence of Drug Use Disorders than Persons Without HIV (PWOH)</vt:lpstr>
      <vt:lpstr>Age-adjusted rate of drug overdose deaths involving opioids, by type of opioid: United States, 2003–2023</vt:lpstr>
      <vt:lpstr>Age-adjusted rate of drug overdose deaths involving stimulants, by type of stimulant:  United States, 2003–2023</vt:lpstr>
      <vt:lpstr>Drug And Alcohol use Increases Risk of HIV Transmission &amp; Interrupts the HIV Continuum of Care</vt:lpstr>
      <vt:lpstr>Viral suppression during 2023 among persons living with diagnosed HIV, by selected characteristics—United States </vt:lpstr>
      <vt:lpstr>PrEP Prescription Low among PWUD in the United States</vt:lpstr>
      <vt:lpstr>Steps to Integrate SUD with HIV Care </vt:lpstr>
      <vt:lpstr>Screen &amp; Diagnose SUD</vt:lpstr>
      <vt:lpstr>IDENTIFY: DSM-5 SUD Diagnostic Criteria</vt:lpstr>
      <vt:lpstr>Screening/Diagnostic Tools For SUD</vt:lpstr>
      <vt:lpstr>OPIOID USE DISORDER (OUD)</vt:lpstr>
      <vt:lpstr>STIMULANT USE DISORDER (StUD)</vt:lpstr>
      <vt:lpstr>Alcohol Use Disorders Identification Test (AUDIT)</vt:lpstr>
      <vt:lpstr>SUD Treatment </vt:lpstr>
      <vt:lpstr>Question 1</vt:lpstr>
      <vt:lpstr>FDA-Approved Medications for Opioid Use Disorder (MOUD) </vt:lpstr>
      <vt:lpstr>Long-Acting Injectable (LAI) Forms of Buprenorphine May Improve Adherence</vt:lpstr>
      <vt:lpstr>Assess for Opioid Withdrawal  Clinical Opioid Withdrawal Scale (COWS)</vt:lpstr>
      <vt:lpstr>The Stage of OUD Helps to Know When and How to Start Buprenorphine</vt:lpstr>
      <vt:lpstr>Safe to Start High Dose LAI Buprenorphine In Persons With OUD Actively Using Fentanyl</vt:lpstr>
      <vt:lpstr>Resources for Diagnosis and Treatment of OUD</vt:lpstr>
      <vt:lpstr>Question 2</vt:lpstr>
      <vt:lpstr>FDA-Approved Medication Treatments for Alcohol Use Disorders (AUD)</vt:lpstr>
      <vt:lpstr>Treatment of Alcohol Use Disorder</vt:lpstr>
      <vt:lpstr>PowerPoint Presentation</vt:lpstr>
      <vt:lpstr>Phenobarbital CIWA-Ar Management and Integrase Inhibitors </vt:lpstr>
      <vt:lpstr>PowerPoint Presentation</vt:lpstr>
      <vt:lpstr>Stimulant Use Disorder Treatment</vt:lpstr>
      <vt:lpstr>SAMHSA’s Guidance on Contingency Management </vt:lpstr>
      <vt:lpstr>Resource for Treating Stimulant Use Disorders</vt:lpstr>
      <vt:lpstr>Cocaine Use Use Disorder (CUD) Pharmacotherapies (not FDA approved)</vt:lpstr>
      <vt:lpstr>Amphetamine-Type Stimulant Use Disorder (ATS) Pharmacotherapies (not FDA approved)</vt:lpstr>
      <vt:lpstr>Emerging Treatment for SUDs: GLP1s </vt:lpstr>
      <vt:lpstr>PowerPoint Presentation</vt:lpstr>
      <vt:lpstr>GLP1s May Reduce Overdose Risk In Persons with T2DM and OUD</vt:lpstr>
      <vt:lpstr>Treatment of SUD Improves Viral Suppression in People with HIV</vt:lpstr>
      <vt:lpstr>Integration of HIV Treatment &amp; Medication Treatment for OUD &amp; AUD Improves Viral Suppression</vt:lpstr>
      <vt:lpstr>Contingency Management Improves HIV Viral Suppression</vt:lpstr>
      <vt:lpstr>PowerPoint Presentation</vt:lpstr>
      <vt:lpstr>Retain in Care: Overcome Barriers  </vt:lpstr>
      <vt:lpstr>Patient Choice And Shared-Decision Making is Essential </vt:lpstr>
      <vt:lpstr>Long-Acting Injectable (LAI) Forms of PrEP and ART for PWUD   </vt:lpstr>
      <vt:lpstr>Baseline Interest in LAI PrEP In PWUD involved with CJS (N=601)</vt:lpstr>
      <vt:lpstr>Overcome Barriers to Access SUD and HIV Prevention &amp; Treatment for PWUD</vt:lpstr>
      <vt:lpstr>First Legalized Mobile Retail Pharmacy and Clinic In the United States to Overcome Barriers</vt:lpstr>
      <vt:lpstr>The Benefits of a Mobile Pharmacy Clinic </vt:lpstr>
      <vt:lpstr>Diverse Population Reach ( N=902)</vt:lpstr>
      <vt:lpstr>HIV Testing and Treatment on the Mobile Pharmacy Clinic (MPC)</vt:lpstr>
      <vt:lpstr>PrEP Initiation: Patient Choice on the Mobile Pharmacy Clinic </vt:lpstr>
      <vt:lpstr>PrEP: Lenacapavir (LEN) On the Mobile Pharmacy and Clinic (MPC)!</vt:lpstr>
      <vt:lpstr>Other Resources</vt:lpstr>
      <vt:lpstr>On the IAS-USA Website:    MATE ACT Free CME Webinars:  HIV and SUD   *(MATE Act = Medication Access &amp; Training Expansion)  A ONE TIME 8-HOUR TRAINING IS REQUIRED FOR ALL PRACTIONERS WHO HAVE A DEA REGISTRATION (CONTROLLD SUBSTANCE LICENSE)</vt:lpstr>
      <vt:lpstr>National Substance Use Warmline</vt:lpstr>
      <vt:lpstr>HIV Prevention and Treatment Guidelines that include SUD Management</vt:lpstr>
      <vt:lpstr>Acknowledgements</vt:lpstr>
      <vt:lpstr>Question-and-Answer Session</vt:lpstr>
      <vt:lpstr>APPENDIX</vt:lpstr>
      <vt:lpstr>Posttest Question #1</vt:lpstr>
      <vt:lpstr>Posttest Explanation #1</vt:lpstr>
      <vt:lpstr>Posttest Question #2</vt:lpstr>
      <vt:lpstr>Posttest Explanation #1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Michelle Valderama</dc:creator>
  <cp:lastModifiedBy>Michelle Valderama</cp:lastModifiedBy>
  <cp:revision>1</cp:revision>
  <dcterms:created xsi:type="dcterms:W3CDTF">2025-12-29T23:08:45Z</dcterms:created>
  <dcterms:modified xsi:type="dcterms:W3CDTF">2025-12-29T23:08:45Z</dcterms:modified>
</cp:coreProperties>
</file>