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009E-8EE2-4F62-B0C7-E55741FA0852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D0B5-B8FD-4DA8-8D5F-BEA71183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4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6009E-8EE2-4F62-B0C7-E55741FA0852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D0B5-B8FD-4DA8-8D5F-BEA71183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6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>
                <a:latin typeface="+mj-lt"/>
              </a:rPr>
              <a:t>Updates From CROI 2019: Trends in the HIV Epidemic and Progress in Prevention</a:t>
            </a:r>
            <a:endParaRPr lang="en-US" sz="4000" b="1" dirty="0"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9017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Poll 2</a:t>
            </a:r>
            <a:endParaRPr lang="en-US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Updates From CROI 2019:</a:t>
            </a:r>
            <a:b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Trends in the HIV Epidemic and Progress in Prevention</a:t>
            </a:r>
            <a:b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</a:b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93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Financial Relationships With Commercial Entities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6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/>
              <a:t>Learning Objectives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07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smtClean="0"/>
              <a:t>Pretest Question 1</a:t>
            </a:r>
            <a:endParaRPr lang="en-US" sz="3733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78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smtClean="0"/>
              <a:t>Pretest Question 2</a:t>
            </a:r>
            <a:endParaRPr lang="en-US" sz="3733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6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1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65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17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Updates From CROI 2019:</a:t>
            </a:r>
            <a:b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Trends in the HIV Epidemic and Progress in Prevention</a:t>
            </a:r>
            <a:br>
              <a:rPr lang="en-US" sz="48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</a:b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7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3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52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1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4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2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08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55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1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1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4195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0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18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8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Undetectable = Untransmittable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Proving the negative: </a:t>
            </a:r>
            <a:br>
              <a:rPr lang="de-CH" smtClean="0"/>
            </a:br>
            <a:r>
              <a:rPr lang="de-CH" sz="4267" b="0" smtClean="0"/>
              <a:t>Difficult, if not impossible</a:t>
            </a:r>
            <a:endParaRPr lang="en-US" b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32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56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6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Implementing U=U in the Clinic: Can We Predict Non-suppression? (Gillani, Abstract 1056)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98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29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89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22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43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99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9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Overdoses in the ALIVE Cohort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6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Rise in overdose deaths in PLWH, Washington DC, 2013-2017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Suicide rates among PLWH in the US, 2000-2015 (</a:t>
            </a:r>
            <a:r>
              <a:rPr lang="en-US" sz="2000" smtClean="0"/>
              <a:t>Atlhoff, #893)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61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Predictors of Suicidality in 11 US Cities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1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HIV diagnoses among US PWID, 2010 – 2017 (Lyss, #886)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4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CME Information</a:t>
            </a:r>
            <a:endParaRPr lang="en-US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4172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HIV Outbreaks in PWID in urban centers, Seattle and Massachusetts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05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72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52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48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4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Higher STI rates not just a result of increased screening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9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GC testing and positivity rates increased in the HOPS study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6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3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Nursing and Pharmacy Credits</a:t>
            </a:r>
            <a:endParaRPr lang="en-US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5846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444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76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74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3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15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68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7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 Awareness and Use Increasing in US MSM, NHBS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 Awareness Low Among Women at Risk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2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Grant Support for this Webinar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908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2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TelePrEP as Novel Delivery Approach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714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 persistence in privately insured and Medicaid patients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503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Drug resistance among PrEP users who became infected in NYC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371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64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Sequential Appearance of Viral Markers and Antibodies during Acute HIV Infection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832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Manage Ambiguous HIV Test Results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294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Manage Ambiguous HIV Test Results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465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 IPERGAY, fewer pills had less renal effect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6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600" smtClean="0"/>
              <a:t>Navigating the Webinar</a:t>
            </a:r>
            <a:endParaRPr lang="en-US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521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smtClean="0"/>
              <a:t>Posttest Question 1</a:t>
            </a:r>
            <a:endParaRPr lang="en-US" sz="3733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742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smtClean="0"/>
              <a:t>Posttest Question 2</a:t>
            </a:r>
            <a:endParaRPr lang="en-US" sz="3733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45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200" cap="all" smtClean="0">
                <a:latin typeface="Arial"/>
              </a:rPr>
              <a:t>Question-and-Answer</a:t>
            </a:r>
            <a:endParaRPr lang="en-US" sz="4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747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843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800" b="0" smtClean="0"/>
              <a:t>See the IAS–USA website for instructions on claiming CME, pharmacy, nursing, or pharmacotherapy credits, or a certificate of participation.</a:t>
            </a:r>
            <a:endParaRPr lang="en-US" sz="3800" b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346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534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032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smtClean="0">
                <a:solidFill>
                  <a:schemeClr val="bg1"/>
                </a:solidFill>
              </a:rPr>
              <a:t>Sexual Health, </a:t>
            </a:r>
            <a:br>
              <a:rPr lang="en-ZA" b="1" smtClean="0">
                <a:solidFill>
                  <a:schemeClr val="bg1"/>
                </a:solidFill>
              </a:rPr>
            </a:br>
            <a:r>
              <a:rPr lang="en-ZA" smtClean="0">
                <a:solidFill>
                  <a:schemeClr val="bg1"/>
                </a:solidFill>
              </a:rPr>
              <a:t>HIV Prevention, </a:t>
            </a:r>
            <a:r>
              <a:rPr lang="en-ZA" b="1" smtClean="0">
                <a:solidFill>
                  <a:schemeClr val="bg1"/>
                </a:solidFill>
              </a:rPr>
              <a:t/>
            </a:r>
            <a:br>
              <a:rPr lang="en-ZA" b="1" smtClean="0">
                <a:solidFill>
                  <a:schemeClr val="bg1"/>
                </a:solidFill>
              </a:rPr>
            </a:br>
            <a:r>
              <a:rPr lang="en-ZA" b="1" smtClean="0">
                <a:solidFill>
                  <a:schemeClr val="bg1"/>
                </a:solidFill>
              </a:rPr>
              <a:t>and Primary Care in 2019</a:t>
            </a:r>
            <a:endParaRPr lang="en-ZA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353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49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Poll 1</a:t>
            </a:r>
            <a:endParaRPr lang="en-US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4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Thank You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90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Widescreen</PresentationFormat>
  <Paragraphs>45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Office Theme</vt:lpstr>
      <vt:lpstr>Updates From CROI 2019: Trends in the HIV Epidemic and Progress in Prevention</vt:lpstr>
      <vt:lpstr>Updates From CROI 2019: Trends in the HIV Epidemic and Progress in Prevention </vt:lpstr>
      <vt:lpstr>PowerPoint Presentation</vt:lpstr>
      <vt:lpstr>PowerPoint Presentation</vt:lpstr>
      <vt:lpstr>CME Information</vt:lpstr>
      <vt:lpstr>Nursing and Pharmacy Credits</vt:lpstr>
      <vt:lpstr>Grant Support for this Webinar</vt:lpstr>
      <vt:lpstr>Navigating the Webinar</vt:lpstr>
      <vt:lpstr>Poll 1</vt:lpstr>
      <vt:lpstr>Poll 2</vt:lpstr>
      <vt:lpstr>Updates From CROI 2019: Trends in the HIV Epidemic and Progress in Prevention </vt:lpstr>
      <vt:lpstr>Financial Relationships With Commercial Entities</vt:lpstr>
      <vt:lpstr>Learning Objectives</vt:lpstr>
      <vt:lpstr>Pretest Question 1</vt:lpstr>
      <vt:lpstr>Pretest Question 2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Undetectable = Untransmittable</vt:lpstr>
      <vt:lpstr>PowerPoint Presentation</vt:lpstr>
      <vt:lpstr>Proving the negative:  Difficult, if not impossible</vt:lpstr>
      <vt:lpstr>PowerPoint Presentation</vt:lpstr>
      <vt:lpstr>PowerPoint Presentation</vt:lpstr>
      <vt:lpstr>PowerPoint Presentation</vt:lpstr>
      <vt:lpstr>Implementing U=U in the Clinic: Can We Predict Non-suppression? (Gillani, Abstract 1056)</vt:lpstr>
      <vt:lpstr>Outline</vt:lpstr>
      <vt:lpstr>PowerPoint Presentation</vt:lpstr>
      <vt:lpstr>PowerPoint Presentation</vt:lpstr>
      <vt:lpstr>PowerPoint Presentation</vt:lpstr>
      <vt:lpstr>PowerPoint Presentation</vt:lpstr>
      <vt:lpstr>Overdoses in the ALIVE Cohort </vt:lpstr>
      <vt:lpstr>Rise in overdose deaths in PLWH, Washington DC, 2013-2017 </vt:lpstr>
      <vt:lpstr>Suicide rates among PLWH in the US, 2000-2015 (Atlhoff, #893)</vt:lpstr>
      <vt:lpstr>Predictors of Suicidality in 11 US Cities</vt:lpstr>
      <vt:lpstr>New HIV diagnoses among US PWID, 2010 – 2017 (Lyss, #886)</vt:lpstr>
      <vt:lpstr>HIV Outbreaks in PWID in urban centers, Seattle and Massachusetts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Higher STI rates not just a result of increased screening</vt:lpstr>
      <vt:lpstr>GC testing and positivity rates increased in the HOPS study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 Awareness and Use Increasing in US MSM, NHBS</vt:lpstr>
      <vt:lpstr>PrEP Awareness Low Among Women at Risk</vt:lpstr>
      <vt:lpstr>PowerPoint Presentation</vt:lpstr>
      <vt:lpstr>PowerPoint Presentation</vt:lpstr>
      <vt:lpstr>TelePrEP as Novel Delivery Approach</vt:lpstr>
      <vt:lpstr>PrEP persistence in privately insured and Medicaid patients</vt:lpstr>
      <vt:lpstr>Drug resistance among PrEP users who became infected in NYC</vt:lpstr>
      <vt:lpstr>PowerPoint Presentation</vt:lpstr>
      <vt:lpstr>Sequential Appearance of Viral Markers and Antibodies during Acute HIV Infection</vt:lpstr>
      <vt:lpstr>How to Manage Ambiguous HIV Test Results</vt:lpstr>
      <vt:lpstr>How to Manage Ambiguous HIV Test Results</vt:lpstr>
      <vt:lpstr>In IPERGAY, fewer pills had less renal effect</vt:lpstr>
      <vt:lpstr>Posttest Question 1</vt:lpstr>
      <vt:lpstr>Posttest Question 2</vt:lpstr>
      <vt:lpstr>Question-and-Answer</vt:lpstr>
      <vt:lpstr>PowerPoint Presentation</vt:lpstr>
      <vt:lpstr>See the IAS–USA website for instructions on claiming CME, pharmacy, nursing, or pharmacotherapy credits, or a certificate of participation.</vt:lpstr>
      <vt:lpstr>PowerPoint Presentation</vt:lpstr>
      <vt:lpstr>PowerPoint Presentation</vt:lpstr>
      <vt:lpstr>Sexual Health,  HIV Prevention,  and Primary Care in 2019</vt:lpstr>
      <vt:lpstr>PowerPoint Presentation</vt:lpstr>
      <vt:lpstr>PowerPoint Presentation</vt:lpstr>
      <vt:lpstr>Thank You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From CROI 2019: Trends in the HIV Epidemic and Progress in Prevention</dc:title>
  <dc:creator>Treva Obbard</dc:creator>
  <cp:lastModifiedBy>Treva Obbard</cp:lastModifiedBy>
  <cp:revision>1</cp:revision>
  <dcterms:created xsi:type="dcterms:W3CDTF">2019-04-16T15:48:03Z</dcterms:created>
  <dcterms:modified xsi:type="dcterms:W3CDTF">2019-04-16T15:48:04Z</dcterms:modified>
</cp:coreProperties>
</file>