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C5C7-BD43-421D-B9A2-068AC0AEF98C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57248-CF6A-49F7-A263-412E04CC5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729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FC5C7-BD43-421D-B9A2-068AC0AEF98C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57248-CF6A-49F7-A263-412E04CC5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9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smtClean="0"/>
              <a:t>Ending the HIV Epidemic Among Youth</a:t>
            </a:r>
            <a:endParaRPr lang="en-US" sz="4400" b="1" dirty="0">
              <a:latin typeface="+mj-lt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17558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rPr>
              <a:t>Ending the HIV Epidemic Among Youth</a:t>
            </a:r>
            <a:endParaRPr lang="en-US" sz="3200" dirty="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340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16820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2208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/>
              <a:t>CME Information</a:t>
            </a:r>
            <a:endParaRPr lang="en-US" altLang="en-US" sz="32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4163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/>
              <a:t>Nursing and Pharmacy Credits</a:t>
            </a:r>
            <a:endParaRPr lang="en-US" altLang="en-US" sz="32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7573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smtClean="0"/>
              <a:t>Grant Support for this Webinar</a:t>
            </a:r>
            <a:endParaRPr lang="en-US" sz="2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28339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smtClean="0"/>
              <a:t>Navigating the Webinar</a:t>
            </a:r>
            <a:endParaRPr lang="en-US" altLang="en-US" sz="32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3951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/>
              <a:t>Poll 1</a:t>
            </a:r>
            <a:endParaRPr lang="en-US" altLang="en-US" sz="32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230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/>
              <a:t>Poll 2</a:t>
            </a:r>
            <a:endParaRPr lang="en-US" altLang="en-US" sz="32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3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/>
              <a:t>Poll 3</a:t>
            </a:r>
            <a:endParaRPr lang="en-US" altLang="en-US" sz="32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60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rPr>
              <a:t>Ending the HIV Epidemic Among Youth</a:t>
            </a:r>
            <a:endParaRPr lang="en-US" sz="3200" dirty="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446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Financial Relationships With Commercial Entities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150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Learning Objectives</a:t>
            </a:r>
            <a:endParaRPr lang="en-US" sz="32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685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Pretest Question 1</a:t>
            </a:r>
            <a:endParaRPr lang="en-US" sz="32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01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Pretest Question 2</a:t>
            </a:r>
            <a:endParaRPr lang="en-US" sz="32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824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Pretest Question 3</a:t>
            </a:r>
            <a:endParaRPr lang="en-US" sz="32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105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smtClean="0">
                <a:latin typeface="Trebuchet MS" panose="020B0603020202020204" pitchFamily="34" charset="0"/>
              </a:rPr>
              <a:t>Adolescents Living with HIV is a Global Issue</a:t>
            </a:r>
            <a:endParaRPr lang="en-US" sz="3200" b="1" dirty="0"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1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25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100" b="1" smtClean="0">
                <a:solidFill>
                  <a:srgbClr val="FFFF00"/>
                </a:solidFill>
                <a:latin typeface="Trebuchet MS" panose="020B0603020202020204" pitchFamily="34" charset="0"/>
              </a:rPr>
              <a:t>Incidence of HIV Diagnoses among MSM Youth of Color</a:t>
            </a:r>
            <a:endParaRPr lang="en-US" sz="3100" b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821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100" b="1" smtClean="0">
                <a:solidFill>
                  <a:srgbClr val="FFFF00"/>
                </a:solidFill>
                <a:latin typeface="Trebuchet MS" panose="020B0603020202020204" pitchFamily="34" charset="0"/>
              </a:rPr>
              <a:t>HIV Transmission Rates: </a:t>
            </a:r>
            <a:br>
              <a:rPr lang="en-US" sz="3100" b="1" smtClean="0">
                <a:solidFill>
                  <a:srgbClr val="FFFF00"/>
                </a:solidFill>
                <a:latin typeface="Trebuchet MS" panose="020B0603020202020204" pitchFamily="34" charset="0"/>
              </a:rPr>
            </a:br>
            <a:r>
              <a:rPr lang="en-US" sz="3000" b="1" smtClean="0">
                <a:solidFill>
                  <a:srgbClr val="FFFF00"/>
                </a:solidFill>
                <a:latin typeface="Trebuchet MS" panose="020B0603020202020204" pitchFamily="34" charset="0"/>
              </a:rPr>
              <a:t>National Average vs High Transmission Clusters</a:t>
            </a:r>
            <a:endParaRPr lang="en-US" sz="3000" b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375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mtClean="0">
                <a:solidFill>
                  <a:srgbClr val="FFFF00"/>
                </a:solidFill>
                <a:latin typeface="Trebuchet MS" panose="020B0603020202020204" pitchFamily="34" charset="0"/>
              </a:rPr>
              <a:t>CDC HIV Care Continuum  2017</a:t>
            </a:r>
            <a:endParaRPr lang="en-US" sz="4000" b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74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003399"/>
                </a:solidFill>
              </a:rPr>
              <a:t/>
            </a:r>
            <a:br>
              <a:rPr lang="en-US" altLang="en-US" smtClean="0">
                <a:solidFill>
                  <a:srgbClr val="003399"/>
                </a:solidFill>
              </a:rPr>
            </a:br>
            <a:r>
              <a:rPr lang="en-US" altLang="en-US" sz="3600" smtClean="0">
                <a:solidFill>
                  <a:srgbClr val="003399"/>
                </a:solidFill>
              </a:rPr>
              <a:t>Global</a:t>
            </a:r>
            <a:r>
              <a:rPr lang="en-US" altLang="en-US" smtClean="0">
                <a:solidFill>
                  <a:srgbClr val="003399"/>
                </a:solidFill>
              </a:rPr>
              <a:t> </a:t>
            </a:r>
            <a:r>
              <a:rPr lang="en-US" altLang="en-US" sz="3600" smtClean="0">
                <a:solidFill>
                  <a:srgbClr val="003399"/>
                </a:solidFill>
              </a:rPr>
              <a:t>HIV Care Cascade:</a:t>
            </a:r>
            <a:br>
              <a:rPr lang="en-US" altLang="en-US" sz="3600" smtClean="0">
                <a:solidFill>
                  <a:srgbClr val="003399"/>
                </a:solidFill>
              </a:rPr>
            </a:br>
            <a:r>
              <a:rPr lang="en-US" altLang="en-US" sz="3600" smtClean="0">
                <a:solidFill>
                  <a:srgbClr val="003399"/>
                </a:solidFill>
              </a:rPr>
              <a:t>How do we improve to 90-90-90 for youth?</a:t>
            </a:r>
            <a:r>
              <a:rPr lang="en-US" altLang="en-US" sz="4200" smtClean="0">
                <a:solidFill>
                  <a:srgbClr val="003399"/>
                </a:solidFill>
              </a:rPr>
              <a:t/>
            </a:r>
            <a:br>
              <a:rPr lang="en-US" altLang="en-US" sz="4200" smtClean="0">
                <a:solidFill>
                  <a:srgbClr val="003399"/>
                </a:solidFill>
              </a:rPr>
            </a:br>
            <a:r>
              <a:rPr lang="en-US" altLang="en-US" smtClean="0">
                <a:solidFill>
                  <a:srgbClr val="003399"/>
                </a:solidFill>
              </a:rPr>
              <a:t/>
            </a:r>
            <a:br>
              <a:rPr lang="en-US" altLang="en-US" smtClean="0">
                <a:solidFill>
                  <a:srgbClr val="003399"/>
                </a:solidFill>
              </a:rPr>
            </a:br>
            <a:endParaRPr lang="en-US" altLang="en-US" sz="2200">
              <a:solidFill>
                <a:srgbClr val="003399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2848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Optimizing the Care Cascade:</a:t>
            </a:r>
            <a:br>
              <a:rPr lang="en-US" altLang="en-US" smtClean="0"/>
            </a:br>
            <a:r>
              <a:rPr lang="en-US" altLang="en-US" sz="4000" smtClean="0"/>
              <a:t>HIV Testing</a:t>
            </a:r>
            <a:endParaRPr lang="en-US" altLang="en-US" sz="400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061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497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23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6501"/>
    </mc:Choice>
    <mc:Fallback xmlns="">
      <p:transition advTm="10650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FFFF00"/>
                </a:solidFill>
              </a:rPr>
              <a:t>Optimizing Cascade: Understanding Adolescent Health Problems and Risk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136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smtClean="0">
                <a:solidFill>
                  <a:srgbClr val="FFFF00"/>
                </a:solidFill>
                <a:latin typeface="Trebuchet MS" panose="020B0603020202020204" pitchFamily="34" charset="0"/>
              </a:rPr>
              <a:t>Record High of Youth STIs</a:t>
            </a:r>
            <a:endParaRPr lang="en-US" sz="3200" b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292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Trebuchet MS" pitchFamily="34" charset="0"/>
              </a:rPr>
              <a:t>Optimizing Care:</a:t>
            </a:r>
            <a:br>
              <a:rPr lang="en-US" sz="4000" b="1" smtClean="0">
                <a:solidFill>
                  <a:srgbClr val="FFFF00"/>
                </a:solidFill>
                <a:latin typeface="Trebuchet MS" pitchFamily="34" charset="0"/>
              </a:rPr>
            </a:br>
            <a:r>
              <a:rPr lang="en-US" sz="4000" b="1" smtClean="0">
                <a:solidFill>
                  <a:srgbClr val="FFFF00"/>
                </a:solidFill>
                <a:latin typeface="Trebuchet MS" pitchFamily="34" charset="0"/>
              </a:rPr>
              <a:t>Youth-friendly HIV Care</a:t>
            </a:r>
            <a:endParaRPr lang="en-US" sz="4000" b="1" dirty="0">
              <a:solidFill>
                <a:srgbClr val="FFFF00"/>
              </a:solidFill>
              <a:latin typeface="Trebuchet MS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4373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5323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Optimizing the Care Cascade:</a:t>
            </a:r>
            <a:br>
              <a:rPr lang="en-US" altLang="en-US" smtClean="0"/>
            </a:br>
            <a:r>
              <a:rPr lang="en-US" altLang="en-US" sz="4000" smtClean="0"/>
              <a:t>Viral Suppression</a:t>
            </a:r>
            <a:endParaRPr lang="en-US" altLang="en-US" sz="400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722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>
                <a:solidFill>
                  <a:srgbClr val="FFFF00"/>
                </a:solidFill>
                <a:effectLst/>
              </a:rPr>
              <a:t>Undetectable = Untransmittable</a:t>
            </a:r>
            <a:endParaRPr lang="en-US" dirty="0">
              <a:solidFill>
                <a:srgbClr val="FFFF00"/>
              </a:solidFill>
              <a:effectLst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2316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Medical Problems of Perinatally Infected Youth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9049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mtClean="0">
                <a:solidFill>
                  <a:srgbClr val="FFFF00"/>
                </a:solidFill>
                <a:latin typeface="Trebuchet MS" pitchFamily="34" charset="0"/>
              </a:rPr>
              <a:t>Particular Challenges of Perinatally Infected Youth</a:t>
            </a:r>
            <a:endParaRPr lang="en-US" sz="4000" b="1">
              <a:solidFill>
                <a:srgbClr val="FFFF00"/>
              </a:solidFill>
              <a:latin typeface="Trebuchet MS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5121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2658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800" b="1" smtClean="0">
                <a:solidFill>
                  <a:srgbClr val="7A34AE"/>
                </a:solidFill>
                <a:latin typeface="Trebuchet MS" pitchFamily="34" charset="0"/>
              </a:rPr>
              <a:t>LGBTQ Youth</a:t>
            </a:r>
            <a:endParaRPr lang="en-US" altLang="en-US" sz="4800" b="1" dirty="0">
              <a:solidFill>
                <a:srgbClr val="7A34AE"/>
              </a:solidFill>
              <a:latin typeface="Trebuchet MS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56898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>
                <a:solidFill>
                  <a:srgbClr val="FFFF00"/>
                </a:solidFill>
                <a:latin typeface="Trebuchet MS" pitchFamily="34" charset="0"/>
              </a:rPr>
              <a:t>LGBTQ-Friendly Care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2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00"/>
                </a:solidFill>
              </a:rPr>
              <a:t>Avoid Stereotypes and</a:t>
            </a:r>
            <a:br>
              <a:rPr lang="en-US" altLang="en-US" smtClean="0">
                <a:solidFill>
                  <a:srgbClr val="FFFF00"/>
                </a:solidFill>
              </a:rPr>
            </a:br>
            <a:r>
              <a:rPr lang="en-US" altLang="en-US" smtClean="0">
                <a:solidFill>
                  <a:srgbClr val="FFFF00"/>
                </a:solidFill>
              </a:rPr>
              <a:t>Develop Dialogue  </a:t>
            </a:r>
            <a:endParaRPr lang="en-US" altLang="en-US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81798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smtClean="0">
                <a:solidFill>
                  <a:srgbClr val="FFFF00"/>
                </a:solidFill>
              </a:rPr>
              <a:t> Healthcare Components</a:t>
            </a:r>
            <a:endParaRPr lang="en-US" altLang="en-US" sz="480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661890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Sexual Health</a:t>
            </a:r>
            <a:endParaRPr lang="en-US" alt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5383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800" b="1" smtClean="0">
                <a:solidFill>
                  <a:srgbClr val="FFFF00"/>
                </a:solidFill>
                <a:latin typeface="Trebuchet MS" panose="020B0703020202090204" pitchFamily="34" charset="0"/>
              </a:rPr>
              <a:t>Transgender &amp; </a:t>
            </a:r>
            <a:br>
              <a:rPr lang="en-US" altLang="en-US" sz="4800" b="1" smtClean="0">
                <a:solidFill>
                  <a:srgbClr val="FFFF00"/>
                </a:solidFill>
                <a:latin typeface="Trebuchet MS" panose="020B0703020202090204" pitchFamily="34" charset="0"/>
              </a:rPr>
            </a:br>
            <a:r>
              <a:rPr lang="en-US" altLang="en-US" sz="4800" b="1" smtClean="0">
                <a:solidFill>
                  <a:srgbClr val="FFFF00"/>
                </a:solidFill>
                <a:latin typeface="Trebuchet MS" panose="020B0703020202090204" pitchFamily="34" charset="0"/>
              </a:rPr>
              <a:t>Gender Nonconforming</a:t>
            </a:r>
            <a:endParaRPr lang="en-US" altLang="en-US" sz="4800" b="1">
              <a:solidFill>
                <a:srgbClr val="FFFF00"/>
              </a:solidFill>
              <a:latin typeface="Trebuchet MS" panose="020B070302020209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97301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800" b="1" smtClean="0">
                <a:solidFill>
                  <a:srgbClr val="FFFF00"/>
                </a:solidFill>
                <a:latin typeface="Trebuchet MS" panose="020B0703020202090204" pitchFamily="34" charset="0"/>
              </a:rPr>
              <a:t>Transgender</a:t>
            </a:r>
            <a:endParaRPr lang="en-US" altLang="en-US" sz="4800" b="1">
              <a:solidFill>
                <a:srgbClr val="FFFF00"/>
              </a:solidFill>
              <a:latin typeface="Trebuchet MS" panose="020B070302020209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788137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Trans Care </a:t>
            </a:r>
            <a:endParaRPr lang="en-US" alt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22464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1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>
                <a:solidFill>
                  <a:srgbClr val="FFFF00"/>
                </a:solidFill>
              </a:rPr>
              <a:t>Family Rejection &amp; Vulnerability</a:t>
            </a:r>
            <a:br>
              <a:rPr lang="en-US" altLang="en-US" sz="4000" smtClean="0">
                <a:solidFill>
                  <a:srgbClr val="FFFF00"/>
                </a:solidFill>
              </a:rPr>
            </a:br>
            <a:r>
              <a:rPr lang="en-US" altLang="en-US" sz="1600" smtClean="0">
                <a:solidFill>
                  <a:srgbClr val="FFFF00"/>
                </a:solidFill>
              </a:rPr>
              <a:t>Study by Caitlin Ryan, PhD of 224 White &amp; Latino GLB males &amp; females ages 21-25</a:t>
            </a:r>
            <a:endParaRPr lang="en-US" altLang="en-US" sz="160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25472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69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8473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sz="3100" b="1" smtClean="0">
                <a:solidFill>
                  <a:srgbClr val="FFFF00"/>
                </a:solidFill>
                <a:latin typeface="Trebuchet MS" panose="020B0603020202020204" pitchFamily="34" charset="0"/>
              </a:rPr>
              <a:t>PrEP Efficacy, Safety, and Adherence for Youth</a:t>
            </a:r>
            <a:endParaRPr lang="en-US" sz="3100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03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FFFF00"/>
                </a:solidFill>
                <a:latin typeface="Trebuchet MS" panose="020B0603020202020204" pitchFamily="34" charset="0"/>
              </a:rPr>
              <a:t>PrEP Use by Age &amp; Race/Ethnicity</a:t>
            </a:r>
            <a:endParaRPr lang="en-US" sz="3600" b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7549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6670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1058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8731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507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000" b="1" smtClean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We’ve mapped good routes to ETE.</a:t>
            </a:r>
            <a:br>
              <a:rPr lang="en-US" sz="3000" b="1" smtClean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</a:br>
            <a:r>
              <a:rPr lang="en-US" sz="3000" b="1" smtClean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Let’s make sure no one gets lost along the way.</a:t>
            </a:r>
            <a:endParaRPr lang="en-US" sz="3000" b="1" dirty="0">
              <a:solidFill>
                <a:srgbClr val="FFFF00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957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FF00"/>
                </a:solidFill>
                <a:latin typeface="Trebuchet MS" pitchFamily="34" charset="0"/>
              </a:rPr>
              <a:t>Addressing Youth Challenges</a:t>
            </a:r>
            <a:endParaRPr lang="en-US" b="1" dirty="0">
              <a:solidFill>
                <a:srgbClr val="FFFF00"/>
              </a:solidFill>
              <a:latin typeface="Trebuchet MS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5663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6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Posttest Question 1</a:t>
            </a:r>
            <a:endParaRPr lang="en-US" sz="32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4111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Posttest Question 2</a:t>
            </a:r>
            <a:endParaRPr lang="en-US" sz="32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820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Posttest Question 3</a:t>
            </a:r>
            <a:endParaRPr lang="en-US" sz="32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5048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150" cap="all" smtClean="0">
                <a:latin typeface="Arial"/>
              </a:rPr>
              <a:t>Question-and-Answer</a:t>
            </a:r>
            <a:endParaRPr lang="en-US" sz="315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4846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3801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ts val="4440"/>
              </a:lnSpc>
              <a:defRPr/>
            </a:pPr>
            <a:r>
              <a:rPr lang="en-US" sz="3200" b="0" smtClean="0"/>
              <a:t>See the IAS–USA website for instructions on claiming CME, pharmacy, nursing, or pharmacotherapy credits, or a certificate of participation.</a:t>
            </a:r>
            <a:endParaRPr lang="en-US" sz="3200" b="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34962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3018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3334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1995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Thank You</a:t>
            </a:r>
            <a:endParaRPr lang="en-US" sz="40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276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</Words>
  <Application>Microsoft Office PowerPoint</Application>
  <PresentationFormat>On-screen Show (4:3)</PresentationFormat>
  <Paragraphs>47</Paragraphs>
  <Slides>66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1" baseType="lpstr">
      <vt:lpstr>Arial</vt:lpstr>
      <vt:lpstr>Calibri</vt:lpstr>
      <vt:lpstr>Calibri Light</vt:lpstr>
      <vt:lpstr>Trebuchet MS</vt:lpstr>
      <vt:lpstr>Office Theme</vt:lpstr>
      <vt:lpstr>Ending the HIV Epidemic Among Youth</vt:lpstr>
      <vt:lpstr>Ending the HIV Epidemic Among Youth</vt:lpstr>
      <vt:lpstr>PowerPoint Presentation</vt:lpstr>
      <vt:lpstr>PowerPoint Presentation</vt:lpstr>
      <vt:lpstr>CME Information</vt:lpstr>
      <vt:lpstr>Nursing and Pharmacy Credits</vt:lpstr>
      <vt:lpstr>Grant Support for this Webinar</vt:lpstr>
      <vt:lpstr>Navigating the Webinar</vt:lpstr>
      <vt:lpstr>Poll 1</vt:lpstr>
      <vt:lpstr>Poll 2</vt:lpstr>
      <vt:lpstr>Poll 3</vt:lpstr>
      <vt:lpstr>Ending the HIV Epidemic Among Youth</vt:lpstr>
      <vt:lpstr>Financial Relationships With Commercial Entities</vt:lpstr>
      <vt:lpstr>Learning Objectives</vt:lpstr>
      <vt:lpstr>Pretest Question 1</vt:lpstr>
      <vt:lpstr>Pretest Question 2</vt:lpstr>
      <vt:lpstr>Pretest Question 3</vt:lpstr>
      <vt:lpstr>Adolescents Living with HIV is a Global Issue</vt:lpstr>
      <vt:lpstr>PowerPoint Presentation</vt:lpstr>
      <vt:lpstr>Incidence of HIV Diagnoses among MSM Youth of Color</vt:lpstr>
      <vt:lpstr>HIV Transmission Rates:  National Average vs High Transmission Clusters</vt:lpstr>
      <vt:lpstr>CDC HIV Care Continuum  2017</vt:lpstr>
      <vt:lpstr> Global HIV Care Cascade: How do we improve to 90-90-90 for youth?  </vt:lpstr>
      <vt:lpstr>Optimizing the Care Cascade: HIV Testing</vt:lpstr>
      <vt:lpstr>PowerPoint Presentation</vt:lpstr>
      <vt:lpstr>PowerPoint Presentation</vt:lpstr>
      <vt:lpstr>Optimizing Cascade: Understanding Adolescent Health Problems and Risk</vt:lpstr>
      <vt:lpstr>Record High of Youth STIs</vt:lpstr>
      <vt:lpstr>Optimizing Care: Youth-friendly HIV Care</vt:lpstr>
      <vt:lpstr>PowerPoint Presentation</vt:lpstr>
      <vt:lpstr>Optimizing the Care Cascade: Viral Suppression</vt:lpstr>
      <vt:lpstr>Undetectable = Untransmittable</vt:lpstr>
      <vt:lpstr>Medical Problems of Perinatally Infected Youth</vt:lpstr>
      <vt:lpstr>Particular Challenges of Perinatally Infected Youth</vt:lpstr>
      <vt:lpstr>PowerPoint Presentation</vt:lpstr>
      <vt:lpstr>LGBTQ Youth</vt:lpstr>
      <vt:lpstr>LGBTQ-Friendly Care</vt:lpstr>
      <vt:lpstr>Avoid Stereotypes and Develop Dialogue  </vt:lpstr>
      <vt:lpstr> Healthcare Components</vt:lpstr>
      <vt:lpstr>Sexual Health</vt:lpstr>
      <vt:lpstr>Transgender &amp;  Gender Nonconforming</vt:lpstr>
      <vt:lpstr>Transgender</vt:lpstr>
      <vt:lpstr>Trans Care </vt:lpstr>
      <vt:lpstr>PowerPoint Presentation</vt:lpstr>
      <vt:lpstr>Family Rejection &amp; Vulnerability Study by Caitlin Ryan, PhD of 224 White &amp; Latino GLB males &amp; females ages 21-25</vt:lpstr>
      <vt:lpstr>PowerPoint Presentation</vt:lpstr>
      <vt:lpstr>PowerPoint Presentation</vt:lpstr>
      <vt:lpstr>PrEP Efficacy, Safety, and Adherence for Youth</vt:lpstr>
      <vt:lpstr>PrEP Use by Age &amp; Race/Ethnicity</vt:lpstr>
      <vt:lpstr>PowerPoint Presentation</vt:lpstr>
      <vt:lpstr>PowerPoint Presentation</vt:lpstr>
      <vt:lpstr>PowerPoint Presentation</vt:lpstr>
      <vt:lpstr>PowerPoint Presentation</vt:lpstr>
      <vt:lpstr>We’ve mapped good routes to ETE. Let’s make sure no one gets lost along the way.</vt:lpstr>
      <vt:lpstr>Addressing Youth Challenges</vt:lpstr>
      <vt:lpstr>PowerPoint Presentation</vt:lpstr>
      <vt:lpstr>Posttest Question 1</vt:lpstr>
      <vt:lpstr>Posttest Question 2</vt:lpstr>
      <vt:lpstr>Posttest Question 3</vt:lpstr>
      <vt:lpstr>Question-and-Answer</vt:lpstr>
      <vt:lpstr>PowerPoint Presentation</vt:lpstr>
      <vt:lpstr>See the IAS–USA website for instructions on claiming CME, pharmacy, nursing, or pharmacotherapy credits, or a certificate of participation.</vt:lpstr>
      <vt:lpstr>PowerPoint Presentation</vt:lpstr>
      <vt:lpstr>PowerPoint Presentation</vt:lpstr>
      <vt:lpstr>PowerPoint Presentation</vt:lpstr>
      <vt:lpstr>Thank You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Ending the HIV Epidemic Among Youth</dc:title>
  <dc:creator>Treva Obbard</dc:creator>
  <cp:lastModifiedBy>Treva Obbard</cp:lastModifiedBy>
  <cp:revision>1</cp:revision>
  <dcterms:created xsi:type="dcterms:W3CDTF">2019-02-12T00:40:09Z</dcterms:created>
  <dcterms:modified xsi:type="dcterms:W3CDTF">2019-02-12T00:40:10Z</dcterms:modified>
</cp:coreProperties>
</file>