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C693-6892-461C-8965-7F6714E64B9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493BC-49B5-46A3-88A6-056FCEE78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1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CC693-6892-461C-8965-7F6714E64B9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493BC-49B5-46A3-88A6-056FCEE78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4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smtClean="0">
                <a:latin typeface="+mj-lt"/>
              </a:rPr>
              <a:t>ART Options and Treatment Decisions for Women of Reproductive Potential </a:t>
            </a:r>
            <a:endParaRPr lang="en-US" sz="4400" b="1" dirty="0"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9189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ART Options and Treatment Decisions for Women of Reproductive Potential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6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5952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6676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CME Information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704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Nursing and Pharmacy Credits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8743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Grant Support for this Webinar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273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600" smtClean="0"/>
              <a:t>Navigating the Webinar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2864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Poll 1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5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Poll 2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6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ART Options and Treatment Decisions for Women of Reproductive Potential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74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Financial Relationships With Commercial Entities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48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Learning Objectives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51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Pretest Question 1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91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Pretest Question 2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05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smtClean="0">
                <a:solidFill>
                  <a:srgbClr val="FFFF99"/>
                </a:solidFill>
              </a:rPr>
              <a:t>Outline of talk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15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99"/>
                </a:solidFill>
              </a:rPr>
              <a:t>Key background points</a:t>
            </a:r>
            <a:endParaRPr lang="en-US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91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99"/>
                </a:solidFill>
              </a:rPr>
              <a:t>Key background points</a:t>
            </a:r>
            <a:endParaRPr lang="en-US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73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99"/>
                </a:solidFill>
              </a:rPr>
              <a:t>Key background points</a:t>
            </a:r>
            <a:endParaRPr lang="en-US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84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99"/>
                </a:solidFill>
              </a:rPr>
              <a:t>Key background points</a:t>
            </a:r>
            <a:endParaRPr lang="en-US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81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FF99"/>
                </a:solidFill>
              </a:rPr>
              <a:t>Key background points</a:t>
            </a:r>
            <a:endParaRPr lang="en-US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44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4000" smtClean="0">
                <a:cs typeface="Calibri" panose="020F0502020204030204" pitchFamily="34" charset="0"/>
              </a:rPr>
              <a:t>How did new data last year shift attention to this topic?</a:t>
            </a:r>
            <a:endParaRPr lang="en-US" sz="4000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09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76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22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80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71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5000"/>
              </a:lnSpc>
            </a:pPr>
            <a:r>
              <a:rPr lang="en-US" sz="3200" smtClean="0">
                <a:solidFill>
                  <a:srgbClr val="C00000"/>
                </a:solidFill>
              </a:rPr>
              <a:t>Botswana Tsepamo Study – Birth Surveillance</a:t>
            </a:r>
            <a:br>
              <a:rPr lang="en-US" sz="3200" smtClean="0">
                <a:solidFill>
                  <a:srgbClr val="C00000"/>
                </a:solidFill>
              </a:rPr>
            </a:br>
            <a:r>
              <a:rPr lang="en-US" sz="1867" i="1" smtClean="0">
                <a:solidFill>
                  <a:schemeClr val="tx1"/>
                </a:solidFill>
              </a:rPr>
              <a:t>Zash R.  IAS, Amsterdam July 2018 Late Breaker</a:t>
            </a:r>
            <a:br>
              <a:rPr lang="en-US" sz="1867" i="1" smtClean="0">
                <a:solidFill>
                  <a:schemeClr val="tx1"/>
                </a:solidFill>
              </a:rPr>
            </a:br>
            <a:r>
              <a:rPr lang="en-US" sz="1867" i="1" smtClean="0">
                <a:solidFill>
                  <a:schemeClr val="tx1"/>
                </a:solidFill>
              </a:rPr>
              <a:t>Zash R et al.  N Engl J Med 2018;379:979-81</a:t>
            </a:r>
            <a:endParaRPr lang="en-US" sz="1867" i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75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98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58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5000"/>
              </a:lnSpc>
            </a:pPr>
            <a:r>
              <a:rPr lang="en-US" sz="3200" smtClean="0">
                <a:solidFill>
                  <a:srgbClr val="C00000"/>
                </a:solidFill>
              </a:rPr>
              <a:t>Neural Tube Defects with Periconception DTG</a:t>
            </a:r>
            <a:br>
              <a:rPr lang="en-US" sz="3200" smtClean="0">
                <a:solidFill>
                  <a:srgbClr val="C00000"/>
                </a:solidFill>
              </a:rPr>
            </a:br>
            <a:r>
              <a:rPr lang="en-US" sz="1867" i="1" smtClean="0">
                <a:solidFill>
                  <a:schemeClr val="tx1"/>
                </a:solidFill>
              </a:rPr>
              <a:t>Zash R.  IAS, Amsterdam July 2018 Late Breaker</a:t>
            </a:r>
            <a:br>
              <a:rPr lang="en-US" sz="1867" i="1" smtClean="0">
                <a:solidFill>
                  <a:schemeClr val="tx1"/>
                </a:solidFill>
              </a:rPr>
            </a:br>
            <a:r>
              <a:rPr lang="en-US" sz="1867" i="1" smtClean="0">
                <a:solidFill>
                  <a:schemeClr val="tx1"/>
                </a:solidFill>
              </a:rPr>
              <a:t>Zash R et al.  N Engl J Med 2018;379:979-81</a:t>
            </a:r>
            <a:endParaRPr lang="en-US" sz="1867" i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63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89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32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31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4000" smtClean="0">
                <a:cs typeface="Calibri" panose="020F0502020204030204" pitchFamily="34" charset="0"/>
              </a:rPr>
              <a:t>What do we know about ART in women of reproductive potential or pregnant?</a:t>
            </a:r>
            <a:endParaRPr lang="en-US" sz="4000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36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67" i="0" smtClean="0">
                <a:solidFill>
                  <a:srgbClr val="C00000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ARVs in 2019</a:t>
            </a:r>
            <a:endParaRPr lang="en-US" sz="3667" i="0" dirty="0">
              <a:solidFill>
                <a:srgbClr val="C00000"/>
              </a:solidFill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09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67" i="0" smtClean="0">
                <a:solidFill>
                  <a:srgbClr val="C00000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ARVs for pregnant women</a:t>
            </a:r>
            <a:endParaRPr lang="en-US" sz="3667" i="0" dirty="0">
              <a:solidFill>
                <a:srgbClr val="C00000"/>
              </a:solidFill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5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smtClean="0">
                <a:solidFill>
                  <a:srgbClr val="FFFFCC"/>
                </a:solidFill>
                <a:cs typeface="Calibri" pitchFamily="34" charset="0"/>
              </a:rPr>
              <a:t>Not recommended vs not enough data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16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smtClean="0">
                <a:solidFill>
                  <a:srgbClr val="FFFFCC"/>
                </a:solidFill>
                <a:cs typeface="Calibri" pitchFamily="34" charset="0"/>
              </a:rPr>
              <a:t>Not recommended vs not enough data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64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333" i="0" smtClean="0">
                <a:solidFill>
                  <a:srgbClr val="C00000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Which drugs </a:t>
            </a:r>
            <a:r>
              <a:rPr lang="en-US" sz="4333" i="0" u="sng" smtClean="0">
                <a:solidFill>
                  <a:srgbClr val="C00000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preferred, alternative</a:t>
            </a:r>
            <a:r>
              <a:rPr lang="en-US" sz="4333" i="0" smtClean="0">
                <a:solidFill>
                  <a:srgbClr val="C00000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 in guidelines?</a:t>
            </a:r>
            <a:endParaRPr lang="en-US" sz="4333" i="0" dirty="0">
              <a:solidFill>
                <a:srgbClr val="C00000"/>
              </a:solidFill>
              <a:latin typeface="Franklin Gothic Book" panose="020B0503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5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altLang="en-US" sz="3100" b="1" smtClean="0">
                <a:solidFill>
                  <a:srgbClr val="0070C0"/>
                </a:solidFill>
                <a:latin typeface="+mn-lt"/>
                <a:ea typeface="SimSun" pitchFamily="2" charset="-122"/>
                <a:cs typeface="Times New Roman" pitchFamily="18" charset="0"/>
              </a:rPr>
              <a:t>Preferred first-, second- and third-line ART regimens in adults and adolescents (including pregnant women and women childbearing potential)</a:t>
            </a:r>
            <a:endParaRPr lang="en-US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82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4333" smtClean="0">
                <a:cs typeface="Calibri" panose="020F0502020204030204" pitchFamily="34" charset="0"/>
              </a:rPr>
              <a:t>Current guidelines on dolutegravir in pregnancy</a:t>
            </a:r>
            <a:endParaRPr lang="en-US" sz="4333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89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smtClean="0">
                <a:solidFill>
                  <a:srgbClr val="FFFF99"/>
                </a:solidFill>
              </a:rPr>
              <a:t>Dolutegravir and pregnancy 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47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smtClean="0">
                <a:solidFill>
                  <a:srgbClr val="FFFF99"/>
                </a:solidFill>
              </a:rPr>
              <a:t>Class effect of INSTIs?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747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4000" smtClean="0">
                <a:cs typeface="Calibri" panose="020F0502020204030204" pitchFamily="34" charset="0"/>
              </a:rPr>
              <a:t>Pharmacokinetics of different ARVs in pregnancy</a:t>
            </a:r>
            <a:endParaRPr lang="en-US" sz="4000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45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166" smtClean="0">
                <a:cs typeface="Calibri" panose="020F0502020204030204" pitchFamily="34" charset="0"/>
              </a:rPr>
              <a:t>Sex differences in PK even without pregnancy</a:t>
            </a:r>
            <a:endParaRPr lang="en-US" sz="5166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29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166" smtClean="0">
                <a:cs typeface="Calibri" panose="020F0502020204030204" pitchFamily="34" charset="0"/>
              </a:rPr>
              <a:t>Sex differences in PK even without pregnancy</a:t>
            </a:r>
            <a:endParaRPr lang="en-US" sz="5166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785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166" smtClean="0">
                <a:cs typeface="Calibri" panose="020F0502020204030204" pitchFamily="34" charset="0"/>
              </a:rPr>
              <a:t>Sex differences in PK even without pregnancy</a:t>
            </a:r>
            <a:endParaRPr lang="en-US" sz="5166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75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166" smtClean="0">
                <a:cs typeface="Calibri" panose="020F0502020204030204" pitchFamily="34" charset="0"/>
              </a:rPr>
              <a:t>Sex differences in PK even without pregnancy</a:t>
            </a:r>
            <a:endParaRPr lang="en-US" sz="5166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507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166" smtClean="0">
                <a:cs typeface="Calibri" panose="020F0502020204030204" pitchFamily="34" charset="0"/>
              </a:rPr>
              <a:t>Sex differences in PK even without pregnancy</a:t>
            </a:r>
            <a:endParaRPr lang="en-US" sz="5166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834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826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b="1" smtClean="0">
                <a:solidFill>
                  <a:srgbClr val="FFFFCC"/>
                </a:solidFill>
                <a:latin typeface="Calibri" pitchFamily="34" charset="0"/>
                <a:cs typeface="Calibri" pitchFamily="34" charset="0"/>
              </a:rPr>
              <a:t>Most recent drug showing this: elvitegravir and cobicistat (p1026)</a:t>
            </a:r>
            <a:br>
              <a:rPr lang="en-US" sz="4500" b="1" smtClean="0">
                <a:solidFill>
                  <a:srgbClr val="FFFFCC"/>
                </a:solidFill>
                <a:latin typeface="Calibri" pitchFamily="34" charset="0"/>
                <a:cs typeface="Calibri" pitchFamily="34" charset="0"/>
              </a:rPr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759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rgbClr val="FFFFCC"/>
                </a:solidFill>
                <a:latin typeface="Calibri" pitchFamily="34" charset="0"/>
                <a:cs typeface="Calibri" pitchFamily="34" charset="0"/>
              </a:rPr>
              <a:t>Other ARVs with PK changes in pregnancy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359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4333" smtClean="0">
                <a:cs typeface="Calibri" panose="020F0502020204030204" pitchFamily="34" charset="0"/>
              </a:rPr>
              <a:t>Putting it all together- Practical considerations</a:t>
            </a:r>
            <a:endParaRPr lang="en-US" sz="4333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63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000" b="1" smtClean="0">
                <a:solidFill>
                  <a:srgbClr val="FFFFCC"/>
                </a:solidFill>
                <a:cs typeface="Calibri" pitchFamily="34" charset="0"/>
              </a:rPr>
              <a:t>What should you consider?</a:t>
            </a:r>
            <a:endParaRPr lang="en-US" sz="5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457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994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524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86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778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053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14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626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smtClean="0">
                <a:solidFill>
                  <a:srgbClr val="FFFFCC"/>
                </a:solidFill>
                <a:cs typeface="Calibri" pitchFamily="34" charset="0"/>
              </a:rPr>
              <a:t>Which ARVs are listed as “can be continued” or “should be switched off”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881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b="1" cap="none" smtClean="0">
                <a:solidFill>
                  <a:srgbClr val="455560"/>
                </a:solidFill>
                <a:cs typeface="Calibri" panose="020F0502020204030204" pitchFamily="34" charset="0"/>
              </a:rPr>
              <a:t>Other considerations in pregnancy</a:t>
            </a:r>
            <a:endParaRPr lang="en-US" sz="3733" b="1" cap="none" dirty="0">
              <a:solidFill>
                <a:srgbClr val="455560"/>
              </a:solidFill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105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>
                <a:solidFill>
                  <a:srgbClr val="FFFFCC"/>
                </a:solidFill>
              </a:rPr>
              <a:t>Monitoring of HIV labs during pregnancy</a:t>
            </a:r>
            <a:endParaRPr lang="en-US" sz="4800" dirty="0">
              <a:solidFill>
                <a:srgbClr val="FFFFCC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8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3500" smtClean="0">
                <a:cs typeface="Calibri" panose="020F0502020204030204" pitchFamily="34" charset="0"/>
              </a:rPr>
              <a:t>Comment on PrEP, pre-conception, and sex differences in general </a:t>
            </a:r>
            <a:endParaRPr lang="en-US" sz="3500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069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smtClean="0">
                <a:solidFill>
                  <a:srgbClr val="FFFF99"/>
                </a:solidFill>
              </a:rPr>
              <a:t>Comment on PrEP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648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smtClean="0">
                <a:solidFill>
                  <a:srgbClr val="FFFF99"/>
                </a:solidFill>
              </a:rPr>
              <a:t>Pre-conception period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05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smtClean="0">
                <a:solidFill>
                  <a:srgbClr val="FFFF99"/>
                </a:solidFill>
              </a:rPr>
              <a:t>Contraceptives and ART (simplified)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828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5166" smtClean="0">
                <a:cs typeface="Calibri" panose="020F0502020204030204" pitchFamily="34" charset="0"/>
              </a:rPr>
              <a:t>More data needed</a:t>
            </a:r>
            <a:endParaRPr lang="en-US" sz="5166" dirty="0"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044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Women of reproductive potential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362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Burden of justification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520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Burden of justification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011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554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smtClean="0">
                <a:solidFill>
                  <a:srgbClr val="FFFF99"/>
                </a:solidFill>
              </a:rPr>
              <a:t>FDA says study in pregnant women justified when.. </a:t>
            </a:r>
            <a:endParaRPr lang="en-US" sz="5000" dirty="0">
              <a:solidFill>
                <a:srgbClr val="FFFF99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479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83" smtClean="0">
                <a:solidFill>
                  <a:srgbClr val="FFFFCC"/>
                </a:solidFill>
              </a:rPr>
              <a:t/>
            </a:r>
            <a:br>
              <a:rPr lang="en-US" sz="4083" smtClean="0">
                <a:solidFill>
                  <a:srgbClr val="FFFFCC"/>
                </a:solidFill>
              </a:rPr>
            </a:br>
            <a:r>
              <a:rPr lang="en-US" sz="4083" smtClean="0">
                <a:solidFill>
                  <a:srgbClr val="FFFFCC"/>
                </a:solidFill>
              </a:rPr>
              <a:t>“Development of accessible treatment options for the pregnant population is a significant public health issue” 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768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500" smtClean="0">
                <a:solidFill>
                  <a:srgbClr val="FFFFCC"/>
                </a:solidFill>
              </a:rPr>
              <a:t>Conclusions</a:t>
            </a:r>
            <a:endParaRPr lang="en-US" sz="5500" dirty="0">
              <a:solidFill>
                <a:srgbClr val="FFFFCC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129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500" smtClean="0">
                <a:solidFill>
                  <a:srgbClr val="FFFFCC"/>
                </a:solidFill>
              </a:rPr>
              <a:t>Conclusions</a:t>
            </a:r>
            <a:endParaRPr lang="en-US" sz="5500" dirty="0">
              <a:solidFill>
                <a:srgbClr val="FFFFCC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256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2038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Posttest Question 1 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417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Posttest Question 2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5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200" cap="all" smtClean="0">
                <a:latin typeface="Arial"/>
              </a:rPr>
              <a:t>Question-and-Answer</a:t>
            </a:r>
            <a:endParaRPr lang="en-US" sz="4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449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045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800" b="0" smtClean="0"/>
              <a:t>See the IAS–USA website for instructions on claiming CME, pharmacy, nursing, or pharmacotherapy credits, or a certificate of participation.</a:t>
            </a:r>
            <a:endParaRPr lang="en-US" sz="3800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8819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238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183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smtClean="0">
                <a:solidFill>
                  <a:schemeClr val="bg1"/>
                </a:solidFill>
              </a:rPr>
              <a:t>Sexual Health, </a:t>
            </a:r>
            <a:br>
              <a:rPr lang="en-ZA" b="1" smtClean="0">
                <a:solidFill>
                  <a:schemeClr val="bg1"/>
                </a:solidFill>
              </a:rPr>
            </a:br>
            <a:r>
              <a:rPr lang="en-ZA" smtClean="0">
                <a:solidFill>
                  <a:schemeClr val="bg1"/>
                </a:solidFill>
              </a:rPr>
              <a:t>HIV Prevention, </a:t>
            </a:r>
            <a:r>
              <a:rPr lang="en-ZA" b="1" smtClean="0">
                <a:solidFill>
                  <a:schemeClr val="bg1"/>
                </a:solidFill>
              </a:rPr>
              <a:t/>
            </a:r>
            <a:br>
              <a:rPr lang="en-ZA" b="1" smtClean="0">
                <a:solidFill>
                  <a:schemeClr val="bg1"/>
                </a:solidFill>
              </a:rPr>
            </a:br>
            <a:r>
              <a:rPr lang="en-ZA" b="1" smtClean="0">
                <a:solidFill>
                  <a:schemeClr val="bg1"/>
                </a:solidFill>
              </a:rPr>
              <a:t>and Primary Care in 2019</a:t>
            </a:r>
            <a:endParaRPr lang="en-ZA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33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485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Thank You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34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Widescreen</PresentationFormat>
  <Paragraphs>63</Paragraphs>
  <Slides>89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6" baseType="lpstr">
      <vt:lpstr>SimSun</vt:lpstr>
      <vt:lpstr>Arial</vt:lpstr>
      <vt:lpstr>Calibri</vt:lpstr>
      <vt:lpstr>Calibri Light</vt:lpstr>
      <vt:lpstr>Franklin Gothic Book</vt:lpstr>
      <vt:lpstr>Times New Roman</vt:lpstr>
      <vt:lpstr>Office Theme</vt:lpstr>
      <vt:lpstr>ART Options and Treatment Decisions for Women of Reproductive Potential </vt:lpstr>
      <vt:lpstr>ART Options and Treatment Decisions for Women of Reproductive Potential</vt:lpstr>
      <vt:lpstr>PowerPoint Presentation</vt:lpstr>
      <vt:lpstr>PowerPoint Presentation</vt:lpstr>
      <vt:lpstr>CME Information</vt:lpstr>
      <vt:lpstr>Nursing and Pharmacy Credits</vt:lpstr>
      <vt:lpstr>Grant Support for this Webinar</vt:lpstr>
      <vt:lpstr>Navigating the Webinar</vt:lpstr>
      <vt:lpstr>Poll 1</vt:lpstr>
      <vt:lpstr>Poll 2</vt:lpstr>
      <vt:lpstr>ART Options and Treatment Decisions for Women of Reproductive Potential</vt:lpstr>
      <vt:lpstr>Financial Relationships With Commercial Entities</vt:lpstr>
      <vt:lpstr>Learning Objectives</vt:lpstr>
      <vt:lpstr>Pretest Question 1</vt:lpstr>
      <vt:lpstr>Pretest Question 2</vt:lpstr>
      <vt:lpstr>Outline of talk</vt:lpstr>
      <vt:lpstr>Key background points</vt:lpstr>
      <vt:lpstr>Key background points</vt:lpstr>
      <vt:lpstr>Key background points</vt:lpstr>
      <vt:lpstr>Key background points</vt:lpstr>
      <vt:lpstr>Key background points</vt:lpstr>
      <vt:lpstr>How did new data last year shift attention to this topic?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Botswana Tsepamo Study – Birth Surveillance Zash R.  IAS, Amsterdam July 2018 Late Breaker Zash R et al.  N Engl J Med 2018;379:979-81</vt:lpstr>
      <vt:lpstr>PowerPoint Presentation</vt:lpstr>
      <vt:lpstr>PowerPoint Presentation</vt:lpstr>
      <vt:lpstr>Neural Tube Defects with Periconception DTG Zash R.  IAS, Amsterdam July 2018 Late Breaker Zash R et al.  N Engl J Med 2018;379:979-81</vt:lpstr>
      <vt:lpstr>PowerPoint Presentation</vt:lpstr>
      <vt:lpstr>PowerPoint Presentation</vt:lpstr>
      <vt:lpstr>PowerPoint Presentation</vt:lpstr>
      <vt:lpstr>What do we know about ART in women of reproductive potential or pregnant?</vt:lpstr>
      <vt:lpstr>ARVs in 2019</vt:lpstr>
      <vt:lpstr>ARVs for pregnant women</vt:lpstr>
      <vt:lpstr>Not recommended vs not enough data</vt:lpstr>
      <vt:lpstr>Not recommended vs not enough data</vt:lpstr>
      <vt:lpstr>Which drugs preferred, alternative in guidelines?</vt:lpstr>
      <vt:lpstr>Preferred first-, second- and third-line ART regimens in adults and adolescents (including pregnant women and women childbearing potential)</vt:lpstr>
      <vt:lpstr>Current guidelines on dolutegravir in pregnancy</vt:lpstr>
      <vt:lpstr>Dolutegravir and pregnancy </vt:lpstr>
      <vt:lpstr>Class effect of INSTIs?</vt:lpstr>
      <vt:lpstr>Pharmacokinetics of different ARVs in pregnancy</vt:lpstr>
      <vt:lpstr>Sex differences in PK even without pregnancy</vt:lpstr>
      <vt:lpstr>Sex differences in PK even without pregnancy</vt:lpstr>
      <vt:lpstr>Sex differences in PK even without pregnancy</vt:lpstr>
      <vt:lpstr>Sex differences in PK even without pregnancy</vt:lpstr>
      <vt:lpstr>Sex differences in PK even without pregnancy</vt:lpstr>
      <vt:lpstr>PowerPoint Presentation</vt:lpstr>
      <vt:lpstr>Most recent drug showing this: elvitegravir and cobicistat (p1026) </vt:lpstr>
      <vt:lpstr>Other ARVs with PK changes in pregnancy</vt:lpstr>
      <vt:lpstr>Putting it all together- Practical considerations</vt:lpstr>
      <vt:lpstr>What should you consider?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ARVs are listed as “can be continued” or “should be switched off”</vt:lpstr>
      <vt:lpstr>Other considerations in pregnancy</vt:lpstr>
      <vt:lpstr>Monitoring of HIV labs during pregnancy</vt:lpstr>
      <vt:lpstr>Comment on PrEP, pre-conception, and sex differences in general </vt:lpstr>
      <vt:lpstr>Comment on PrEP</vt:lpstr>
      <vt:lpstr>Pre-conception period</vt:lpstr>
      <vt:lpstr>Contraceptives and ART (simplified)</vt:lpstr>
      <vt:lpstr>More data needed</vt:lpstr>
      <vt:lpstr>Women of reproductive potential</vt:lpstr>
      <vt:lpstr>Burden of justification</vt:lpstr>
      <vt:lpstr>Burden of justification</vt:lpstr>
      <vt:lpstr>PowerPoint Presentation</vt:lpstr>
      <vt:lpstr>FDA says study in pregnant women justified when.. </vt:lpstr>
      <vt:lpstr> “Development of accessible treatment options for the pregnant population is a significant public health issue”  </vt:lpstr>
      <vt:lpstr>Conclusions</vt:lpstr>
      <vt:lpstr>Conclusions</vt:lpstr>
      <vt:lpstr>PowerPoint Presentation</vt:lpstr>
      <vt:lpstr>Posttest Question 1 </vt:lpstr>
      <vt:lpstr>Posttest Question 2</vt:lpstr>
      <vt:lpstr>Question-and-Answer</vt:lpstr>
      <vt:lpstr>PowerPoint Presentation</vt:lpstr>
      <vt:lpstr>See the IAS–USA website for instructions on claiming CME, pharmacy, nursing, or pharmacotherapy credits, or a certificate of participation.</vt:lpstr>
      <vt:lpstr>PowerPoint Presentation</vt:lpstr>
      <vt:lpstr>PowerPoint Presentation</vt:lpstr>
      <vt:lpstr>Sexual Health,  HIV Prevention,  and Primary Care in 2019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Options and Treatment Decisions for Women of Reproductive Potential </dc:title>
  <dc:creator>Michelle Valderama</dc:creator>
  <cp:lastModifiedBy>Michelle Valderama</cp:lastModifiedBy>
  <cp:revision>1</cp:revision>
  <dcterms:created xsi:type="dcterms:W3CDTF">2019-03-25T22:22:04Z</dcterms:created>
  <dcterms:modified xsi:type="dcterms:W3CDTF">2019-03-25T22:22:05Z</dcterms:modified>
</cp:coreProperties>
</file>