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E5A20-4015-485F-86BB-6AA174632784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2EC02-FD04-4547-B076-65EA5B355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0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E5A20-4015-485F-86BB-6AA174632784}" type="datetimeFigureOut">
              <a:rPr lang="en-US" smtClean="0"/>
              <a:t>2/18/2019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D2EC02-FD04-4547-B076-65EA5B3551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7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smtClean="0">
                <a:latin typeface="+mj-lt"/>
              </a:rPr>
              <a:t>Cardiovascular Disease and HIV</a:t>
            </a:r>
            <a:endParaRPr lang="en-US" sz="5400" b="1" dirty="0"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37681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Cardiovascular Disease and HIV </a:t>
            </a:r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432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0106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1112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CME Information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0095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Nursing and Pharmacy Credits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57610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Grant Support for this Webinar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42177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600" smtClean="0"/>
              <a:t>Navigating the Webinar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10038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Poll 1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9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smtClean="0"/>
              <a:t>Poll 2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87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Cardiovascular Disease and HIV </a:t>
            </a:r>
            <a:endParaRPr 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6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Financial Relationships With Commercial Entities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28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Learning Objectives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807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smtClean="0"/>
              <a:t>Pretest Question 1</a:t>
            </a:r>
            <a:endParaRPr lang="en-US" sz="3733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31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smtClean="0"/>
              <a:t>Pretest Question 2</a:t>
            </a:r>
            <a:endParaRPr lang="en-US" sz="3733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21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 1: What’s the buzz?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53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smtClean="0"/>
              <a:t>Atherosclerosis: </a:t>
            </a:r>
            <a:br>
              <a:rPr lang="en-US" sz="4000" smtClean="0"/>
            </a:br>
            <a:r>
              <a:rPr lang="en-US" sz="4000" smtClean="0"/>
              <a:t>An Inflammatory Process 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44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u="sng" smtClean="0"/>
              <a:t>Expanding UAB 1917 Clinic Population</a:t>
            </a:r>
            <a:r>
              <a:rPr lang="en-US" altLang="en-US" sz="2800" smtClean="0"/>
              <a:t/>
            </a:r>
            <a:br>
              <a:rPr lang="en-US" altLang="en-US" sz="2800" smtClean="0"/>
            </a:br>
            <a:r>
              <a:rPr lang="en-US" altLang="en-US" sz="2800" smtClean="0"/>
              <a:t>ART Utilization And Viral Suppression</a:t>
            </a:r>
            <a:endParaRPr lang="en-US" alt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461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u="sng" smtClean="0"/>
              <a:t>Expanding UAB 1917 Clinic Population</a:t>
            </a:r>
            <a:r>
              <a:rPr lang="en-US" altLang="en-US" sz="2800" smtClean="0"/>
              <a:t/>
            </a:r>
            <a:br>
              <a:rPr lang="en-US" altLang="en-US" sz="2800" smtClean="0"/>
            </a:br>
            <a:r>
              <a:rPr lang="en-US" altLang="en-US" sz="2800" smtClean="0"/>
              <a:t>ART Utilization And Viral Suppression</a:t>
            </a:r>
            <a:endParaRPr lang="en-US" alt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97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2700" smtClean="0"/>
              <a:t>Trends In Presenting CD4 Counts</a:t>
            </a:r>
            <a:endParaRPr lang="en-US" altLang="en-US" sz="27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950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smtClean="0"/>
              <a:t>Cross-sectional Comparison of Comorbidity Prevalence</a:t>
            </a:r>
            <a:br>
              <a:rPr lang="en-US" sz="2700" smtClean="0"/>
            </a:br>
            <a:r>
              <a:rPr lang="en-US" sz="2700" smtClean="0"/>
              <a:t>The AGE</a:t>
            </a:r>
            <a:r>
              <a:rPr lang="en-US" sz="2700" baseline="-25000" smtClean="0"/>
              <a:t>h</a:t>
            </a:r>
            <a:r>
              <a:rPr lang="en-US" sz="2700" smtClean="0"/>
              <a:t>IV Cohort Study</a:t>
            </a:r>
            <a:endParaRPr lang="en-US" sz="27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666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700" smtClean="0"/>
              <a:t>Cross-sectional Comparison of Comorbidity Prevalence</a:t>
            </a:r>
            <a:br>
              <a:rPr lang="en-US" sz="2700" smtClean="0"/>
            </a:br>
            <a:r>
              <a:rPr lang="en-US" sz="2700" smtClean="0"/>
              <a:t>The AGE</a:t>
            </a:r>
            <a:r>
              <a:rPr lang="en-US" sz="2700" baseline="-25000" smtClean="0"/>
              <a:t>h</a:t>
            </a:r>
            <a:r>
              <a:rPr lang="en-US" sz="2700" smtClean="0"/>
              <a:t>IV Cohort Study</a:t>
            </a:r>
            <a:endParaRPr lang="en-US" sz="27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13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spcBef>
                <a:spcPct val="0"/>
              </a:spcBef>
            </a:pPr>
            <a:r>
              <a:rPr lang="en-US" altLang="en-US" sz="2800" smtClean="0"/>
              <a:t>Increased Acute Myocardial Infarction Rates </a:t>
            </a:r>
            <a:br>
              <a:rPr lang="en-US" altLang="en-US" sz="2800" smtClean="0"/>
            </a:br>
            <a:r>
              <a:rPr lang="en-US" altLang="en-US" sz="2800" smtClean="0"/>
              <a:t>among Patients with Human HIV</a:t>
            </a:r>
            <a:endParaRPr lang="en-US" alt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216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Lifespan increased but also increased burden of CVD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30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Lifespan increased but also increased burden of CVD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97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Increasing Burden of CVD among Adult PWH Over Time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81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Why do we age? </a:t>
            </a:r>
            <a:endParaRPr lang="en-US" altLang="en-US" b="1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8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Why do we age? </a:t>
            </a:r>
            <a:endParaRPr lang="en-US" altLang="en-US" b="1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50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Why do we age? </a:t>
            </a:r>
            <a:endParaRPr lang="en-US" altLang="en-US" b="1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5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Brief Summary of the what 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59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200" cap="all" smtClean="0">
                <a:latin typeface="Arial"/>
              </a:rPr>
              <a:t>PART </a:t>
            </a:r>
            <a:r>
              <a:rPr lang="en-US" sz="4200" smtClean="0">
                <a:latin typeface="Arial"/>
              </a:rPr>
              <a:t>1 — Question &amp; Answer</a:t>
            </a:r>
            <a:endParaRPr lang="en-US" sz="4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922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 2: Why is this happening?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7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Increased CVD Risk is Multifactorial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34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5625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1291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/>
              <a:t>Adaptive Immunity is Good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6124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/>
              <a:t>Persistent Viral Infections are Bad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98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smtClean="0"/>
              <a:t>Persistent Viral Infections are Bad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99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761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2553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Inflammation Hypothesis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805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Inflammation Hypothesis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8797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Inflammation Hypothesis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259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Inflammation Associated with Non-AIDS </a:t>
            </a:r>
            <a:br>
              <a:rPr lang="en-US" sz="2800" smtClean="0"/>
            </a:br>
            <a:r>
              <a:rPr lang="en-US" sz="2800" smtClean="0"/>
              <a:t>Events in PWH on ART with  Suppressed HIV </a:t>
            </a: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471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600" smtClean="0"/>
              <a:t>Mortality, HIV and, Inflammation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0931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600" smtClean="0"/>
              <a:t>Mortality, HIV and, Inflammation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68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u="sng" smtClean="0"/>
              <a:t>Atherosclerosis</a:t>
            </a:r>
            <a:r>
              <a:rPr lang="en-US" sz="4000" smtClean="0"/>
              <a:t/>
            </a:r>
            <a:br>
              <a:rPr lang="en-US" sz="4000" smtClean="0"/>
            </a:br>
            <a:r>
              <a:rPr lang="en-US" smtClean="0"/>
              <a:t>The Role of Circulating Monocytes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06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403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685343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221705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0376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0703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b="1" smtClean="0">
                <a:ea typeface="ＭＳ Ｐゴシック" pitchFamily="34" charset="-128"/>
              </a:rPr>
              <a:t>Uncontrolled HIV Replication is Bad</a:t>
            </a:r>
            <a:endParaRPr lang="en-US" altLang="en-US" b="1" dirty="0" smtClean="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241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Residual CV Disease Risk With Suppressed Viremia</a:t>
            </a:r>
            <a:endParaRPr lang="en-US" dirty="0">
              <a:ea typeface="ＭＳ Ｐゴシック" pitchFamily="34" charset="-128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1110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How is HIV Unique?</a:t>
            </a:r>
            <a:endParaRPr lang="en-US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571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smtClean="0"/>
              <a:t>Contributions of Traditional and HIV Risk Factors                                 for Myocardial Infarction</a:t>
            </a: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Brief Summary of the WHY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11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200" cap="all" smtClean="0">
                <a:latin typeface="Arial"/>
              </a:rPr>
              <a:t>PART </a:t>
            </a:r>
            <a:r>
              <a:rPr lang="en-US" sz="4200" smtClean="0">
                <a:latin typeface="Arial"/>
              </a:rPr>
              <a:t>2 — Question &amp; Answer</a:t>
            </a:r>
            <a:endParaRPr lang="en-US" sz="4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263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Part 3: How can I change these outcomes?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5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Case 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01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ARS Question: What is the most important intervention to reduce cardiovascular disease risk?</a:t>
            </a:r>
            <a:endParaRPr lang="en-US" alt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7761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CVD Mortality Higher in HIV-positive, even with Suppressed HIV Virus.</a:t>
            </a: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10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CVD Mortality Higher in HIV-positive, even with Suppressed HIV Virus.</a:t>
            </a: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2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smtClean="0"/>
              <a:t>CVD Mortality Higher in HIV-positive, even with Suppressed HIV Virus.</a:t>
            </a: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4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Are we START-ing ART early enough?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151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Potential Interventions Beyond Suppressive ART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0013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1397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7284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888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CVD Risk Prediction and HIV</a:t>
            </a:r>
            <a:endParaRPr lang="en-US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085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CVD Risk Prediction and HIV</a:t>
            </a:r>
            <a:endParaRPr lang="en-US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367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CVD Risk Prediction and HIV</a:t>
            </a:r>
            <a:endParaRPr lang="en-US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0469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Approach to Lipid Lowering (Statin) Therapy</a:t>
            </a:r>
            <a:endParaRPr lang="en-US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851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HIV Specific Lipid Issues</a:t>
            </a:r>
            <a:endParaRPr lang="en-US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73963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HIV Specific Lipid Issues</a:t>
            </a:r>
            <a:endParaRPr lang="en-US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310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HIV Specific Lipid Issues</a:t>
            </a:r>
            <a:endParaRPr lang="en-US" sz="4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1781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911608"/>
      </p:ext>
    </p:extLst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0868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>
                <a:solidFill>
                  <a:srgbClr val="002060"/>
                </a:solidFill>
              </a:rPr>
              <a:t>Suggested Statins in the Setting of ART</a:t>
            </a:r>
            <a:endParaRPr lang="en-US" sz="48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496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Statins Reverse Atherosclerosis!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408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Statins Reverse Atherosclerosis!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6651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Statins Reverse Atherosclerosis!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070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6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813678"/>
      </p:ext>
    </p:extLst>
  </p:cSld>
  <p:clrMapOvr>
    <a:masterClrMapping/>
  </p:clrMapOvr>
  <p:transition spd="slow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400" smtClean="0"/>
              <a:t>Randomized Trial to Prevent Vascular Events in HIV:  REPRIEVE (A5332)</a:t>
            </a:r>
            <a:endParaRPr lang="en-US" altLang="en-US" sz="24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4863"/>
      </p:ext>
    </p:extLst>
  </p:cSld>
  <p:clrMapOvr>
    <a:masterClrMapping/>
  </p:clrMapOvr>
  <p:transition spd="slow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How to Beat Inflammation and Prevent CVD </a:t>
            </a:r>
            <a:endParaRPr lang="en-US" altLang="en-US" b="1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26648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How to Beat Inflammation and Prevent CVD </a:t>
            </a:r>
            <a:endParaRPr lang="en-US" altLang="en-US" b="1" dirty="0" smtClean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9624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Don’t Forget:</a:t>
            </a:r>
            <a:br>
              <a:rPr lang="en-US" altLang="en-US" smtClean="0"/>
            </a:br>
            <a:r>
              <a:rPr lang="en-US" altLang="en-US" smtClean="0"/>
              <a:t>The “ABCDEs” of Cardiovascular Disease Management</a:t>
            </a:r>
            <a:endParaRPr lang="en-US" alt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65408"/>
      </p:ext>
    </p:extLst>
  </p:cSld>
  <p:clrMapOvr>
    <a:masterClrMapping/>
  </p:clrMapOvr>
  <p:transition spd="slow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ASPIRIN Use For Primary Prevention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33781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ASPIRIN Use For Primary Prevention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239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ASPIRIN Use For Primary Prevention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403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We Mind Very Much If You Smoke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1096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We Mind Very Much If You Smoke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22719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9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4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600" smtClean="0"/>
              <a:t>Diet and Food Insecurity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24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600" smtClean="0"/>
              <a:t>Diet and Food Insecurity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6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600" smtClean="0"/>
              <a:t>Diet and Food Insecurity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1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3600" smtClean="0"/>
              <a:t>Diet and Food Insecurity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97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Lifestyle Modification: Diet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23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Lifestyle Modification: Diet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8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Lifestyle Modification: Diet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Lifestyle Modification: Diet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030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smtClean="0"/>
              <a:t>Lifestyle Modification: Exercise</a:t>
            </a:r>
            <a:endParaRPr lang="en-US" alt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3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smtClean="0"/>
              <a:t>Exercise Training Reduced Oxidative Stress and </a:t>
            </a:r>
            <a:br>
              <a:rPr lang="en-US" sz="2800" smtClean="0"/>
            </a:br>
            <a:r>
              <a:rPr lang="en-US" sz="2800" smtClean="0"/>
              <a:t>Improves Functional Status in HIV</a:t>
            </a:r>
            <a:endParaRPr lang="en-US" sz="28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Brief Summary of the HOW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7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200" cap="all" smtClean="0">
                <a:latin typeface="Arial"/>
              </a:rPr>
              <a:t>PART </a:t>
            </a:r>
            <a:r>
              <a:rPr lang="en-US" sz="4200" smtClean="0">
                <a:latin typeface="Arial"/>
              </a:rPr>
              <a:t>3 — Question &amp; Answer</a:t>
            </a:r>
            <a:endParaRPr lang="en-US" sz="4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2703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HIV and CVD Summary</a:t>
            </a:r>
            <a:endParaRPr lang="en-US" sz="36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1708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smtClean="0"/>
              <a:t>Posttest Question 1</a:t>
            </a:r>
            <a:endParaRPr lang="en-US" sz="3733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32657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smtClean="0"/>
              <a:t>Posttest Question 2</a:t>
            </a:r>
            <a:endParaRPr lang="en-US" sz="3733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3423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200" cap="all" smtClean="0">
                <a:latin typeface="Arial"/>
              </a:rPr>
              <a:t>Question-and-Answer</a:t>
            </a:r>
            <a:endParaRPr lang="en-US" sz="42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24552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73015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3800" b="0" smtClean="0"/>
              <a:t>See the IAS–USA website for instructions on claiming CME, pharmacy, nursing, or pharmacotherapy credits, or a certificate of participation.</a:t>
            </a:r>
            <a:endParaRPr lang="en-US" sz="3800" b="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571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76108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22791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Thank You</a:t>
            </a:r>
            <a:endParaRPr lang="en-US" sz="4000" dirty="0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82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504</Words>
  <Application>Microsoft Office PowerPoint</Application>
  <PresentationFormat>Widescreen</PresentationFormat>
  <Paragraphs>93</Paragraphs>
  <Slides>115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115</vt:i4>
      </vt:variant>
    </vt:vector>
  </HeadingPairs>
  <TitlesOfParts>
    <vt:vector size="120" baseType="lpstr">
      <vt:lpstr>ＭＳ Ｐゴシック</vt:lpstr>
      <vt:lpstr>Arial</vt:lpstr>
      <vt:lpstr>Calibri</vt:lpstr>
      <vt:lpstr>Calibri Light</vt:lpstr>
      <vt:lpstr>Office Theme</vt:lpstr>
      <vt:lpstr>Cardiovascular Disease and HIV</vt:lpstr>
      <vt:lpstr>Cardiovascular Disease and HIV </vt:lpstr>
      <vt:lpstr>PowerPoint Presentation</vt:lpstr>
      <vt:lpstr>PowerPoint Presentation</vt:lpstr>
      <vt:lpstr>CME Information</vt:lpstr>
      <vt:lpstr>Nursing and Pharmacy Credits</vt:lpstr>
      <vt:lpstr>Grant Support for this Webinar</vt:lpstr>
      <vt:lpstr>Navigating the Webinar</vt:lpstr>
      <vt:lpstr>Poll 1</vt:lpstr>
      <vt:lpstr>Poll 2</vt:lpstr>
      <vt:lpstr>Cardiovascular Disease and HIV </vt:lpstr>
      <vt:lpstr>Financial Relationships With Commercial Entities</vt:lpstr>
      <vt:lpstr>Learning Objectives</vt:lpstr>
      <vt:lpstr>Pretest Question 1</vt:lpstr>
      <vt:lpstr>Pretest Question 2</vt:lpstr>
      <vt:lpstr>Part 1: What’s the buzz?</vt:lpstr>
      <vt:lpstr>Atherosclerosis:  An Inflammatory Process </vt:lpstr>
      <vt:lpstr>Expanding UAB 1917 Clinic Population ART Utilization And Viral Suppression</vt:lpstr>
      <vt:lpstr>Expanding UAB 1917 Clinic Population ART Utilization And Viral Suppression</vt:lpstr>
      <vt:lpstr>Trends In Presenting CD4 Counts</vt:lpstr>
      <vt:lpstr>Cross-sectional Comparison of Comorbidity Prevalence The AGEhIV Cohort Study</vt:lpstr>
      <vt:lpstr>Cross-sectional Comparison of Comorbidity Prevalence The AGEhIV Cohort Study</vt:lpstr>
      <vt:lpstr>Increased Acute Myocardial Infarction Rates  among Patients with Human HIV</vt:lpstr>
      <vt:lpstr>Lifespan increased but also increased burden of CVD</vt:lpstr>
      <vt:lpstr>Lifespan increased but also increased burden of CVD</vt:lpstr>
      <vt:lpstr>Increasing Burden of CVD among Adult PWH Over Time </vt:lpstr>
      <vt:lpstr>Why do we age? </vt:lpstr>
      <vt:lpstr>Why do we age? </vt:lpstr>
      <vt:lpstr>Why do we age? </vt:lpstr>
      <vt:lpstr> Brief Summary of the what </vt:lpstr>
      <vt:lpstr>PART 1 — Question &amp; Answer</vt:lpstr>
      <vt:lpstr>Part 2: Why is this happening?</vt:lpstr>
      <vt:lpstr>Increased CVD Risk is Multifactorial</vt:lpstr>
      <vt:lpstr>PowerPoint Presentation</vt:lpstr>
      <vt:lpstr>PowerPoint Presentation</vt:lpstr>
      <vt:lpstr>Adaptive Immunity is Good</vt:lpstr>
      <vt:lpstr>Persistent Viral Infections are Bad</vt:lpstr>
      <vt:lpstr>Persistent Viral Infections are Bad</vt:lpstr>
      <vt:lpstr>PowerPoint Presentation</vt:lpstr>
      <vt:lpstr>PowerPoint Presentation</vt:lpstr>
      <vt:lpstr>The Inflammation Hypothesis</vt:lpstr>
      <vt:lpstr>The Inflammation Hypothesis</vt:lpstr>
      <vt:lpstr>The Inflammation Hypothesis</vt:lpstr>
      <vt:lpstr>Inflammation Associated with Non-AIDS  Events in PWH on ART with  Suppressed HIV </vt:lpstr>
      <vt:lpstr>Mortality, HIV and, Inflammation</vt:lpstr>
      <vt:lpstr>Mortality, HIV and, Inflammation</vt:lpstr>
      <vt:lpstr>Atherosclerosis The Role of Circulating Monocytes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Uncontrolled HIV Replication is Bad</vt:lpstr>
      <vt:lpstr>Residual CV Disease Risk With Suppressed Viremia</vt:lpstr>
      <vt:lpstr>How is HIV Unique?</vt:lpstr>
      <vt:lpstr>Contributions of Traditional and HIV Risk Factors                                 for Myocardial Infarction</vt:lpstr>
      <vt:lpstr> Brief Summary of the WHY</vt:lpstr>
      <vt:lpstr>PART 2 — Question &amp; Answer</vt:lpstr>
      <vt:lpstr>Part 3: How can I change these outcomes?</vt:lpstr>
      <vt:lpstr>Case </vt:lpstr>
      <vt:lpstr>ARS Question: What is the most important intervention to reduce cardiovascular disease risk?</vt:lpstr>
      <vt:lpstr>CVD Mortality Higher in HIV-positive, even with Suppressed HIV Virus.</vt:lpstr>
      <vt:lpstr>CVD Mortality Higher in HIV-positive, even with Suppressed HIV Virus.</vt:lpstr>
      <vt:lpstr>CVD Mortality Higher in HIV-positive, even with Suppressed HIV Virus.</vt:lpstr>
      <vt:lpstr>Are we START-ing ART early enough?</vt:lpstr>
      <vt:lpstr>Potential Interventions Beyond Suppressive ART</vt:lpstr>
      <vt:lpstr>PowerPoint Presentation</vt:lpstr>
      <vt:lpstr>PowerPoint Presentation</vt:lpstr>
      <vt:lpstr>PowerPoint Presentation</vt:lpstr>
      <vt:lpstr>CVD Risk Prediction and HIV</vt:lpstr>
      <vt:lpstr>CVD Risk Prediction and HIV</vt:lpstr>
      <vt:lpstr>CVD Risk Prediction and HIV</vt:lpstr>
      <vt:lpstr>Approach to Lipid Lowering (Statin) Therapy</vt:lpstr>
      <vt:lpstr>HIV Specific Lipid Issues</vt:lpstr>
      <vt:lpstr>HIV Specific Lipid Issues</vt:lpstr>
      <vt:lpstr>HIV Specific Lipid Issues</vt:lpstr>
      <vt:lpstr>PowerPoint Presentation</vt:lpstr>
      <vt:lpstr>PowerPoint Presentation</vt:lpstr>
      <vt:lpstr>Suggested Statins in the Setting of ART</vt:lpstr>
      <vt:lpstr>Statins Reverse Atherosclerosis!</vt:lpstr>
      <vt:lpstr>Statins Reverse Atherosclerosis!</vt:lpstr>
      <vt:lpstr>Statins Reverse Atherosclerosis!</vt:lpstr>
      <vt:lpstr>PowerPoint Presentation</vt:lpstr>
      <vt:lpstr>Randomized Trial to Prevent Vascular Events in HIV:  REPRIEVE (A5332)</vt:lpstr>
      <vt:lpstr>How to Beat Inflammation and Prevent CVD </vt:lpstr>
      <vt:lpstr>How to Beat Inflammation and Prevent CVD </vt:lpstr>
      <vt:lpstr>Don’t Forget: The “ABCDEs” of Cardiovascular Disease Management</vt:lpstr>
      <vt:lpstr>ASPIRIN Use For Primary Prevention</vt:lpstr>
      <vt:lpstr>ASPIRIN Use For Primary Prevention</vt:lpstr>
      <vt:lpstr>ASPIRIN Use For Primary Prevention</vt:lpstr>
      <vt:lpstr>We Mind Very Much If You Smoke</vt:lpstr>
      <vt:lpstr>We Mind Very Much If You Smoke</vt:lpstr>
      <vt:lpstr>PowerPoint Presentation</vt:lpstr>
      <vt:lpstr>PowerPoint Presentation</vt:lpstr>
      <vt:lpstr>Diet and Food Insecurity</vt:lpstr>
      <vt:lpstr>Diet and Food Insecurity</vt:lpstr>
      <vt:lpstr>Diet and Food Insecurity</vt:lpstr>
      <vt:lpstr>Diet and Food Insecurity</vt:lpstr>
      <vt:lpstr>Lifestyle Modification: Diet</vt:lpstr>
      <vt:lpstr>Lifestyle Modification: Diet</vt:lpstr>
      <vt:lpstr>Lifestyle Modification: Diet</vt:lpstr>
      <vt:lpstr>Lifestyle Modification: Diet</vt:lpstr>
      <vt:lpstr>Lifestyle Modification: Exercise</vt:lpstr>
      <vt:lpstr>Exercise Training Reduced Oxidative Stress and  Improves Functional Status in HIV</vt:lpstr>
      <vt:lpstr> Brief Summary of the HOW</vt:lpstr>
      <vt:lpstr>PART 3 — Question &amp; Answer</vt:lpstr>
      <vt:lpstr>HIV and CVD Summary</vt:lpstr>
      <vt:lpstr>Posttest Question 1</vt:lpstr>
      <vt:lpstr>Posttest Question 2</vt:lpstr>
      <vt:lpstr>Question-and-Answer</vt:lpstr>
      <vt:lpstr>PowerPoint Presentation</vt:lpstr>
      <vt:lpstr>See the IAS–USA website for instructions on claiming CME, pharmacy, nursing, or pharmacotherapy credits, or a certificate of participation.</vt:lpstr>
      <vt:lpstr>PowerPoint Presentation</vt:lpstr>
      <vt:lpstr>PowerPoint Presentation</vt:lpstr>
      <vt:lpstr>Thank You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Cardiovascular Disease and HIV</dc:title>
  <dc:creator>Treva Obbard</dc:creator>
  <cp:lastModifiedBy>Treva Obbard</cp:lastModifiedBy>
  <cp:revision>1</cp:revision>
  <dcterms:created xsi:type="dcterms:W3CDTF">2019-02-18T19:26:18Z</dcterms:created>
  <dcterms:modified xsi:type="dcterms:W3CDTF">2019-02-18T19:26:18Z</dcterms:modified>
</cp:coreProperties>
</file>