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1"/>
    <p:sldMasterId id="2147483826" r:id="rId2"/>
    <p:sldMasterId id="2147483830" r:id="rId3"/>
  </p:sldMasterIdLst>
  <p:notesMasterIdLst>
    <p:notesMasterId r:id="rId80"/>
  </p:notesMasterIdLst>
  <p:handoutMasterIdLst>
    <p:handoutMasterId r:id="rId81"/>
  </p:handoutMasterIdLst>
  <p:sldIdLst>
    <p:sldId id="704" r:id="rId4"/>
    <p:sldId id="705" r:id="rId5"/>
    <p:sldId id="706" r:id="rId6"/>
    <p:sldId id="707" r:id="rId7"/>
    <p:sldId id="708" r:id="rId8"/>
    <p:sldId id="709" r:id="rId9"/>
    <p:sldId id="710" r:id="rId10"/>
    <p:sldId id="711" r:id="rId11"/>
    <p:sldId id="712" r:id="rId12"/>
    <p:sldId id="713" r:id="rId13"/>
    <p:sldId id="714" r:id="rId14"/>
    <p:sldId id="715" r:id="rId15"/>
    <p:sldId id="716" r:id="rId16"/>
    <p:sldId id="717" r:id="rId17"/>
    <p:sldId id="718" r:id="rId18"/>
    <p:sldId id="719" r:id="rId19"/>
    <p:sldId id="720" r:id="rId20"/>
    <p:sldId id="721" r:id="rId21"/>
    <p:sldId id="722" r:id="rId22"/>
    <p:sldId id="723" r:id="rId23"/>
    <p:sldId id="724" r:id="rId24"/>
    <p:sldId id="725" r:id="rId25"/>
    <p:sldId id="726" r:id="rId26"/>
    <p:sldId id="727" r:id="rId27"/>
    <p:sldId id="728" r:id="rId28"/>
    <p:sldId id="729" r:id="rId29"/>
    <p:sldId id="730" r:id="rId30"/>
    <p:sldId id="731" r:id="rId31"/>
    <p:sldId id="732" r:id="rId32"/>
    <p:sldId id="733" r:id="rId33"/>
    <p:sldId id="734" r:id="rId34"/>
    <p:sldId id="735" r:id="rId35"/>
    <p:sldId id="736" r:id="rId36"/>
    <p:sldId id="737" r:id="rId37"/>
    <p:sldId id="738" r:id="rId38"/>
    <p:sldId id="739" r:id="rId39"/>
    <p:sldId id="740" r:id="rId40"/>
    <p:sldId id="741" r:id="rId41"/>
    <p:sldId id="742" r:id="rId42"/>
    <p:sldId id="743" r:id="rId43"/>
    <p:sldId id="744" r:id="rId44"/>
    <p:sldId id="745" r:id="rId45"/>
    <p:sldId id="746" r:id="rId46"/>
    <p:sldId id="747" r:id="rId47"/>
    <p:sldId id="748" r:id="rId48"/>
    <p:sldId id="749" r:id="rId49"/>
    <p:sldId id="750" r:id="rId50"/>
    <p:sldId id="751" r:id="rId51"/>
    <p:sldId id="752" r:id="rId52"/>
    <p:sldId id="753" r:id="rId53"/>
    <p:sldId id="662" r:id="rId54"/>
    <p:sldId id="663" r:id="rId55"/>
    <p:sldId id="664" r:id="rId56"/>
    <p:sldId id="665" r:id="rId57"/>
    <p:sldId id="666" r:id="rId58"/>
    <p:sldId id="667" r:id="rId59"/>
    <p:sldId id="668" r:id="rId60"/>
    <p:sldId id="703" r:id="rId61"/>
    <p:sldId id="669" r:id="rId62"/>
    <p:sldId id="670" r:id="rId63"/>
    <p:sldId id="671" r:id="rId64"/>
    <p:sldId id="672" r:id="rId65"/>
    <p:sldId id="673" r:id="rId66"/>
    <p:sldId id="674" r:id="rId67"/>
    <p:sldId id="675" r:id="rId68"/>
    <p:sldId id="676" r:id="rId69"/>
    <p:sldId id="677" r:id="rId70"/>
    <p:sldId id="678" r:id="rId71"/>
    <p:sldId id="679" r:id="rId72"/>
    <p:sldId id="680" r:id="rId73"/>
    <p:sldId id="681" r:id="rId74"/>
    <p:sldId id="682" r:id="rId75"/>
    <p:sldId id="701" r:id="rId76"/>
    <p:sldId id="702" r:id="rId77"/>
    <p:sldId id="686" r:id="rId78"/>
    <p:sldId id="697" r:id="rId79"/>
  </p:sldIdLst>
  <p:sldSz cx="12192000" cy="6858000"/>
  <p:notesSz cx="6881813" cy="92964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Sax" initials="" lastIdx="2" clrIdx="0"/>
  <p:cmAuthor id="1" name="Donna Jacobsen" initials="DJ" lastIdx="19" clrIdx="2">
    <p:extLst>
      <p:ext uri="{19B8F6BF-5375-455C-9EA6-DF929625EA0E}">
        <p15:presenceInfo xmlns:p15="http://schemas.microsoft.com/office/powerpoint/2012/main" userId="S-1-5-21-1801674531-583907252-1547161642-1108" providerId="AD"/>
      </p:ext>
    </p:extLst>
  </p:cmAuthor>
  <p:cmAuthor id="2" name="iasusa" initials="i" lastIdx="2" clrIdx="3">
    <p:extLst>
      <p:ext uri="{19B8F6BF-5375-455C-9EA6-DF929625EA0E}">
        <p15:presenceInfo xmlns:p15="http://schemas.microsoft.com/office/powerpoint/2012/main" userId="S-1-5-21-1801674531-583907252-1547161642-16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7195"/>
    <a:srgbClr val="5482AB"/>
    <a:srgbClr val="000000"/>
    <a:srgbClr val="30744F"/>
    <a:srgbClr val="FFEFFF"/>
    <a:srgbClr val="165751"/>
    <a:srgbClr val="3B8D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2" autoAdjust="0"/>
    <p:restoredTop sz="92703" autoAdjust="0"/>
  </p:normalViewPr>
  <p:slideViewPr>
    <p:cSldViewPr snapToGrid="0">
      <p:cViewPr varScale="1">
        <p:scale>
          <a:sx n="46" d="100"/>
          <a:sy n="46" d="100"/>
        </p:scale>
        <p:origin x="53" y="245"/>
      </p:cViewPr>
      <p:guideLst>
        <p:guide orient="horz" pos="2160"/>
        <p:guide pos="3840"/>
      </p:guideLst>
    </p:cSldViewPr>
  </p:slideViewPr>
  <p:notesTextViewPr>
    <p:cViewPr>
      <p:scale>
        <a:sx n="1" d="1"/>
        <a:sy n="1" d="1"/>
      </p:scale>
      <p:origin x="0" y="0"/>
    </p:cViewPr>
  </p:notesTextViewPr>
  <p:sorterViewPr>
    <p:cViewPr varScale="1">
      <p:scale>
        <a:sx n="1" d="1"/>
        <a:sy n="1" d="1"/>
      </p:scale>
      <p:origin x="0" y="-1642"/>
    </p:cViewPr>
  </p:sorterViewPr>
  <p:notesViewPr>
    <p:cSldViewPr snapToGrid="0">
      <p:cViewPr varScale="1">
        <p:scale>
          <a:sx n="68" d="100"/>
          <a:sy n="68" d="100"/>
        </p:scale>
        <p:origin x="3019"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handoutMaster" Target="handoutMasters/handoutMaster1.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116FCBDF-4945-4B84-A3AD-8D558BD1A0A3}" type="datetimeFigureOut">
              <a:rPr lang="en-US" smtClean="0"/>
              <a:t>9/29/2020</a:t>
            </a:fld>
            <a:endParaRPr lang="en-US" dirty="0"/>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16ED6EEF-A983-40E3-84B3-C58E52734269}" type="slidenum">
              <a:rPr lang="en-US" smtClean="0"/>
              <a:t>‹#›</a:t>
            </a:fld>
            <a:endParaRPr lang="en-US" dirty="0"/>
          </a:p>
        </p:txBody>
      </p:sp>
    </p:spTree>
    <p:extLst>
      <p:ext uri="{BB962C8B-B14F-4D97-AF65-F5344CB8AC3E}">
        <p14:creationId xmlns:p14="http://schemas.microsoft.com/office/powerpoint/2010/main" val="1655673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848D6B62-8D66-4657-A38A-9DE3D26888E0}" type="datetimeFigureOut">
              <a:rPr lang="en-US" smtClean="0"/>
              <a:t>9/29/2020</a:t>
            </a:fld>
            <a:endParaRPr lang="en-US" dirty="0"/>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B98B51A6-E2BC-475F-93F9-C1673CC6DF2E}" type="slidenum">
              <a:rPr lang="en-US" smtClean="0"/>
              <a:t>‹#›</a:t>
            </a:fld>
            <a:endParaRPr lang="en-US" dirty="0"/>
          </a:p>
        </p:txBody>
      </p:sp>
    </p:spTree>
    <p:extLst>
      <p:ext uri="{BB962C8B-B14F-4D97-AF65-F5344CB8AC3E}">
        <p14:creationId xmlns:p14="http://schemas.microsoft.com/office/powerpoint/2010/main" val="413770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8B51A6-E2BC-475F-93F9-C1673CC6DF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821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is #4 (not listed on any of the surveys)</a:t>
            </a:r>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11</a:t>
            </a:fld>
            <a:endParaRPr lang="en-US" dirty="0"/>
          </a:p>
        </p:txBody>
      </p:sp>
    </p:spTree>
    <p:extLst>
      <p:ext uri="{BB962C8B-B14F-4D97-AF65-F5344CB8AC3E}">
        <p14:creationId xmlns:p14="http://schemas.microsoft.com/office/powerpoint/2010/main" val="2363415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Real or imagined, Feel</a:t>
            </a:r>
            <a:r>
              <a:rPr lang="en-US" baseline="0" dirty="0" smtClean="0"/>
              <a:t>s like they are running away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7DE94FF-BF5E-4445-AA1D-E7D33758BF53}" type="slidenum">
              <a:rPr lang="en-US" smtClean="0"/>
              <a:pPr>
                <a:defRPr/>
              </a:pPr>
              <a:t>16</a:t>
            </a:fld>
            <a:endParaRPr lang="en-US" dirty="0"/>
          </a:p>
        </p:txBody>
      </p:sp>
    </p:spTree>
    <p:extLst>
      <p:ext uri="{BB962C8B-B14F-4D97-AF65-F5344CB8AC3E}">
        <p14:creationId xmlns:p14="http://schemas.microsoft.com/office/powerpoint/2010/main" val="101342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Cognitive</a:t>
            </a:r>
            <a:r>
              <a:rPr lang="en-US" baseline="0" dirty="0" smtClean="0"/>
              <a:t> development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7DE94FF-BF5E-4445-AA1D-E7D33758BF53}" type="slidenum">
              <a:rPr lang="en-US" smtClean="0"/>
              <a:pPr>
                <a:defRPr/>
              </a:pPr>
              <a:t>17</a:t>
            </a:fld>
            <a:endParaRPr lang="en-US" dirty="0"/>
          </a:p>
        </p:txBody>
      </p:sp>
    </p:spTree>
    <p:extLst>
      <p:ext uri="{BB962C8B-B14F-4D97-AF65-F5344CB8AC3E}">
        <p14:creationId xmlns:p14="http://schemas.microsoft.com/office/powerpoint/2010/main" val="2169157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The correct answer is C. Sexual and gender minority youth have higher rates of STIs likely due to multiple reasons (not being included in sexual health programs, access, stigma).</a:t>
            </a:r>
            <a:endParaRPr lang="en-US" dirty="0"/>
          </a:p>
        </p:txBody>
      </p:sp>
    </p:spTree>
    <p:extLst>
      <p:ext uri="{BB962C8B-B14F-4D97-AF65-F5344CB8AC3E}">
        <p14:creationId xmlns:p14="http://schemas.microsoft.com/office/powerpoint/2010/main" val="341210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Fenway study:  Participants must have self‐reported receptive anal sex or frontal/vaginal sex with a cis male sex partner in the past six months. The racially mixed group was 69.7% white, 25.5% mixed or other racial identity, and 4.8% black. Additionally, 22.1% of all participants reported </a:t>
            </a:r>
            <a:r>
              <a:rPr lang="en-US" sz="1200" b="0" i="0" kern="1200" dirty="0" err="1" smtClean="0">
                <a:solidFill>
                  <a:schemeClr val="tx1"/>
                </a:solidFill>
                <a:effectLst/>
                <a:latin typeface="+mn-lt"/>
                <a:ea typeface="+mn-ea"/>
                <a:cs typeface="+mn-cs"/>
              </a:rPr>
              <a:t>Latinx</a:t>
            </a:r>
            <a:r>
              <a:rPr lang="en-US" sz="1200" b="0" i="0" kern="1200" dirty="0" smtClean="0">
                <a:solidFill>
                  <a:schemeClr val="tx1"/>
                </a:solidFill>
                <a:effectLst/>
                <a:latin typeface="+mn-lt"/>
                <a:ea typeface="+mn-ea"/>
                <a:cs typeface="+mn-cs"/>
              </a:rPr>
              <a:t> heritage. All participants had been assigned female sex at birth and currently identify on the </a:t>
            </a:r>
            <a:r>
              <a:rPr lang="en-US" sz="1200" b="0" i="0" kern="1200" dirty="0" err="1" smtClean="0">
                <a:solidFill>
                  <a:schemeClr val="tx1"/>
                </a:solidFill>
                <a:effectLst/>
                <a:latin typeface="+mn-lt"/>
                <a:ea typeface="+mn-ea"/>
                <a:cs typeface="+mn-cs"/>
              </a:rPr>
              <a:t>transmasculine</a:t>
            </a:r>
            <a:r>
              <a:rPr lang="en-US" sz="1200" b="0" i="0" kern="1200" dirty="0" smtClean="0">
                <a:solidFill>
                  <a:schemeClr val="tx1"/>
                </a:solidFill>
                <a:effectLst/>
                <a:latin typeface="+mn-lt"/>
                <a:ea typeface="+mn-ea"/>
                <a:cs typeface="+mn-cs"/>
              </a:rPr>
              <a:t> spectrum (71.6% as male/transgender man, 28.4% as non-binary, and 32.6% as gay).</a:t>
            </a:r>
          </a:p>
          <a:p>
            <a:pPr fontAlgn="base"/>
            <a:r>
              <a:rPr lang="en-US" sz="1200" b="0" i="0" kern="1200" dirty="0" smtClean="0">
                <a:solidFill>
                  <a:schemeClr val="tx1"/>
                </a:solidFill>
                <a:effectLst/>
                <a:latin typeface="+mn-lt"/>
                <a:ea typeface="+mn-ea"/>
                <a:cs typeface="+mn-cs"/>
              </a:rPr>
              <a:t>The study found that 84% of participants recognized that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use was a way to prevent HIV acquisition. Approximately 55% reported higher risk factors which indicated a greater need for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use. These included where they met their sex partners, not having sex exclusively with cis men, greater number of partners, and high alcohol and drug use. However, only one-third of those in the study had ever taken </a:t>
            </a:r>
            <a:r>
              <a:rPr lang="en-US" sz="1200" b="0" i="0" kern="1200" dirty="0" err="1" smtClean="0">
                <a:solidFill>
                  <a:schemeClr val="tx1"/>
                </a:solidFill>
                <a:effectLst/>
                <a:latin typeface="+mn-lt"/>
                <a:ea typeface="+mn-ea"/>
                <a:cs typeface="+mn-cs"/>
              </a:rPr>
              <a:t>PrEP.</a:t>
            </a:r>
            <a:endParaRPr lang="en-US" sz="1200" b="0" i="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21</a:t>
            </a:fld>
            <a:endParaRPr lang="en-US" dirty="0"/>
          </a:p>
        </p:txBody>
      </p:sp>
    </p:spTree>
    <p:extLst>
      <p:ext uri="{BB962C8B-B14F-4D97-AF65-F5344CB8AC3E}">
        <p14:creationId xmlns:p14="http://schemas.microsoft.com/office/powerpoint/2010/main" val="476474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This slide presents the distribution of diagnoses of HIV infection by transmission category for adolescents and young adults aged </a:t>
            </a:r>
            <a:r>
              <a:rPr lang="en-US" b="0" baseline="0" dirty="0"/>
              <a:t>13</a:t>
            </a:r>
            <a:r>
              <a:rPr lang="en-US" b="0" dirty="0"/>
              <a:t>–</a:t>
            </a:r>
            <a:r>
              <a:rPr lang="en-US" b="0" baseline="0" dirty="0"/>
              <a:t>24</a:t>
            </a:r>
            <a:r>
              <a:rPr lang="en-US" sz="1200" dirty="0"/>
              <a:t> years with HIV diagnosed from 2010 through 2017 in the United States and 6 dependent areas.</a:t>
            </a:r>
          </a:p>
          <a:p>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Among adolescents and young adults, the percentage of diagnosed HIV infections attributed to male-to-male sexual contact increased from 75% in 2010 to 81% in 2017. The percentage of diagnosed HIV infections attributed to heterosexual contact decreased from 18% to 14% during this time. The percentage of diagnosed HIV infections attributed to injection drug use</a:t>
            </a:r>
            <a:r>
              <a:rPr lang="en-US" sz="1200" baseline="0" dirty="0"/>
              <a:t> </a:t>
            </a:r>
            <a:r>
              <a:rPr lang="en-US" sz="1200" u="none" baseline="0" dirty="0">
                <a:solidFill>
                  <a:srgbClr val="000000"/>
                </a:solidFill>
              </a:rPr>
              <a:t>alone</a:t>
            </a:r>
            <a:r>
              <a:rPr lang="en-US" sz="1200" dirty="0"/>
              <a:t>, and male-to-male sexual contact </a:t>
            </a:r>
            <a:r>
              <a:rPr lang="en-US" sz="1200" i="1" dirty="0"/>
              <a:t>an</a:t>
            </a:r>
            <a:r>
              <a:rPr lang="en-US" sz="1200" dirty="0"/>
              <a:t>d injection drug use also decreased from 2010 through 2017. The “Other” transmission category is not displayed as it comprises less than 1% of cases. The category includes hemophilia, perinatal exposure, and risk factors not reported or identified. </a:t>
            </a:r>
          </a:p>
          <a:p>
            <a:endParaRPr lang="en-US" sz="1200" dirty="0"/>
          </a:p>
          <a:p>
            <a:r>
              <a:rPr lang="en-US" sz="1200" dirty="0"/>
              <a:t>Data have been statistically adjusted to account for missing transmission category.</a:t>
            </a:r>
          </a:p>
          <a:p>
            <a:r>
              <a:rPr lang="en-US" sz="1200" dirty="0"/>
              <a:t> </a:t>
            </a:r>
          </a:p>
          <a:p>
            <a:r>
              <a:rPr lang="en-US" sz="1200" dirty="0"/>
              <a:t>Heterosexual contact is with a person known to have, or to be at high risk for, HIV infection.</a:t>
            </a:r>
            <a:endParaRPr lang="en-US" sz="1200" kern="1200" dirty="0">
              <a:effectLst/>
            </a:endParaRPr>
          </a:p>
          <a:p>
            <a:endParaRPr lang="en-US" dirty="0">
              <a:solidFill>
                <a:srgbClr val="000000"/>
              </a:solidFill>
            </a:endParaRPr>
          </a:p>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7E82054C-5FFB-4925-88B8-34BFE44764D6}" type="slidenum">
              <a:rPr lang="en-US" smtClean="0"/>
              <a:pPr/>
              <a:t>22</a:t>
            </a:fld>
            <a:endParaRPr lang="en-US" dirty="0"/>
          </a:p>
        </p:txBody>
      </p:sp>
    </p:spTree>
    <p:extLst>
      <p:ext uri="{BB962C8B-B14F-4D97-AF65-F5344CB8AC3E}">
        <p14:creationId xmlns:p14="http://schemas.microsoft.com/office/powerpoint/2010/main" val="1271095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Lana</a:t>
            </a:r>
          </a:p>
          <a:p>
            <a:endParaRPr lang="en-US" dirty="0"/>
          </a:p>
        </p:txBody>
      </p:sp>
      <p:sp>
        <p:nvSpPr>
          <p:cNvPr id="4" name="Slide Number Placeholder 3"/>
          <p:cNvSpPr>
            <a:spLocks noGrp="1"/>
          </p:cNvSpPr>
          <p:nvPr>
            <p:ph type="sldNum" sz="quarter" idx="10"/>
          </p:nvPr>
        </p:nvSpPr>
        <p:spPr/>
        <p:txBody>
          <a:bodyPr/>
          <a:lstStyle/>
          <a:p>
            <a:pPr>
              <a:defRPr/>
            </a:pPr>
            <a:fld id="{57DE94FF-BF5E-4445-AA1D-E7D33758BF53}" type="slidenum">
              <a:rPr lang="en-US" smtClean="0"/>
              <a:pPr>
                <a:defRPr/>
              </a:pPr>
              <a:t>23</a:t>
            </a:fld>
            <a:endParaRPr lang="en-US" dirty="0"/>
          </a:p>
        </p:txBody>
      </p:sp>
    </p:spTree>
    <p:extLst>
      <p:ext uri="{BB962C8B-B14F-4D97-AF65-F5344CB8AC3E}">
        <p14:creationId xmlns:p14="http://schemas.microsoft.com/office/powerpoint/2010/main" val="1890616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27</a:t>
            </a:fld>
            <a:endParaRPr lang="en-US" dirty="0"/>
          </a:p>
        </p:txBody>
      </p:sp>
    </p:spTree>
    <p:extLst>
      <p:ext uri="{BB962C8B-B14F-4D97-AF65-F5344CB8AC3E}">
        <p14:creationId xmlns:p14="http://schemas.microsoft.com/office/powerpoint/2010/main" val="935748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31</a:t>
            </a:fld>
            <a:endParaRPr lang="en-US" dirty="0"/>
          </a:p>
        </p:txBody>
      </p:sp>
    </p:spTree>
    <p:extLst>
      <p:ext uri="{BB962C8B-B14F-4D97-AF65-F5344CB8AC3E}">
        <p14:creationId xmlns:p14="http://schemas.microsoft.com/office/powerpoint/2010/main" val="395852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The correct answer is B: changes in estrogen</a:t>
            </a:r>
            <a:r>
              <a:rPr lang="en-US" sz="1100" kern="1200" baseline="0" dirty="0" smtClean="0">
                <a:solidFill>
                  <a:schemeClr val="tx1"/>
                </a:solidFill>
                <a:effectLst/>
                <a:latin typeface="+mn-lt"/>
                <a:ea typeface="+mn-ea"/>
                <a:cs typeface="+mn-cs"/>
              </a:rPr>
              <a:t> levels in women may result in vaginal thinning and decreased lubrication that may increase risk of STI acquisition.  </a:t>
            </a:r>
            <a:r>
              <a:rPr lang="en-US" sz="1100" kern="1200" dirty="0" smtClean="0">
                <a:solidFill>
                  <a:schemeClr val="tx1"/>
                </a:solidFill>
                <a:effectLst/>
                <a:latin typeface="+mn-lt"/>
                <a:ea typeface="+mn-ea"/>
                <a:cs typeface="+mn-cs"/>
              </a:rPr>
              <a:t> </a:t>
            </a:r>
            <a:endParaRPr lang="en-US" dirty="0"/>
          </a:p>
        </p:txBody>
      </p:sp>
    </p:spTree>
    <p:extLst>
      <p:ext uri="{BB962C8B-B14F-4D97-AF65-F5344CB8AC3E}">
        <p14:creationId xmlns:p14="http://schemas.microsoft.com/office/powerpoint/2010/main" val="990366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654050" y="1162050"/>
            <a:ext cx="5573713" cy="3136900"/>
          </a:xfrm>
          <a:ln/>
        </p:spPr>
      </p:sp>
      <p:sp>
        <p:nvSpPr>
          <p:cNvPr id="75779" name="Notes Placeholder 2"/>
          <p:cNvSpPr>
            <a:spLocks noGrp="1"/>
          </p:cNvSpPr>
          <p:nvPr>
            <p:ph type="body" idx="1"/>
          </p:nvPr>
        </p:nvSpPr>
        <p:spPr>
          <a:xfrm>
            <a:off x="540165" y="5421889"/>
            <a:ext cx="4311855" cy="51364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280" tIns="47141" rIns="94280" bIns="47141"/>
          <a:lstStyle/>
          <a:p>
            <a:pPr eaLnBrk="1" hangingPunct="1">
              <a:spcBef>
                <a:spcPct val="0"/>
              </a:spcBef>
            </a:pPr>
            <a:r>
              <a:rPr lang="en-US" altLang="en-US" dirty="0" smtClean="0">
                <a:latin typeface="Arial" panose="020B0604020202020204" pitchFamily="34" charset="0"/>
                <a:ea typeface="MS PGothic" panose="020B0600070205080204" pitchFamily="34" charset="-128"/>
              </a:rPr>
              <a:t>Please read from the slide</a:t>
            </a:r>
          </a:p>
        </p:txBody>
      </p:sp>
      <p:sp>
        <p:nvSpPr>
          <p:cNvPr id="75780" name="Slide Number Placeholder 3"/>
          <p:cNvSpPr>
            <a:spLocks noGrp="1"/>
          </p:cNvSpPr>
          <p:nvPr>
            <p:ph type="sldNum" sz="quarter" idx="5"/>
          </p:nvPr>
        </p:nvSpPr>
        <p:spPr>
          <a:xfrm>
            <a:off x="3054624" y="10841865"/>
            <a:ext cx="2336376" cy="56709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280" tIns="47141" rIns="94280" bIns="47141"/>
          <a:lstStyle>
            <a:lvl1pPr defTabSz="960949">
              <a:spcBef>
                <a:spcPct val="30000"/>
              </a:spcBef>
              <a:defRPr sz="1200">
                <a:solidFill>
                  <a:schemeClr val="tx1"/>
                </a:solidFill>
                <a:latin typeface="Arial" panose="020B0604020202020204" pitchFamily="34" charset="0"/>
                <a:ea typeface="MS PGothic" panose="020B0600070205080204" pitchFamily="34" charset="-128"/>
              </a:defRPr>
            </a:lvl1pPr>
            <a:lvl2pPr marL="740895" indent="-284961" defTabSz="960949">
              <a:spcBef>
                <a:spcPct val="30000"/>
              </a:spcBef>
              <a:defRPr sz="1200">
                <a:solidFill>
                  <a:schemeClr val="tx1"/>
                </a:solidFill>
                <a:latin typeface="Arial" panose="020B0604020202020204" pitchFamily="34" charset="0"/>
                <a:ea typeface="MS PGothic" panose="020B0600070205080204" pitchFamily="34" charset="-128"/>
              </a:defRPr>
            </a:lvl2pPr>
            <a:lvl3pPr marL="1139839" indent="-227967" defTabSz="960949">
              <a:spcBef>
                <a:spcPct val="30000"/>
              </a:spcBef>
              <a:defRPr sz="1200">
                <a:solidFill>
                  <a:schemeClr val="tx1"/>
                </a:solidFill>
                <a:latin typeface="Arial" panose="020B0604020202020204" pitchFamily="34" charset="0"/>
                <a:ea typeface="MS PGothic" panose="020B0600070205080204" pitchFamily="34" charset="-128"/>
              </a:defRPr>
            </a:lvl3pPr>
            <a:lvl4pPr marL="1595778" indent="-227967" defTabSz="960949">
              <a:spcBef>
                <a:spcPct val="30000"/>
              </a:spcBef>
              <a:defRPr sz="1200">
                <a:solidFill>
                  <a:schemeClr val="tx1"/>
                </a:solidFill>
                <a:latin typeface="Arial" panose="020B0604020202020204" pitchFamily="34" charset="0"/>
                <a:ea typeface="MS PGothic" panose="020B0600070205080204" pitchFamily="34" charset="-128"/>
              </a:defRPr>
            </a:lvl4pPr>
            <a:lvl5pPr marL="2051712" indent="-227967" defTabSz="960949">
              <a:spcBef>
                <a:spcPct val="30000"/>
              </a:spcBef>
              <a:defRPr sz="1200">
                <a:solidFill>
                  <a:schemeClr val="tx1"/>
                </a:solidFill>
                <a:latin typeface="Arial" panose="020B0604020202020204" pitchFamily="34" charset="0"/>
                <a:ea typeface="MS PGothic" panose="020B0600070205080204" pitchFamily="34" charset="-128"/>
              </a:defRPr>
            </a:lvl5pPr>
            <a:lvl6pPr marL="2507649" indent="-227967" defTabSz="96094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63584" indent="-227967" defTabSz="96094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19520" indent="-227967" defTabSz="96094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75456" indent="-227967" defTabSz="96094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4C08EC33-B4C7-4F47-8EDD-13FA59AEF977}" type="slidenum">
              <a:rPr lang="en-US" altLang="en-US" smtClean="0">
                <a:solidFill>
                  <a:srgbClr val="000000"/>
                </a:solidFill>
                <a:latin typeface="Times New Roman" panose="02020603050405020304" pitchFamily="18" charset="0"/>
              </a:rPr>
              <a:pPr eaLnBrk="0" fontAlgn="base" hangingPunct="0">
                <a:spcBef>
                  <a:spcPct val="0"/>
                </a:spcBef>
                <a:spcAft>
                  <a:spcPct val="0"/>
                </a:spcAft>
              </a:pPr>
              <a:t>2</a:t>
            </a:fld>
            <a:endParaRPr lang="en-US" altLang="en-US" dirty="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92168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37</a:t>
            </a:fld>
            <a:endParaRPr lang="en-US" dirty="0"/>
          </a:p>
        </p:txBody>
      </p:sp>
    </p:spTree>
    <p:extLst>
      <p:ext uri="{BB962C8B-B14F-4D97-AF65-F5344CB8AC3E}">
        <p14:creationId xmlns:p14="http://schemas.microsoft.com/office/powerpoint/2010/main" val="1094178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40</a:t>
            </a:fld>
            <a:endParaRPr lang="en-US" dirty="0"/>
          </a:p>
        </p:txBody>
      </p:sp>
    </p:spTree>
    <p:extLst>
      <p:ext uri="{BB962C8B-B14F-4D97-AF65-F5344CB8AC3E}">
        <p14:creationId xmlns:p14="http://schemas.microsoft.com/office/powerpoint/2010/main" val="677147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represented by FMGs and/or to consider religion most or very important in their lives)</a:t>
            </a:r>
          </a:p>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41</a:t>
            </a:fld>
            <a:endParaRPr lang="en-US" dirty="0"/>
          </a:p>
        </p:txBody>
      </p:sp>
    </p:spTree>
    <p:extLst>
      <p:ext uri="{BB962C8B-B14F-4D97-AF65-F5344CB8AC3E}">
        <p14:creationId xmlns:p14="http://schemas.microsoft.com/office/powerpoint/2010/main" val="80603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44</a:t>
            </a:fld>
            <a:endParaRPr lang="en-US" dirty="0"/>
          </a:p>
        </p:txBody>
      </p:sp>
    </p:spTree>
    <p:extLst>
      <p:ext uri="{BB962C8B-B14F-4D97-AF65-F5344CB8AC3E}">
        <p14:creationId xmlns:p14="http://schemas.microsoft.com/office/powerpoint/2010/main" val="1824911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46</a:t>
            </a:fld>
            <a:endParaRPr lang="en-US" dirty="0"/>
          </a:p>
        </p:txBody>
      </p:sp>
    </p:spTree>
    <p:extLst>
      <p:ext uri="{BB962C8B-B14F-4D97-AF65-F5344CB8AC3E}">
        <p14:creationId xmlns:p14="http://schemas.microsoft.com/office/powerpoint/2010/main" val="4074412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signs you don’t have on the walls are just as important as the signs that you do.</a:t>
            </a:r>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47</a:t>
            </a:fld>
            <a:endParaRPr lang="en-US" dirty="0"/>
          </a:p>
        </p:txBody>
      </p:sp>
    </p:spTree>
    <p:extLst>
      <p:ext uri="{BB962C8B-B14F-4D97-AF65-F5344CB8AC3E}">
        <p14:creationId xmlns:p14="http://schemas.microsoft.com/office/powerpoint/2010/main" val="1781073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duration of sexual history/discussion was 36 seconds in</a:t>
            </a:r>
            <a:r>
              <a:rPr lang="en-US" baseline="0" dirty="0" smtClean="0"/>
              <a:t> Fortenberry study.</a:t>
            </a:r>
            <a:endParaRPr lang="en-US" dirty="0"/>
          </a:p>
        </p:txBody>
      </p:sp>
    </p:spTree>
    <p:extLst>
      <p:ext uri="{BB962C8B-B14F-4D97-AF65-F5344CB8AC3E}">
        <p14:creationId xmlns:p14="http://schemas.microsoft.com/office/powerpoint/2010/main" val="1343668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Practices may differ by partner</a:t>
            </a:r>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53</a:t>
            </a:fld>
            <a:endParaRPr lang="en-US" dirty="0"/>
          </a:p>
        </p:txBody>
      </p:sp>
    </p:spTree>
    <p:extLst>
      <p:ext uri="{BB962C8B-B14F-4D97-AF65-F5344CB8AC3E}">
        <p14:creationId xmlns:p14="http://schemas.microsoft.com/office/powerpoint/2010/main" val="3752643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58</a:t>
            </a:fld>
            <a:endParaRPr lang="en-US" dirty="0"/>
          </a:p>
        </p:txBody>
      </p:sp>
    </p:spTree>
    <p:extLst>
      <p:ext uri="{BB962C8B-B14F-4D97-AF65-F5344CB8AC3E}">
        <p14:creationId xmlns:p14="http://schemas.microsoft.com/office/powerpoint/2010/main" val="1544887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65</a:t>
            </a:fld>
            <a:endParaRPr lang="en-US" dirty="0"/>
          </a:p>
        </p:txBody>
      </p:sp>
    </p:spTree>
    <p:extLst>
      <p:ext uri="{BB962C8B-B14F-4D97-AF65-F5344CB8AC3E}">
        <p14:creationId xmlns:p14="http://schemas.microsoft.com/office/powerpoint/2010/main" val="2709178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54050" y="1162050"/>
            <a:ext cx="5573713" cy="3136900"/>
          </a:xfrm>
          <a:ln/>
        </p:spPr>
      </p:sp>
      <p:sp>
        <p:nvSpPr>
          <p:cNvPr id="77827" name="Notes Placeholder 2"/>
          <p:cNvSpPr>
            <a:spLocks noGrp="1"/>
          </p:cNvSpPr>
          <p:nvPr>
            <p:ph type="body" idx="1"/>
          </p:nvPr>
        </p:nvSpPr>
        <p:spPr>
          <a:xfrm>
            <a:off x="540165" y="5421889"/>
            <a:ext cx="4311855" cy="51364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280" tIns="47141" rIns="94280" bIns="47141"/>
          <a:lstStyle/>
          <a:p>
            <a:pPr eaLnBrk="1" hangingPunct="1">
              <a:spcBef>
                <a:spcPct val="0"/>
              </a:spcBef>
            </a:pPr>
            <a:r>
              <a:rPr lang="en-US" altLang="en-US" dirty="0" smtClean="0">
                <a:latin typeface="Arial" panose="020B0604020202020204" pitchFamily="34" charset="0"/>
                <a:ea typeface="MS PGothic" panose="020B0600070205080204" pitchFamily="34" charset="-128"/>
              </a:rPr>
              <a:t>Please read from the slide</a:t>
            </a:r>
          </a:p>
        </p:txBody>
      </p:sp>
      <p:sp>
        <p:nvSpPr>
          <p:cNvPr id="77828" name="Slide Number Placeholder 3"/>
          <p:cNvSpPr>
            <a:spLocks noGrp="1"/>
          </p:cNvSpPr>
          <p:nvPr>
            <p:ph type="sldNum" sz="quarter" idx="5"/>
          </p:nvPr>
        </p:nvSpPr>
        <p:spPr>
          <a:xfrm>
            <a:off x="3054624" y="10841865"/>
            <a:ext cx="2336376" cy="56709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280" tIns="47141" rIns="94280" bIns="47141"/>
          <a:lstStyle>
            <a:lvl1pPr defTabSz="960949">
              <a:spcBef>
                <a:spcPct val="30000"/>
              </a:spcBef>
              <a:defRPr sz="1200">
                <a:solidFill>
                  <a:schemeClr val="tx1"/>
                </a:solidFill>
                <a:latin typeface="Arial" panose="020B0604020202020204" pitchFamily="34" charset="0"/>
                <a:ea typeface="MS PGothic" panose="020B0600070205080204" pitchFamily="34" charset="-128"/>
              </a:defRPr>
            </a:lvl1pPr>
            <a:lvl2pPr marL="740895" indent="-284961" defTabSz="960949">
              <a:spcBef>
                <a:spcPct val="30000"/>
              </a:spcBef>
              <a:defRPr sz="1200">
                <a:solidFill>
                  <a:schemeClr val="tx1"/>
                </a:solidFill>
                <a:latin typeface="Arial" panose="020B0604020202020204" pitchFamily="34" charset="0"/>
                <a:ea typeface="MS PGothic" panose="020B0600070205080204" pitchFamily="34" charset="-128"/>
              </a:defRPr>
            </a:lvl2pPr>
            <a:lvl3pPr marL="1139839" indent="-227967" defTabSz="960949">
              <a:spcBef>
                <a:spcPct val="30000"/>
              </a:spcBef>
              <a:defRPr sz="1200">
                <a:solidFill>
                  <a:schemeClr val="tx1"/>
                </a:solidFill>
                <a:latin typeface="Arial" panose="020B0604020202020204" pitchFamily="34" charset="0"/>
                <a:ea typeface="MS PGothic" panose="020B0600070205080204" pitchFamily="34" charset="-128"/>
              </a:defRPr>
            </a:lvl3pPr>
            <a:lvl4pPr marL="1595778" indent="-227967" defTabSz="960949">
              <a:spcBef>
                <a:spcPct val="30000"/>
              </a:spcBef>
              <a:defRPr sz="1200">
                <a:solidFill>
                  <a:schemeClr val="tx1"/>
                </a:solidFill>
                <a:latin typeface="Arial" panose="020B0604020202020204" pitchFamily="34" charset="0"/>
                <a:ea typeface="MS PGothic" panose="020B0600070205080204" pitchFamily="34" charset="-128"/>
              </a:defRPr>
            </a:lvl4pPr>
            <a:lvl5pPr marL="2051712" indent="-227967" defTabSz="960949">
              <a:spcBef>
                <a:spcPct val="30000"/>
              </a:spcBef>
              <a:defRPr sz="1200">
                <a:solidFill>
                  <a:schemeClr val="tx1"/>
                </a:solidFill>
                <a:latin typeface="Arial" panose="020B0604020202020204" pitchFamily="34" charset="0"/>
                <a:ea typeface="MS PGothic" panose="020B0600070205080204" pitchFamily="34" charset="-128"/>
              </a:defRPr>
            </a:lvl5pPr>
            <a:lvl6pPr marL="2507649" indent="-227967" defTabSz="96094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63584" indent="-227967" defTabSz="96094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19520" indent="-227967" defTabSz="96094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75456" indent="-227967" defTabSz="96094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98561E79-FBF4-4FD6-954D-B33B0824DD0A}" type="slidenum">
              <a:rPr lang="en-US" altLang="en-US" smtClean="0">
                <a:solidFill>
                  <a:srgbClr val="000000"/>
                </a:solidFill>
                <a:latin typeface="Times New Roman" panose="02020603050405020304" pitchFamily="18" charset="0"/>
              </a:rPr>
              <a:pPr eaLnBrk="0" fontAlgn="base" hangingPunct="0">
                <a:spcBef>
                  <a:spcPct val="0"/>
                </a:spcBef>
                <a:spcAft>
                  <a:spcPct val="0"/>
                </a:spcAft>
              </a:pPr>
              <a:t>3</a:t>
            </a:fld>
            <a:endParaRPr lang="en-US" altLang="en-US" dirty="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5710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Lana</a:t>
            </a:r>
          </a:p>
          <a:p>
            <a:endParaRPr lang="en-US" altLang="en-US" smtClean="0">
              <a:latin typeface="Arial" panose="020B06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18E4BCF-0827-43AF-9E67-0617CD192832}" type="slidenum">
              <a:rPr lang="en-US" altLang="en-US" smtClean="0">
                <a:latin typeface="Arial" panose="020B0604020202020204" pitchFamily="34" charset="0"/>
              </a:rPr>
              <a:pPr/>
              <a:t>66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693511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Counseling  regarding risk reduction</a:t>
            </a:r>
          </a:p>
          <a:p>
            <a:r>
              <a:rPr lang="en-US" altLang="en-US" dirty="0" smtClean="0">
                <a:latin typeface="Arial" panose="020B0604020202020204" pitchFamily="34" charset="0"/>
              </a:rPr>
              <a:t>Referral to health care</a:t>
            </a:r>
          </a:p>
          <a:p>
            <a:r>
              <a:rPr lang="en-US" altLang="en-US" dirty="0" smtClean="0">
                <a:latin typeface="Arial" panose="020B0604020202020204" pitchFamily="34" charset="0"/>
              </a:rPr>
              <a:t>Guidance about testing</a:t>
            </a:r>
          </a:p>
          <a:p>
            <a:r>
              <a:rPr lang="en-US" altLang="en-US" dirty="0" smtClean="0">
                <a:latin typeface="Arial" panose="020B0604020202020204" pitchFamily="34" charset="0"/>
              </a:rPr>
              <a:t>Condoms and other preventive messages</a:t>
            </a:r>
          </a:p>
          <a:p>
            <a:endParaRPr lang="en-US" altLang="en-US" dirty="0" smtClean="0">
              <a:latin typeface="Arial" panose="020B0604020202020204" pitchFamily="34"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6193ED0-F6BA-42FB-BD67-2734F4840D2C}" type="slidenum">
              <a:rPr lang="en-US" altLang="en-US" smtClean="0">
                <a:latin typeface="Arial" panose="020B0604020202020204" pitchFamily="34" charset="0"/>
              </a:rPr>
              <a:pPr/>
              <a:t>69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016698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71</a:t>
            </a:fld>
            <a:endParaRPr lang="en-US" dirty="0"/>
          </a:p>
        </p:txBody>
      </p:sp>
    </p:spTree>
    <p:extLst>
      <p:ext uri="{BB962C8B-B14F-4D97-AF65-F5344CB8AC3E}">
        <p14:creationId xmlns:p14="http://schemas.microsoft.com/office/powerpoint/2010/main" val="3452721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Correct answer is #4</a:t>
            </a:r>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73</a:t>
            </a:fld>
            <a:endParaRPr lang="en-US" dirty="0"/>
          </a:p>
        </p:txBody>
      </p:sp>
    </p:spTree>
    <p:extLst>
      <p:ext uri="{BB962C8B-B14F-4D97-AF65-F5344CB8AC3E}">
        <p14:creationId xmlns:p14="http://schemas.microsoft.com/office/powerpoint/2010/main" val="1095877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is #4 (not listed on any of the surveys)</a:t>
            </a:r>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74</a:t>
            </a:fld>
            <a:endParaRPr lang="en-US" dirty="0"/>
          </a:p>
        </p:txBody>
      </p:sp>
    </p:spTree>
    <p:extLst>
      <p:ext uri="{BB962C8B-B14F-4D97-AF65-F5344CB8AC3E}">
        <p14:creationId xmlns:p14="http://schemas.microsoft.com/office/powerpoint/2010/main" val="939975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Tree>
    <p:extLst>
      <p:ext uri="{BB962C8B-B14F-4D97-AF65-F5344CB8AC3E}">
        <p14:creationId xmlns:p14="http://schemas.microsoft.com/office/powerpoint/2010/main" val="4057821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654050" y="1162050"/>
            <a:ext cx="5573713" cy="3136900"/>
          </a:xfrm>
        </p:spPr>
      </p:sp>
      <p:sp>
        <p:nvSpPr>
          <p:cNvPr id="161795" name="Notes Placeholder 2"/>
          <p:cNvSpPr>
            <a:spLocks noGrp="1"/>
          </p:cNvSpPr>
          <p:nvPr>
            <p:ph type="body" idx="1"/>
          </p:nvPr>
        </p:nvSpPr>
        <p:spPr/>
        <p:txBody>
          <a:bodyPr/>
          <a:lstStyle/>
          <a:p>
            <a:pPr eaLnBrk="1" hangingPunct="1">
              <a:spcBef>
                <a:spcPct val="0"/>
              </a:spcBef>
            </a:pPr>
            <a:endParaRPr lang="en-US" altLang="en-US" dirty="0" smtClean="0">
              <a:solidFill>
                <a:srgbClr val="000000"/>
              </a:solidFill>
              <a:latin typeface="Times" panose="02020603050405020304" pitchFamily="18" charset="0"/>
            </a:endParaRPr>
          </a:p>
        </p:txBody>
      </p:sp>
      <p:sp>
        <p:nvSpPr>
          <p:cNvPr id="161796" name="Slide Number Placeholder 3"/>
          <p:cNvSpPr>
            <a:spLocks noGrp="1"/>
          </p:cNvSpPr>
          <p:nvPr>
            <p:ph type="sldNum" sz="quarter" idx="4294967295"/>
          </p:nvPr>
        </p:nvSpPr>
        <p:spPr bwMode="auto">
          <a:xfrm>
            <a:off x="2950841" y="10837519"/>
            <a:ext cx="2257355" cy="56875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2100">
                <a:solidFill>
                  <a:schemeClr val="tx1"/>
                </a:solidFill>
                <a:latin typeface="Lucida Grande"/>
                <a:ea typeface="MS PGothic" panose="020B0600070205080204" pitchFamily="34" charset="-128"/>
                <a:cs typeface="Lucida Grande"/>
                <a:sym typeface="Lucida Grande"/>
              </a:defRPr>
            </a:lvl1pPr>
            <a:lvl2pPr marL="748148" indent="-287749">
              <a:spcBef>
                <a:spcPct val="30000"/>
              </a:spcBef>
              <a:defRPr sz="2100">
                <a:solidFill>
                  <a:schemeClr val="tx1"/>
                </a:solidFill>
                <a:latin typeface="Lucida Grande"/>
                <a:ea typeface="Lucida Grande"/>
                <a:cs typeface="Lucida Grande"/>
                <a:sym typeface="Lucida Grande"/>
              </a:defRPr>
            </a:lvl2pPr>
            <a:lvl3pPr marL="1150997" indent="-230200">
              <a:spcBef>
                <a:spcPct val="30000"/>
              </a:spcBef>
              <a:defRPr sz="2100">
                <a:solidFill>
                  <a:schemeClr val="tx1"/>
                </a:solidFill>
                <a:latin typeface="Lucida Grande"/>
                <a:ea typeface="Lucida Grande"/>
                <a:cs typeface="Lucida Grande"/>
                <a:sym typeface="Lucida Grande"/>
              </a:defRPr>
            </a:lvl3pPr>
            <a:lvl4pPr marL="1611397" indent="-230200">
              <a:spcBef>
                <a:spcPct val="30000"/>
              </a:spcBef>
              <a:defRPr sz="2100">
                <a:solidFill>
                  <a:schemeClr val="tx1"/>
                </a:solidFill>
                <a:latin typeface="Lucida Grande"/>
                <a:ea typeface="Lucida Grande"/>
                <a:cs typeface="Lucida Grande"/>
                <a:sym typeface="Lucida Grande"/>
              </a:defRPr>
            </a:lvl4pPr>
            <a:lvl5pPr marL="2071795" indent="-230200">
              <a:spcBef>
                <a:spcPct val="30000"/>
              </a:spcBef>
              <a:defRPr sz="2100">
                <a:solidFill>
                  <a:schemeClr val="tx1"/>
                </a:solidFill>
                <a:latin typeface="Lucida Grande"/>
                <a:ea typeface="Lucida Grande"/>
                <a:cs typeface="Lucida Grande"/>
                <a:sym typeface="Lucida Grande"/>
              </a:defRPr>
            </a:lvl5pPr>
            <a:lvl6pPr marL="2532193" indent="-230200" defTabSz="460399" eaLnBrk="0" fontAlgn="base" hangingPunct="0">
              <a:spcBef>
                <a:spcPct val="30000"/>
              </a:spcBef>
              <a:spcAft>
                <a:spcPct val="0"/>
              </a:spcAft>
              <a:defRPr sz="2100">
                <a:solidFill>
                  <a:schemeClr val="tx1"/>
                </a:solidFill>
                <a:latin typeface="Lucida Grande"/>
                <a:ea typeface="Lucida Grande"/>
                <a:cs typeface="Lucida Grande"/>
                <a:sym typeface="Lucida Grande"/>
              </a:defRPr>
            </a:lvl6pPr>
            <a:lvl7pPr marL="2992592" indent="-230200" defTabSz="460399" eaLnBrk="0" fontAlgn="base" hangingPunct="0">
              <a:spcBef>
                <a:spcPct val="30000"/>
              </a:spcBef>
              <a:spcAft>
                <a:spcPct val="0"/>
              </a:spcAft>
              <a:defRPr sz="2100">
                <a:solidFill>
                  <a:schemeClr val="tx1"/>
                </a:solidFill>
                <a:latin typeface="Lucida Grande"/>
                <a:ea typeface="Lucida Grande"/>
                <a:cs typeface="Lucida Grande"/>
                <a:sym typeface="Lucida Grande"/>
              </a:defRPr>
            </a:lvl7pPr>
            <a:lvl8pPr marL="3452992" indent="-230200" defTabSz="460399" eaLnBrk="0" fontAlgn="base" hangingPunct="0">
              <a:spcBef>
                <a:spcPct val="30000"/>
              </a:spcBef>
              <a:spcAft>
                <a:spcPct val="0"/>
              </a:spcAft>
              <a:defRPr sz="2100">
                <a:solidFill>
                  <a:schemeClr val="tx1"/>
                </a:solidFill>
                <a:latin typeface="Lucida Grande"/>
                <a:ea typeface="Lucida Grande"/>
                <a:cs typeface="Lucida Grande"/>
                <a:sym typeface="Lucida Grande"/>
              </a:defRPr>
            </a:lvl8pPr>
            <a:lvl9pPr marL="3913389" indent="-230200" defTabSz="460399" eaLnBrk="0" fontAlgn="base" hangingPunct="0">
              <a:spcBef>
                <a:spcPct val="30000"/>
              </a:spcBef>
              <a:spcAft>
                <a:spcPct val="0"/>
              </a:spcAft>
              <a:defRPr sz="2100">
                <a:solidFill>
                  <a:schemeClr val="tx1"/>
                </a:solidFill>
                <a:latin typeface="Lucida Grande"/>
                <a:ea typeface="Lucida Grande"/>
                <a:cs typeface="Lucida Grande"/>
                <a:sym typeface="Lucida Grande"/>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898523-7D14-46ED-8F2E-FCF46E4400E2}" type="slidenum">
              <a:rPr kumimoji="0" lang="en-US" altLang="en-US" sz="13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sym typeface="Helvetica"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300" b="0" i="0" u="none" strike="noStrike" kern="1200" cap="none" spc="0" normalizeH="0" baseline="0" noProof="0" dirty="0">
              <a:ln>
                <a:noFill/>
              </a:ln>
              <a:solidFill>
                <a:srgbClr val="000000"/>
              </a:solidFill>
              <a:effectLst/>
              <a:uLnTx/>
              <a:uFillTx/>
              <a:latin typeface="Times" panose="02020603050405020304" pitchFamily="18" charset="0"/>
              <a:ea typeface="MS PGothic" panose="020B0600070205080204" pitchFamily="34" charset="-128"/>
              <a:sym typeface="Helvetica" panose="020B0604020202020204" pitchFamily="34" charset="0"/>
            </a:endParaRPr>
          </a:p>
        </p:txBody>
      </p:sp>
    </p:spTree>
    <p:extLst>
      <p:ext uri="{BB962C8B-B14F-4D97-AF65-F5344CB8AC3E}">
        <p14:creationId xmlns:p14="http://schemas.microsoft.com/office/powerpoint/2010/main" val="426692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654050" y="1162050"/>
            <a:ext cx="5573713" cy="3136900"/>
          </a:xfrm>
          <a:ln/>
        </p:spPr>
      </p:sp>
      <p:sp>
        <p:nvSpPr>
          <p:cNvPr id="798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latin typeface="Arial" panose="020B0604020202020204" pitchFamily="34" charset="0"/>
              <a:ea typeface="MS PGothic" panose="020B0600070205080204" pitchFamily="34" charset="-128"/>
            </a:endParaRPr>
          </a:p>
        </p:txBody>
      </p:sp>
      <p:sp>
        <p:nvSpPr>
          <p:cNvPr id="79876" name="Slide Number Placeholder 3"/>
          <p:cNvSpPr>
            <a:spLocks noGrp="1"/>
          </p:cNvSpPr>
          <p:nvPr>
            <p:ph type="sldNum" sz="quarter" idx="5"/>
          </p:nvPr>
        </p:nvSpPr>
        <p:spPr>
          <a:xfrm>
            <a:off x="3911638" y="7979674"/>
            <a:ext cx="2992474" cy="42006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4861" indent="-278794">
              <a:spcBef>
                <a:spcPct val="30000"/>
              </a:spcBef>
              <a:defRPr sz="1200">
                <a:solidFill>
                  <a:schemeClr val="tx1"/>
                </a:solidFill>
                <a:latin typeface="Arial" panose="020B0604020202020204" pitchFamily="34" charset="0"/>
                <a:ea typeface="MS PGothic" panose="020B0600070205080204" pitchFamily="34" charset="-128"/>
              </a:defRPr>
            </a:lvl2pPr>
            <a:lvl3pPr marL="1115170" indent="-223034">
              <a:spcBef>
                <a:spcPct val="30000"/>
              </a:spcBef>
              <a:defRPr sz="1200">
                <a:solidFill>
                  <a:schemeClr val="tx1"/>
                </a:solidFill>
                <a:latin typeface="Arial" panose="020B0604020202020204" pitchFamily="34" charset="0"/>
                <a:ea typeface="MS PGothic" panose="020B0600070205080204" pitchFamily="34" charset="-128"/>
              </a:defRPr>
            </a:lvl3pPr>
            <a:lvl4pPr marL="1561241" indent="-223034">
              <a:spcBef>
                <a:spcPct val="30000"/>
              </a:spcBef>
              <a:defRPr sz="1200">
                <a:solidFill>
                  <a:schemeClr val="tx1"/>
                </a:solidFill>
                <a:latin typeface="Arial" panose="020B0604020202020204" pitchFamily="34" charset="0"/>
                <a:ea typeface="MS PGothic" panose="020B0600070205080204" pitchFamily="34" charset="-128"/>
              </a:defRPr>
            </a:lvl4pPr>
            <a:lvl5pPr marL="2007309" indent="-223034">
              <a:spcBef>
                <a:spcPct val="30000"/>
              </a:spcBef>
              <a:defRPr sz="1200">
                <a:solidFill>
                  <a:schemeClr val="tx1"/>
                </a:solidFill>
                <a:latin typeface="Arial" panose="020B0604020202020204" pitchFamily="34" charset="0"/>
                <a:ea typeface="MS PGothic" panose="020B0600070205080204" pitchFamily="34" charset="-128"/>
              </a:defRPr>
            </a:lvl5pPr>
            <a:lvl6pPr marL="2453378" indent="-22303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899445" indent="-22303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45514" indent="-22303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791583" indent="-22303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C878216-EE81-4424-8925-0043890400DA}" type="slidenum">
              <a:rPr lang="en-US" altLang="en-US" smtClean="0">
                <a:solidFill>
                  <a:srgbClr val="000000"/>
                </a:solidFill>
              </a:rPr>
              <a:pPr>
                <a:spcBef>
                  <a:spcPct val="0"/>
                </a:spcBef>
              </a:pPr>
              <a:t>4</a:t>
            </a:fld>
            <a:endParaRPr lang="en-US" altLang="en-US" dirty="0" smtClean="0">
              <a:solidFill>
                <a:srgbClr val="000000"/>
              </a:solidFill>
            </a:endParaRPr>
          </a:p>
        </p:txBody>
      </p:sp>
    </p:spTree>
    <p:extLst>
      <p:ext uri="{BB962C8B-B14F-4D97-AF65-F5344CB8AC3E}">
        <p14:creationId xmlns:p14="http://schemas.microsoft.com/office/powerpoint/2010/main" val="444672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654050" y="1162050"/>
            <a:ext cx="5573713" cy="3136900"/>
          </a:xfrm>
          <a:ln/>
        </p:spPr>
      </p:sp>
      <p:sp>
        <p:nvSpPr>
          <p:cNvPr id="839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latin typeface="Arial" panose="020B0604020202020204" pitchFamily="34" charset="0"/>
              <a:ea typeface="MS PGothic" panose="020B0600070205080204" pitchFamily="34" charset="-128"/>
            </a:endParaRPr>
          </a:p>
        </p:txBody>
      </p:sp>
      <p:sp>
        <p:nvSpPr>
          <p:cNvPr id="83972" name="Slide Number Placeholder 3"/>
          <p:cNvSpPr>
            <a:spLocks noGrp="1"/>
          </p:cNvSpPr>
          <p:nvPr>
            <p:ph type="sldNum" sz="quarter" idx="5"/>
          </p:nvPr>
        </p:nvSpPr>
        <p:spPr>
          <a:xfrm>
            <a:off x="3938850" y="8247881"/>
            <a:ext cx="3013292" cy="43417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1450">
              <a:spcBef>
                <a:spcPct val="30000"/>
              </a:spcBef>
              <a:defRPr sz="1200">
                <a:solidFill>
                  <a:schemeClr val="tx1"/>
                </a:solidFill>
                <a:latin typeface="Arial" panose="020B0604020202020204" pitchFamily="34" charset="0"/>
                <a:ea typeface="MS PGothic" panose="020B0600070205080204" pitchFamily="34" charset="-128"/>
              </a:defRPr>
            </a:lvl1pPr>
            <a:lvl2pPr marL="740895" indent="-284961" defTabSz="951450">
              <a:spcBef>
                <a:spcPct val="30000"/>
              </a:spcBef>
              <a:defRPr sz="1200">
                <a:solidFill>
                  <a:schemeClr val="tx1"/>
                </a:solidFill>
                <a:latin typeface="Arial" panose="020B0604020202020204" pitchFamily="34" charset="0"/>
                <a:ea typeface="MS PGothic" panose="020B0600070205080204" pitchFamily="34" charset="-128"/>
              </a:defRPr>
            </a:lvl2pPr>
            <a:lvl3pPr marL="1139839" indent="-227967" defTabSz="951450">
              <a:spcBef>
                <a:spcPct val="30000"/>
              </a:spcBef>
              <a:defRPr sz="1200">
                <a:solidFill>
                  <a:schemeClr val="tx1"/>
                </a:solidFill>
                <a:latin typeface="Arial" panose="020B0604020202020204" pitchFamily="34" charset="0"/>
                <a:ea typeface="MS PGothic" panose="020B0600070205080204" pitchFamily="34" charset="-128"/>
              </a:defRPr>
            </a:lvl3pPr>
            <a:lvl4pPr marL="1595778" indent="-227967" defTabSz="951450">
              <a:spcBef>
                <a:spcPct val="30000"/>
              </a:spcBef>
              <a:defRPr sz="1200">
                <a:solidFill>
                  <a:schemeClr val="tx1"/>
                </a:solidFill>
                <a:latin typeface="Arial" panose="020B0604020202020204" pitchFamily="34" charset="0"/>
                <a:ea typeface="MS PGothic" panose="020B0600070205080204" pitchFamily="34" charset="-128"/>
              </a:defRPr>
            </a:lvl4pPr>
            <a:lvl5pPr marL="2051712" indent="-227967" defTabSz="951450">
              <a:spcBef>
                <a:spcPct val="30000"/>
              </a:spcBef>
              <a:defRPr sz="1200">
                <a:solidFill>
                  <a:schemeClr val="tx1"/>
                </a:solidFill>
                <a:latin typeface="Arial" panose="020B0604020202020204" pitchFamily="34" charset="0"/>
                <a:ea typeface="MS PGothic" panose="020B0600070205080204" pitchFamily="34" charset="-128"/>
              </a:defRPr>
            </a:lvl5pPr>
            <a:lvl6pPr marL="2507649" indent="-227967" defTabSz="951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63584" indent="-227967" defTabSz="951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19520" indent="-227967" defTabSz="951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75456" indent="-227967" defTabSz="951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3F60C0C2-DDB5-4C31-961C-001EE6D3B13A}" type="slidenum">
              <a:rPr lang="en-US" altLang="en-US" smtClean="0">
                <a:solidFill>
                  <a:srgbClr val="000000"/>
                </a:solidFill>
              </a:rPr>
              <a:pPr eaLnBrk="0" fontAlgn="base" hangingPunct="0">
                <a:spcBef>
                  <a:spcPct val="0"/>
                </a:spcBef>
                <a:spcAft>
                  <a:spcPct val="0"/>
                </a:spcAft>
              </a:pPr>
              <a:t>5</a:t>
            </a:fld>
            <a:endParaRPr lang="en-US" altLang="en-US" dirty="0" smtClean="0">
              <a:solidFill>
                <a:srgbClr val="000000"/>
              </a:solidFill>
            </a:endParaRPr>
          </a:p>
        </p:txBody>
      </p:sp>
    </p:spTree>
    <p:extLst>
      <p:ext uri="{BB962C8B-B14F-4D97-AF65-F5344CB8AC3E}">
        <p14:creationId xmlns:p14="http://schemas.microsoft.com/office/powerpoint/2010/main" val="2726511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447675" y="706438"/>
            <a:ext cx="6288088" cy="3536950"/>
          </a:xfrm>
          <a:ln/>
        </p:spPr>
      </p:sp>
      <p:sp>
        <p:nvSpPr>
          <p:cNvPr id="880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a typeface="MS PGothic" panose="020B0600070205080204" pitchFamily="34" charset="-128"/>
            </a:endParaRPr>
          </a:p>
        </p:txBody>
      </p:sp>
      <p:sp>
        <p:nvSpPr>
          <p:cNvPr id="88068" name="Slide Number Placeholder 3"/>
          <p:cNvSpPr>
            <a:spLocks noGrp="1"/>
          </p:cNvSpPr>
          <p:nvPr>
            <p:ph type="sldNum" sz="quarter" idx="5"/>
          </p:nvPr>
        </p:nvSpPr>
        <p:spPr>
          <a:xfrm>
            <a:off x="3998564" y="8112669"/>
            <a:ext cx="3058974" cy="42706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803025" indent="-308859">
              <a:spcBef>
                <a:spcPct val="30000"/>
              </a:spcBef>
              <a:defRPr sz="1200">
                <a:solidFill>
                  <a:schemeClr val="tx1"/>
                </a:solidFill>
                <a:latin typeface="Arial" panose="020B0604020202020204" pitchFamily="34" charset="0"/>
                <a:ea typeface="MS PGothic" panose="020B0600070205080204" pitchFamily="34" charset="-128"/>
              </a:defRPr>
            </a:lvl2pPr>
            <a:lvl3pPr marL="1235425" indent="-247084">
              <a:spcBef>
                <a:spcPct val="30000"/>
              </a:spcBef>
              <a:defRPr sz="1200">
                <a:solidFill>
                  <a:schemeClr val="tx1"/>
                </a:solidFill>
                <a:latin typeface="Arial" panose="020B0604020202020204" pitchFamily="34" charset="0"/>
                <a:ea typeface="MS PGothic" panose="020B0600070205080204" pitchFamily="34" charset="-128"/>
              </a:defRPr>
            </a:lvl3pPr>
            <a:lvl4pPr marL="1729597" indent="-247084">
              <a:spcBef>
                <a:spcPct val="30000"/>
              </a:spcBef>
              <a:defRPr sz="1200">
                <a:solidFill>
                  <a:schemeClr val="tx1"/>
                </a:solidFill>
                <a:latin typeface="Arial" panose="020B0604020202020204" pitchFamily="34" charset="0"/>
                <a:ea typeface="MS PGothic" panose="020B0600070205080204" pitchFamily="34" charset="-128"/>
              </a:defRPr>
            </a:lvl4pPr>
            <a:lvl5pPr marL="2223767" indent="-247084">
              <a:spcBef>
                <a:spcPct val="30000"/>
              </a:spcBef>
              <a:defRPr sz="1200">
                <a:solidFill>
                  <a:schemeClr val="tx1"/>
                </a:solidFill>
                <a:latin typeface="Arial" panose="020B0604020202020204" pitchFamily="34" charset="0"/>
                <a:ea typeface="MS PGothic" panose="020B0600070205080204" pitchFamily="34" charset="-128"/>
              </a:defRPr>
            </a:lvl5pPr>
            <a:lvl6pPr marL="2717936" indent="-24708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212105" indent="-24708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706276" indent="-24708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200444" indent="-24708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BFC7B865-9625-4C62-B4FA-7D715EB53475}" type="slidenum">
              <a:rPr lang="en-US" altLang="en-US" smtClean="0">
                <a:solidFill>
                  <a:srgbClr val="000000"/>
                </a:solidFill>
              </a:rPr>
              <a:pPr eaLnBrk="0" fontAlgn="base" hangingPunct="0">
                <a:spcBef>
                  <a:spcPct val="0"/>
                </a:spcBef>
                <a:spcAft>
                  <a:spcPct val="0"/>
                </a:spcAft>
              </a:pPr>
              <a:t>6</a:t>
            </a:fld>
            <a:endParaRPr lang="en-US" altLang="en-US" dirty="0">
              <a:solidFill>
                <a:srgbClr val="000000"/>
              </a:solidFill>
            </a:endParaRPr>
          </a:p>
        </p:txBody>
      </p:sp>
    </p:spTree>
    <p:extLst>
      <p:ext uri="{BB962C8B-B14F-4D97-AF65-F5344CB8AC3E}">
        <p14:creationId xmlns:p14="http://schemas.microsoft.com/office/powerpoint/2010/main" val="2654320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382588" y="706438"/>
            <a:ext cx="6286500" cy="3536950"/>
          </a:xfrm>
          <a:ln/>
        </p:spPr>
      </p:sp>
      <p:sp>
        <p:nvSpPr>
          <p:cNvPr id="880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latin typeface="Arial" panose="020B0604020202020204" pitchFamily="34" charset="0"/>
              <a:ea typeface="MS PGothic" panose="020B0600070205080204" pitchFamily="34" charset="-128"/>
            </a:endParaRPr>
          </a:p>
        </p:txBody>
      </p:sp>
      <p:sp>
        <p:nvSpPr>
          <p:cNvPr id="88068" name="Slide Number Placeholder 3"/>
          <p:cNvSpPr>
            <a:spLocks noGrp="1"/>
          </p:cNvSpPr>
          <p:nvPr>
            <p:ph type="sldNum" sz="quarter" idx="5"/>
          </p:nvPr>
        </p:nvSpPr>
        <p:spPr>
          <a:xfrm>
            <a:off x="3925221" y="8112669"/>
            <a:ext cx="3002865" cy="42706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803025" indent="-308859">
              <a:spcBef>
                <a:spcPct val="30000"/>
              </a:spcBef>
              <a:defRPr sz="1200">
                <a:solidFill>
                  <a:schemeClr val="tx1"/>
                </a:solidFill>
                <a:latin typeface="Arial" panose="020B0604020202020204" pitchFamily="34" charset="0"/>
                <a:ea typeface="MS PGothic" panose="020B0600070205080204" pitchFamily="34" charset="-128"/>
              </a:defRPr>
            </a:lvl2pPr>
            <a:lvl3pPr marL="1235425" indent="-247084">
              <a:spcBef>
                <a:spcPct val="30000"/>
              </a:spcBef>
              <a:defRPr sz="1200">
                <a:solidFill>
                  <a:schemeClr val="tx1"/>
                </a:solidFill>
                <a:latin typeface="Arial" panose="020B0604020202020204" pitchFamily="34" charset="0"/>
                <a:ea typeface="MS PGothic" panose="020B0600070205080204" pitchFamily="34" charset="-128"/>
              </a:defRPr>
            </a:lvl3pPr>
            <a:lvl4pPr marL="1729597" indent="-247084">
              <a:spcBef>
                <a:spcPct val="30000"/>
              </a:spcBef>
              <a:defRPr sz="1200">
                <a:solidFill>
                  <a:schemeClr val="tx1"/>
                </a:solidFill>
                <a:latin typeface="Arial" panose="020B0604020202020204" pitchFamily="34" charset="0"/>
                <a:ea typeface="MS PGothic" panose="020B0600070205080204" pitchFamily="34" charset="-128"/>
              </a:defRPr>
            </a:lvl4pPr>
            <a:lvl5pPr marL="2223767" indent="-247084">
              <a:spcBef>
                <a:spcPct val="30000"/>
              </a:spcBef>
              <a:defRPr sz="1200">
                <a:solidFill>
                  <a:schemeClr val="tx1"/>
                </a:solidFill>
                <a:latin typeface="Arial" panose="020B0604020202020204" pitchFamily="34" charset="0"/>
                <a:ea typeface="MS PGothic" panose="020B0600070205080204" pitchFamily="34" charset="-128"/>
              </a:defRPr>
            </a:lvl5pPr>
            <a:lvl6pPr marL="2717936" indent="-24708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212105" indent="-24708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706276" indent="-24708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200444" indent="-247084"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BFC7B865-9625-4C62-B4FA-7D715EB53475}" type="slidenum">
              <a:rPr lang="en-US" altLang="en-US" smtClean="0">
                <a:solidFill>
                  <a:srgbClr val="000000"/>
                </a:solidFill>
              </a:rPr>
              <a:pPr eaLnBrk="0" fontAlgn="base" hangingPunct="0">
                <a:spcBef>
                  <a:spcPct val="0"/>
                </a:spcBef>
                <a:spcAft>
                  <a:spcPct val="0"/>
                </a:spcAft>
              </a:pPr>
              <a:t>7</a:t>
            </a:fld>
            <a:endParaRPr lang="en-US" altLang="en-US" dirty="0" smtClean="0">
              <a:solidFill>
                <a:srgbClr val="000000"/>
              </a:solidFill>
            </a:endParaRPr>
          </a:p>
        </p:txBody>
      </p:sp>
    </p:spTree>
    <p:extLst>
      <p:ext uri="{BB962C8B-B14F-4D97-AF65-F5344CB8AC3E}">
        <p14:creationId xmlns:p14="http://schemas.microsoft.com/office/powerpoint/2010/main" val="2128678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8B51A6-E2BC-475F-93F9-C1673CC6DF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81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Correct answer is #4</a:t>
            </a:r>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t>10</a:t>
            </a:fld>
            <a:endParaRPr lang="en-US" dirty="0"/>
          </a:p>
        </p:txBody>
      </p:sp>
    </p:spTree>
    <p:extLst>
      <p:ext uri="{BB962C8B-B14F-4D97-AF65-F5344CB8AC3E}">
        <p14:creationId xmlns:p14="http://schemas.microsoft.com/office/powerpoint/2010/main" val="3286689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latin typeface="Arial" panose="020B0604020202020204" pitchFamily="34" charset="0"/>
              <a:cs typeface="Arial" panose="020B0604020202020204" pitchFamily="34" charset="0"/>
            </a:endParaRPr>
          </a:p>
        </p:txBody>
      </p:sp>
      <p:sp>
        <p:nvSpPr>
          <p:cNvPr id="10" name="Shape 10"/>
          <p:cNvSpPr/>
          <p:nvPr/>
        </p:nvSpPr>
        <p:spPr>
          <a:xfrm>
            <a:off x="0" y="2"/>
            <a:ext cx="121920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latin typeface="Arial" panose="020B0604020202020204" pitchFamily="34" charset="0"/>
              <a:cs typeface="Arial" panose="020B0604020202020204" pitchFamily="34" charset="0"/>
            </a:endParaRPr>
          </a:p>
        </p:txBody>
      </p:sp>
      <p:sp>
        <p:nvSpPr>
          <p:cNvPr id="11" name="Shape 11"/>
          <p:cNvSpPr/>
          <p:nvPr/>
        </p:nvSpPr>
        <p:spPr>
          <a:xfrm>
            <a:off x="0" y="667500"/>
            <a:ext cx="12192000" cy="5098800"/>
          </a:xfrm>
          <a:prstGeom prst="rect">
            <a:avLst/>
          </a:prstGeom>
          <a:noFill/>
          <a:ln>
            <a:noFill/>
          </a:ln>
        </p:spPr>
        <p:txBody>
          <a:bodyPr lIns="91425" tIns="91425" rIns="91425" bIns="91425" anchor="ctr" anchorCtr="0">
            <a:noAutofit/>
          </a:bodyPr>
          <a:lstStyle/>
          <a:p>
            <a:pPr lvl="0">
              <a:spcBef>
                <a:spcPts val="0"/>
              </a:spcBef>
              <a:buNone/>
            </a:pPr>
            <a:endParaRPr sz="1800" dirty="0">
              <a:latin typeface="Arial" panose="020B0604020202020204" pitchFamily="34" charset="0"/>
              <a:cs typeface="Arial" panose="020B0604020202020204" pitchFamily="34" charset="0"/>
            </a:endParaRPr>
          </a:p>
        </p:txBody>
      </p:sp>
      <p:sp>
        <p:nvSpPr>
          <p:cNvPr id="12" name="Shape 12"/>
          <p:cNvSpPr/>
          <p:nvPr/>
        </p:nvSpPr>
        <p:spPr>
          <a:xfrm>
            <a:off x="0" y="5991472"/>
            <a:ext cx="12192000"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latin typeface="Arial" panose="020B0604020202020204" pitchFamily="34" charset="0"/>
              <a:cs typeface="Arial" panose="020B0604020202020204" pitchFamily="34" charset="0"/>
            </a:endParaRPr>
          </a:p>
        </p:txBody>
      </p:sp>
      <p:sp>
        <p:nvSpPr>
          <p:cNvPr id="13" name="Shape 13"/>
          <p:cNvSpPr/>
          <p:nvPr/>
        </p:nvSpPr>
        <p:spPr>
          <a:xfrm>
            <a:off x="0" y="6112102"/>
            <a:ext cx="12192000" cy="74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latin typeface="Arial" panose="020B0604020202020204" pitchFamily="34" charset="0"/>
              <a:cs typeface="Arial" panose="020B0604020202020204" pitchFamily="34" charset="0"/>
            </a:endParaRPr>
          </a:p>
        </p:txBody>
      </p:sp>
      <p:sp>
        <p:nvSpPr>
          <p:cNvPr id="8" name="Shape 98"/>
          <p:cNvSpPr txBox="1">
            <a:spLocks noGrp="1"/>
          </p:cNvSpPr>
          <p:nvPr>
            <p:ph type="ctrTitle"/>
          </p:nvPr>
        </p:nvSpPr>
        <p:spPr>
          <a:xfrm>
            <a:off x="299804" y="1389938"/>
            <a:ext cx="11622373" cy="1546399"/>
          </a:xfrm>
          <a:prstGeom prst="rect">
            <a:avLst/>
          </a:prstGeom>
        </p:spPr>
        <p:txBody>
          <a:bodyPr lIns="91425" tIns="91425" rIns="91425" bIns="91425" anchor="b" anchorCtr="0">
            <a:noAutofit/>
          </a:bodyPr>
          <a:lstStyle>
            <a:lvl1pPr>
              <a:defRPr>
                <a:latin typeface="Arial" panose="020B0604020202020204" pitchFamily="34" charset="0"/>
                <a:cs typeface="Arial" panose="020B0604020202020204" pitchFamily="34" charset="0"/>
              </a:defRPr>
            </a:lvl1pPr>
          </a:lstStyle>
          <a:p>
            <a:pPr lvl="0" algn="ctr">
              <a:spcBef>
                <a:spcPts val="0"/>
              </a:spcBef>
              <a:buNone/>
            </a:pPr>
            <a:endParaRPr lang="en" sz="4000"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2800" cap="none"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23253" y="6213174"/>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3000" b="1" cap="none" spc="0" baseline="0">
                <a:solidFill>
                  <a:schemeClr val="tx2">
                    <a:lumMod val="75000"/>
                  </a:schemeClr>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38197519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gray">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5" name="Rectangle 14"/>
          <p:cNvSpPr>
            <a:spLocks noChangeArrowheads="1"/>
          </p:cNvSpPr>
          <p:nvPr/>
        </p:nvSpPr>
        <p:spPr bwMode="gray">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6" name="Rectangle 15"/>
          <p:cNvSpPr>
            <a:spLocks noChangeArrowheads="1"/>
          </p:cNvSpPr>
          <p:nvPr/>
        </p:nvSpPr>
        <p:spPr bwMode="gray">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8" name="Rectangle 17"/>
          <p:cNvSpPr>
            <a:spLocks noChangeArrowheads="1"/>
          </p:cNvSpPr>
          <p:nvPr/>
        </p:nvSpPr>
        <p:spPr bwMode="gray">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9" name="Rectangle 18"/>
          <p:cNvSpPr>
            <a:spLocks noChangeArrowheads="1"/>
          </p:cNvSpPr>
          <p:nvPr/>
        </p:nvSpPr>
        <p:spPr bwMode="gray">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2" name="Rectangle 11"/>
          <p:cNvSpPr>
            <a:spLocks noChangeArrowheads="1"/>
          </p:cNvSpPr>
          <p:nvPr userDrawn="1"/>
        </p:nvSpPr>
        <p:spPr bwMode="gray">
          <a:xfrm>
            <a:off x="207264" y="142352"/>
            <a:ext cx="11777472" cy="2139696"/>
          </a:xfrm>
          <a:prstGeom prst="rect">
            <a:avLst/>
          </a:prstGeom>
          <a:solidFill>
            <a:srgbClr val="16575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3" name="Text Placeholder 2"/>
          <p:cNvSpPr>
            <a:spLocks noGrp="1"/>
          </p:cNvSpPr>
          <p:nvPr>
            <p:ph type="body" idx="1"/>
          </p:nvPr>
        </p:nvSpPr>
        <p:spPr bwMode="gray">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gray">
          <a:xfrm>
            <a:off x="209249" y="6391657"/>
            <a:ext cx="11777472" cy="309563"/>
          </a:xfrm>
          <a:prstGeom prst="rect">
            <a:avLst/>
          </a:prstGeom>
          <a:solidFill>
            <a:srgbClr val="3B8D6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4" name="Rectangle 13"/>
          <p:cNvSpPr>
            <a:spLocks noChangeArrowheads="1"/>
          </p:cNvSpPr>
          <p:nvPr/>
        </p:nvSpPr>
        <p:spPr bwMode="gray">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dirty="0">
              <a:solidFill>
                <a:prstClr val="black"/>
              </a:solidFill>
            </a:endParaRPr>
          </a:p>
        </p:txBody>
      </p:sp>
      <p:sp>
        <p:nvSpPr>
          <p:cNvPr id="5" name="Footer Placeholder 4"/>
          <p:cNvSpPr>
            <a:spLocks noGrp="1"/>
          </p:cNvSpPr>
          <p:nvPr>
            <p:ph type="ftr" sz="quarter" idx="11"/>
          </p:nvPr>
        </p:nvSpPr>
        <p:spPr bwMode="gray">
          <a:xfrm>
            <a:off x="251885" y="6387275"/>
            <a:ext cx="11208596" cy="294752"/>
          </a:xfrm>
          <a:prstGeom prst="rect">
            <a:avLst/>
          </a:prstGeom>
        </p:spPr>
        <p:txBody>
          <a:bodyPr/>
          <a:lstStyle/>
          <a:p>
            <a:endParaRPr lang="en-US" dirty="0"/>
          </a:p>
        </p:txBody>
      </p:sp>
      <p:sp>
        <p:nvSpPr>
          <p:cNvPr id="8" name="Straight Connector 7"/>
          <p:cNvSpPr>
            <a:spLocks noChangeShapeType="1"/>
          </p:cNvSpPr>
          <p:nvPr/>
        </p:nvSpPr>
        <p:spPr bwMode="gray">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2" name="Title 1"/>
          <p:cNvSpPr>
            <a:spLocks noGrp="1"/>
          </p:cNvSpPr>
          <p:nvPr>
            <p:ph type="title"/>
          </p:nvPr>
        </p:nvSpPr>
        <p:spPr bwMode="gray">
          <a:xfrm>
            <a:off x="963084" y="533400"/>
            <a:ext cx="10363200" cy="1524000"/>
          </a:xfrm>
        </p:spPr>
        <p:txBody>
          <a:bodyPr anchor="b"/>
          <a:lstStyle>
            <a:lvl1pPr algn="ctr">
              <a:buNone/>
              <a:defRPr sz="4200" b="0" cap="none" baseline="0">
                <a:solidFill>
                  <a:schemeClr val="bg2"/>
                </a:solidFill>
              </a:defRPr>
            </a:lvl1pPr>
          </a:lstStyle>
          <a:p>
            <a:r>
              <a:rPr kumimoji="0" lang="en-US" dirty="0" smtClean="0"/>
              <a:t>Click to edit Master title style</a:t>
            </a:r>
            <a:endParaRPr kumimoji="0" lang="en-US" dirty="0"/>
          </a:p>
        </p:txBody>
      </p:sp>
      <p:pic>
        <p:nvPicPr>
          <p:cNvPr id="20" name="Picture 2"/>
          <p:cNvPicPr>
            <a:picLocks noChangeAspect="1" noChangeArrowheads="1"/>
          </p:cNvPicPr>
          <p:nvPr userDrawn="1"/>
        </p:nvPicPr>
        <p:blipFill>
          <a:blip r:embed="rId2" cstate="print"/>
          <a:srcRect/>
          <a:stretch>
            <a:fillRect/>
          </a:stretch>
        </p:blipFill>
        <p:spPr bwMode="gray">
          <a:xfrm>
            <a:off x="5892800" y="2297295"/>
            <a:ext cx="406400" cy="295275"/>
          </a:xfrm>
          <a:prstGeom prst="rect">
            <a:avLst/>
          </a:prstGeom>
          <a:noFill/>
          <a:ln w="9525">
            <a:noFill/>
            <a:miter lim="800000"/>
            <a:headEnd/>
            <a:tailEnd/>
          </a:ln>
        </p:spPr>
      </p:pic>
    </p:spTree>
    <p:extLst>
      <p:ext uri="{BB962C8B-B14F-4D97-AF65-F5344CB8AC3E}">
        <p14:creationId xmlns:p14="http://schemas.microsoft.com/office/powerpoint/2010/main" val="264552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rgbClr val="006699"/>
        </a:solidFill>
        <a:effectLst/>
      </p:bgPr>
    </p:bg>
    <p:spTree>
      <p:nvGrpSpPr>
        <p:cNvPr id="1" name=""/>
        <p:cNvGrpSpPr/>
        <p:nvPr/>
      </p:nvGrpSpPr>
      <p:grpSpPr>
        <a:xfrm>
          <a:off x="0" y="0"/>
          <a:ext cx="0" cy="0"/>
          <a:chOff x="0" y="0"/>
          <a:chExt cx="0" cy="0"/>
        </a:xfrm>
      </p:grpSpPr>
      <p:sp>
        <p:nvSpPr>
          <p:cNvPr id="15" name="Rectangle 14"/>
          <p:cNvSpPr>
            <a:spLocks noChangeArrowheads="1"/>
          </p:cNvSpPr>
          <p:nvPr/>
        </p:nvSpPr>
        <p:spPr bwMode="gray">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9" name="Rectangle 18"/>
          <p:cNvSpPr>
            <a:spLocks noChangeArrowheads="1"/>
          </p:cNvSpPr>
          <p:nvPr/>
        </p:nvSpPr>
        <p:spPr bwMode="gray">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8" name="Rectangle 17"/>
          <p:cNvSpPr>
            <a:spLocks noChangeArrowheads="1"/>
          </p:cNvSpPr>
          <p:nvPr/>
        </p:nvSpPr>
        <p:spPr bwMode="gray">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6" name="Rectangle 15"/>
          <p:cNvSpPr>
            <a:spLocks noChangeArrowheads="1"/>
          </p:cNvSpPr>
          <p:nvPr/>
        </p:nvSpPr>
        <p:spPr bwMode="gray">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2" name="Rectangle 11"/>
          <p:cNvSpPr>
            <a:spLocks noChangeArrowheads="1"/>
          </p:cNvSpPr>
          <p:nvPr/>
        </p:nvSpPr>
        <p:spPr bwMode="gray">
          <a:xfrm>
            <a:off x="209249" y="6391657"/>
            <a:ext cx="11777472" cy="309563"/>
          </a:xfrm>
          <a:prstGeom prst="rect">
            <a:avLst/>
          </a:prstGeom>
          <a:solidFill>
            <a:srgbClr val="528B7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9" name="Subtitle 8"/>
          <p:cNvSpPr>
            <a:spLocks noGrp="1"/>
          </p:cNvSpPr>
          <p:nvPr>
            <p:ph type="subTitle" idx="1"/>
          </p:nvPr>
        </p:nvSpPr>
        <p:spPr bwMode="gray">
          <a:xfrm>
            <a:off x="1828800" y="2819400"/>
            <a:ext cx="8534400" cy="1752600"/>
          </a:xfrm>
        </p:spPr>
        <p:txBody>
          <a:bodyPr>
            <a:normAutofit/>
          </a:bodyPr>
          <a:lstStyle>
            <a:lvl1pPr marL="0" indent="0" algn="ctr">
              <a:spcBef>
                <a:spcPts val="0"/>
              </a:spcBef>
              <a:buNone/>
              <a:defRPr sz="3000" b="1" cap="none" spc="0" baseline="0">
                <a:solidFill>
                  <a:schemeClr val="bg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bwMode="gray">
          <a:xfrm>
            <a:off x="7721600" y="6404984"/>
            <a:ext cx="4059936" cy="365760"/>
          </a:xfrm>
          <a:prstGeom prst="rect">
            <a:avLst/>
          </a:prstGeom>
        </p:spPr>
        <p:txBody>
          <a:bodyPr/>
          <a:lstStyle/>
          <a:p>
            <a:fld id="{64986C9F-0C03-4D77-AD8F-A767FF5D7500}" type="datetimeFigureOut">
              <a:rPr lang="en-US" smtClean="0"/>
              <a:pPr/>
              <a:t>9/29/2020</a:t>
            </a:fld>
            <a:endParaRPr lang="en-US"/>
          </a:p>
        </p:txBody>
      </p:sp>
      <p:sp>
        <p:nvSpPr>
          <p:cNvPr id="17" name="Footer Placeholder 16"/>
          <p:cNvSpPr>
            <a:spLocks noGrp="1"/>
          </p:cNvSpPr>
          <p:nvPr>
            <p:ph type="ftr" sz="quarter" idx="11"/>
          </p:nvPr>
        </p:nvSpPr>
        <p:spPr bwMode="gray">
          <a:xfrm>
            <a:off x="205279" y="6363604"/>
            <a:ext cx="11785600" cy="294752"/>
          </a:xfrm>
          <a:prstGeom prst="rect">
            <a:avLst/>
          </a:prstGeom>
        </p:spPr>
        <p:txBody>
          <a:bodyPr/>
          <a:lstStyle/>
          <a:p>
            <a:endParaRPr lang="en-US" dirty="0"/>
          </a:p>
        </p:txBody>
      </p:sp>
      <p:sp>
        <p:nvSpPr>
          <p:cNvPr id="7" name="Straight Connector 6"/>
          <p:cNvSpPr>
            <a:spLocks noChangeShapeType="1"/>
          </p:cNvSpPr>
          <p:nvPr/>
        </p:nvSpPr>
        <p:spPr bwMode="gray">
          <a:xfrm>
            <a:off x="312928"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0" name="Rectangle 9"/>
          <p:cNvSpPr>
            <a:spLocks noChangeArrowheads="1"/>
          </p:cNvSpPr>
          <p:nvPr/>
        </p:nvSpPr>
        <p:spPr bwMode="gray">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dirty="0">
              <a:solidFill>
                <a:prstClr val="black"/>
              </a:solidFill>
            </a:endParaRPr>
          </a:p>
        </p:txBody>
      </p:sp>
      <p:sp>
        <p:nvSpPr>
          <p:cNvPr id="8" name="Title 7"/>
          <p:cNvSpPr>
            <a:spLocks noGrp="1"/>
          </p:cNvSpPr>
          <p:nvPr>
            <p:ph type="ctrTitle"/>
          </p:nvPr>
        </p:nvSpPr>
        <p:spPr bwMode="gray">
          <a:xfrm>
            <a:off x="914400" y="381000"/>
            <a:ext cx="10363200" cy="1752600"/>
          </a:xfrm>
        </p:spPr>
        <p:txBody>
          <a:bodyPr anchor="b"/>
          <a:lstStyle>
            <a:lvl1pPr>
              <a:defRPr sz="4200" b="0">
                <a:solidFill>
                  <a:schemeClr val="bg2">
                    <a:lumMod val="25000"/>
                  </a:schemeClr>
                </a:solidFill>
              </a:defRPr>
            </a:lvl1pPr>
          </a:lstStyle>
          <a:p>
            <a:r>
              <a:rPr kumimoji="0" lang="en-US" dirty="0" smtClean="0"/>
              <a:t>Click to edit Master title style</a:t>
            </a:r>
            <a:endParaRPr kumimoji="0" lang="en-US" dirty="0"/>
          </a:p>
        </p:txBody>
      </p:sp>
      <p:pic>
        <p:nvPicPr>
          <p:cNvPr id="3074" name="Picture 2"/>
          <p:cNvPicPr>
            <a:picLocks noChangeAspect="1" noChangeArrowheads="1"/>
          </p:cNvPicPr>
          <p:nvPr userDrawn="1"/>
        </p:nvPicPr>
        <p:blipFill>
          <a:blip r:embed="rId2" cstate="print"/>
          <a:srcRect/>
          <a:stretch>
            <a:fillRect/>
          </a:stretch>
        </p:blipFill>
        <p:spPr bwMode="gray">
          <a:xfrm>
            <a:off x="5890441" y="2209801"/>
            <a:ext cx="406400" cy="295275"/>
          </a:xfrm>
          <a:prstGeom prst="rect">
            <a:avLst/>
          </a:prstGeom>
          <a:noFill/>
          <a:ln w="9525">
            <a:noFill/>
            <a:miter lim="800000"/>
            <a:headEnd/>
            <a:tailEnd/>
          </a:ln>
        </p:spPr>
      </p:pic>
      <p:pic>
        <p:nvPicPr>
          <p:cNvPr id="14" name="Picture 13" descr="NEW_IASUSAlogo-transparent-background.gif"/>
          <p:cNvPicPr>
            <a:picLocks noChangeAspect="1"/>
          </p:cNvPicPr>
          <p:nvPr userDrawn="1"/>
        </p:nvPicPr>
        <p:blipFill>
          <a:blip r:embed="rId3" cstate="print"/>
          <a:stretch>
            <a:fillRect/>
          </a:stretch>
        </p:blipFill>
        <p:spPr>
          <a:xfrm>
            <a:off x="10297428" y="5990165"/>
            <a:ext cx="1524000" cy="266700"/>
          </a:xfrm>
          <a:prstGeom prst="rect">
            <a:avLst/>
          </a:prstGeom>
        </p:spPr>
      </p:pic>
    </p:spTree>
    <p:extLst>
      <p:ext uri="{BB962C8B-B14F-4D97-AF65-F5344CB8AC3E}">
        <p14:creationId xmlns:p14="http://schemas.microsoft.com/office/powerpoint/2010/main" val="33842590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Shape 10"/>
          <p:cNvSpPr/>
          <p:nvPr userDrawn="1"/>
        </p:nvSpPr>
        <p:spPr>
          <a:xfrm>
            <a:off x="16123" y="9916"/>
            <a:ext cx="12192000" cy="348421"/>
          </a:xfrm>
          <a:prstGeom prst="rect">
            <a:avLst/>
          </a:prstGeom>
          <a:solidFill>
            <a:srgbClr val="18637B"/>
          </a:solidFill>
          <a:ln>
            <a:noFill/>
          </a:ln>
        </p:spPr>
        <p:txBody>
          <a:bodyPr lIns="121900" tIns="121900" rIns="121900" bIns="121900" anchor="ctr" anchorCtr="0">
            <a:noAutofit/>
          </a:bodyPr>
          <a:lstStyle/>
          <a:p>
            <a:pPr lvl="0" rtl="0">
              <a:spcBef>
                <a:spcPts val="0"/>
              </a:spcBef>
              <a:buNone/>
            </a:pPr>
            <a:endParaRPr sz="2400" dirty="0">
              <a:solidFill>
                <a:srgbClr val="114454"/>
              </a:solidFill>
              <a:latin typeface="+mj-lt"/>
            </a:endParaRPr>
          </a:p>
        </p:txBody>
      </p:sp>
      <p:sp>
        <p:nvSpPr>
          <p:cNvPr id="2" name="Title 1"/>
          <p:cNvSpPr>
            <a:spLocks noGrp="1"/>
          </p:cNvSpPr>
          <p:nvPr>
            <p:ph type="title"/>
          </p:nvPr>
        </p:nvSpPr>
        <p:spPr>
          <a:xfrm>
            <a:off x="9818" y="231295"/>
            <a:ext cx="12191999" cy="685800"/>
          </a:xfrm>
          <a:solidFill>
            <a:srgbClr val="18637B"/>
          </a:solidFill>
        </p:spPr>
        <p:txBody>
          <a:bodyPr>
            <a:noAutofit/>
          </a:bodyPr>
          <a:lstStyle>
            <a:lvl1pPr>
              <a:defRPr sz="3200">
                <a:solidFill>
                  <a:schemeClr val="bg1"/>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7721600" y="6404984"/>
            <a:ext cx="4059936" cy="365760"/>
          </a:xfrm>
          <a:prstGeom prst="rect">
            <a:avLst/>
          </a:prstGeom>
        </p:spPr>
        <p:txBody>
          <a:bodyPr/>
          <a:lstStyle/>
          <a:p>
            <a:fld id="{64986C9F-0C03-4D77-AD8F-A767FF5D7500}" type="datetimeFigureOut">
              <a:rPr lang="en-US" smtClean="0"/>
              <a:pPr/>
              <a:t>9/29/2020</a:t>
            </a:fld>
            <a:endParaRPr lang="en-US" dirty="0"/>
          </a:p>
        </p:txBody>
      </p:sp>
      <p:sp>
        <p:nvSpPr>
          <p:cNvPr id="5" name="Footer Placeholder 4"/>
          <p:cNvSpPr>
            <a:spLocks noGrp="1"/>
          </p:cNvSpPr>
          <p:nvPr>
            <p:ph type="ftr" sz="quarter" idx="11"/>
          </p:nvPr>
        </p:nvSpPr>
        <p:spPr>
          <a:xfrm>
            <a:off x="178816" y="6220940"/>
            <a:ext cx="11785600" cy="294752"/>
          </a:xfrm>
          <a:prstGeom prst="rect">
            <a:avLst/>
          </a:prstGeom>
        </p:spPr>
        <p:txBody>
          <a:bodyPr/>
          <a:lstStyle/>
          <a:p>
            <a:endParaRPr lang="en-US" dirty="0"/>
          </a:p>
        </p:txBody>
      </p:sp>
      <p:sp>
        <p:nvSpPr>
          <p:cNvPr id="8" name="Content Placeholder 7"/>
          <p:cNvSpPr>
            <a:spLocks noGrp="1"/>
          </p:cNvSpPr>
          <p:nvPr>
            <p:ph sz="quarter" idx="1"/>
          </p:nvPr>
        </p:nvSpPr>
        <p:spPr>
          <a:xfrm>
            <a:off x="402336" y="1219200"/>
            <a:ext cx="11338560" cy="4879848"/>
          </a:xfrm>
        </p:spPr>
        <p:txBody>
          <a:bodyPr/>
          <a:lstStyle>
            <a:lvl2pPr>
              <a:defRPr>
                <a:solidFill>
                  <a:schemeClr val="tx2"/>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2" name="Shape 12"/>
          <p:cNvSpPr/>
          <p:nvPr userDrawn="1"/>
        </p:nvSpPr>
        <p:spPr>
          <a:xfrm>
            <a:off x="0" y="6700400"/>
            <a:ext cx="12201816" cy="157600"/>
          </a:xfrm>
          <a:prstGeom prst="rect">
            <a:avLst/>
          </a:prstGeom>
          <a:solidFill>
            <a:srgbClr val="3B8D61"/>
          </a:solidFill>
          <a:ln>
            <a:noFill/>
          </a:ln>
        </p:spPr>
        <p:txBody>
          <a:bodyPr lIns="121900" tIns="121900" rIns="121900" bIns="121900" anchor="ctr" anchorCtr="0">
            <a:noAutofit/>
          </a:bodyPr>
          <a:lstStyle/>
          <a:p>
            <a:pPr lvl="0">
              <a:spcBef>
                <a:spcPts val="0"/>
              </a:spcBef>
              <a:buNone/>
            </a:pPr>
            <a:endParaRPr sz="2400" dirty="0">
              <a:latin typeface="+mj-lt"/>
            </a:endParaRPr>
          </a:p>
        </p:txBody>
      </p:sp>
    </p:spTree>
    <p:extLst>
      <p:ext uri="{BB962C8B-B14F-4D97-AF65-F5344CB8AC3E}">
        <p14:creationId xmlns:p14="http://schemas.microsoft.com/office/powerpoint/2010/main" val="23870658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9_Data Slide (for content heavy tables and charts)">
    <p:spTree>
      <p:nvGrpSpPr>
        <p:cNvPr id="1" name=""/>
        <p:cNvGrpSpPr/>
        <p:nvPr/>
      </p:nvGrpSpPr>
      <p:grpSpPr>
        <a:xfrm>
          <a:off x="0" y="0"/>
          <a:ext cx="0" cy="0"/>
          <a:chOff x="0" y="0"/>
          <a:chExt cx="0" cy="0"/>
        </a:xfrm>
      </p:grpSpPr>
      <p:pic>
        <p:nvPicPr>
          <p:cNvPr id="4" name="Picture 25"/>
          <p:cNvPicPr>
            <a:picLocks noChangeAspect="1"/>
          </p:cNvPicPr>
          <p:nvPr/>
        </p:nvPicPr>
        <p:blipFill>
          <a:blip r:embed="rId2" cstate="print">
            <a:extLst>
              <a:ext uri="{28A0092B-C50C-407E-A947-70E740481C1C}">
                <a14:useLocalDpi xmlns:a14="http://schemas.microsoft.com/office/drawing/2010/main" val="0"/>
              </a:ext>
            </a:extLst>
          </a:blip>
          <a:srcRect t="87503"/>
          <a:stretch>
            <a:fillRect/>
          </a:stretch>
        </p:blipFill>
        <p:spPr bwMode="auto">
          <a:xfrm>
            <a:off x="0" y="6688139"/>
            <a:ext cx="121920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6"/>
          <p:cNvPicPr>
            <a:picLocks noChangeAspect="1"/>
          </p:cNvPicPr>
          <p:nvPr userDrawn="1"/>
        </p:nvPicPr>
        <p:blipFill>
          <a:blip r:embed="rId2" cstate="print">
            <a:extLst>
              <a:ext uri="{28A0092B-C50C-407E-A947-70E740481C1C}">
                <a14:useLocalDpi xmlns:a14="http://schemas.microsoft.com/office/drawing/2010/main" val="0"/>
              </a:ext>
            </a:extLst>
          </a:blip>
          <a:srcRect t="87503"/>
          <a:stretch>
            <a:fillRect/>
          </a:stretch>
        </p:blipFill>
        <p:spPr bwMode="auto">
          <a:xfrm>
            <a:off x="0" y="6688139"/>
            <a:ext cx="121920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20" y="6022976"/>
            <a:ext cx="1187449"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9"/>
            <a:ext cx="10972800" cy="1143000"/>
          </a:xfrm>
          <a:prstGeom prst="rect">
            <a:avLst/>
          </a:prstGeom>
        </p:spPr>
        <p:txBody>
          <a:bodyPr anchor="b"/>
          <a:lstStyle>
            <a:lvl1pPr algn="l">
              <a:lnSpc>
                <a:spcPts val="3000"/>
              </a:lnSpc>
              <a:defRPr sz="2800" b="1" baseline="0">
                <a:solidFill>
                  <a:srgbClr val="00788A"/>
                </a:solidFill>
                <a:effectLst/>
                <a:latin typeface="Calibri" pitchFamily="34" charset="0"/>
              </a:defRPr>
            </a:lvl1pPr>
          </a:lstStyle>
          <a:p>
            <a:r>
              <a:rPr lang="en-US" smtClean="0"/>
              <a:t>Click to edit Master title style</a:t>
            </a:r>
            <a:endParaRPr lang="en-US" dirty="0"/>
          </a:p>
        </p:txBody>
      </p:sp>
      <p:sp>
        <p:nvSpPr>
          <p:cNvPr id="6" name="Text Placeholder 7"/>
          <p:cNvSpPr>
            <a:spLocks noGrp="1"/>
          </p:cNvSpPr>
          <p:nvPr>
            <p:ph type="body" sz="quarter" idx="10"/>
          </p:nvPr>
        </p:nvSpPr>
        <p:spPr>
          <a:xfrm>
            <a:off x="609600" y="1545167"/>
            <a:ext cx="10972800" cy="4455584"/>
          </a:xfrm>
        </p:spPr>
        <p:txBody>
          <a:bodyPr/>
          <a:lstStyle>
            <a:lvl1pPr marL="342883" indent="-342883">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8237223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latin typeface="+mj-lt"/>
            </a:endParaRPr>
          </a:p>
        </p:txBody>
      </p:sp>
      <p:sp>
        <p:nvSpPr>
          <p:cNvPr id="10" name="Shape 10"/>
          <p:cNvSpPr/>
          <p:nvPr/>
        </p:nvSpPr>
        <p:spPr>
          <a:xfrm>
            <a:off x="0" y="2"/>
            <a:ext cx="121920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latin typeface="+mj-lt"/>
            </a:endParaRPr>
          </a:p>
        </p:txBody>
      </p:sp>
      <p:sp>
        <p:nvSpPr>
          <p:cNvPr id="11" name="Shape 11"/>
          <p:cNvSpPr/>
          <p:nvPr/>
        </p:nvSpPr>
        <p:spPr>
          <a:xfrm>
            <a:off x="0" y="667500"/>
            <a:ext cx="12192000" cy="50988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latin typeface="+mj-lt"/>
            </a:endParaRPr>
          </a:p>
        </p:txBody>
      </p:sp>
      <p:sp>
        <p:nvSpPr>
          <p:cNvPr id="12" name="Shape 12"/>
          <p:cNvSpPr/>
          <p:nvPr/>
        </p:nvSpPr>
        <p:spPr>
          <a:xfrm>
            <a:off x="0" y="5991472"/>
            <a:ext cx="12192000"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latin typeface="+mj-lt"/>
            </a:endParaRPr>
          </a:p>
        </p:txBody>
      </p:sp>
      <p:sp>
        <p:nvSpPr>
          <p:cNvPr id="13" name="Shape 13"/>
          <p:cNvSpPr/>
          <p:nvPr/>
        </p:nvSpPr>
        <p:spPr>
          <a:xfrm>
            <a:off x="0" y="6112102"/>
            <a:ext cx="12192000" cy="74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latin typeface="+mj-lt"/>
            </a:endParaRPr>
          </a:p>
        </p:txBody>
      </p:sp>
      <p:sp>
        <p:nvSpPr>
          <p:cNvPr id="8" name="Shape 98"/>
          <p:cNvSpPr txBox="1">
            <a:spLocks noGrp="1"/>
          </p:cNvSpPr>
          <p:nvPr>
            <p:ph type="ctrTitle"/>
          </p:nvPr>
        </p:nvSpPr>
        <p:spPr>
          <a:xfrm>
            <a:off x="299804" y="1389938"/>
            <a:ext cx="11622373" cy="1546399"/>
          </a:xfrm>
          <a:prstGeom prst="rect">
            <a:avLst/>
          </a:prstGeom>
        </p:spPr>
        <p:txBody>
          <a:bodyPr lIns="91425" tIns="91425" rIns="91425" bIns="91425" anchor="b" anchorCtr="0">
            <a:noAutofit/>
          </a:bodyPr>
          <a:lstStyle>
            <a:lvl1pPr>
              <a:defRPr>
                <a:solidFill>
                  <a:schemeClr val="accent1">
                    <a:lumMod val="75000"/>
                  </a:schemeClr>
                </a:solidFill>
              </a:defRPr>
            </a:lvl1pPr>
          </a:lstStyle>
          <a:p>
            <a:pPr lvl="0" algn="ctr">
              <a:spcBef>
                <a:spcPts val="0"/>
              </a:spcBef>
              <a:buNone/>
            </a:pPr>
            <a:endParaRPr lang="en" sz="4000"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2800" cap="none" dirty="0">
              <a:solidFill>
                <a:schemeClr val="bg1"/>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23253" y="6213174"/>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3000" b="1" cap="none" spc="0" baseline="0">
                <a:solidFill>
                  <a:schemeClr val="bg2">
                    <a:lumMod val="20000"/>
                    <a:lumOff val="80000"/>
                  </a:schemeClr>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37326223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7"/>
            <a:ext cx="12192000" cy="14115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1596165"/>
            <a:ext cx="329600" cy="2518643"/>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39"/>
            <a:ext cx="11272601" cy="1371600"/>
          </a:xfrm>
          <a:prstGeom prst="rect">
            <a:avLst/>
          </a:prstGeom>
        </p:spPr>
        <p:txBody>
          <a:bodyPr lIns="91425" tIns="91425" rIns="91425" bIns="91425" anchor="ctr" anchorCtr="0"/>
          <a:lstStyle>
            <a:lvl1pPr lvl="0">
              <a:spcBef>
                <a:spcPts val="0"/>
              </a:spcBef>
              <a:defRPr sz="36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1780732"/>
            <a:ext cx="11272603" cy="4677309"/>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Tree>
    <p:extLst>
      <p:ext uri="{BB962C8B-B14F-4D97-AF65-F5344CB8AC3E}">
        <p14:creationId xmlns:p14="http://schemas.microsoft.com/office/powerpoint/2010/main" val="24124337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4_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7"/>
            <a:ext cx="12192000" cy="14115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1596165"/>
            <a:ext cx="329600" cy="2518643"/>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39"/>
            <a:ext cx="11272601" cy="1371600"/>
          </a:xfrm>
          <a:prstGeom prst="rect">
            <a:avLst/>
          </a:prstGeom>
        </p:spPr>
        <p:txBody>
          <a:bodyPr lIns="91425" tIns="91425" rIns="91425" bIns="91425" anchor="ctr" anchorCtr="0"/>
          <a:lstStyle>
            <a:lvl1pPr lvl="0">
              <a:spcBef>
                <a:spcPts val="0"/>
              </a:spcBef>
              <a:defRPr sz="36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1780732"/>
            <a:ext cx="11272603" cy="4677309"/>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latin typeface="+mj-lt"/>
            </a:endParaRPr>
          </a:p>
        </p:txBody>
      </p:sp>
    </p:spTree>
    <p:extLst>
      <p:ext uri="{BB962C8B-B14F-4D97-AF65-F5344CB8AC3E}">
        <p14:creationId xmlns:p14="http://schemas.microsoft.com/office/powerpoint/2010/main" val="24637802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1_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6"/>
            <a:ext cx="12192000" cy="753956"/>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938523"/>
            <a:ext cx="329600" cy="3176285"/>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40"/>
            <a:ext cx="11272601" cy="735383"/>
          </a:xfrm>
          <a:prstGeom prst="rect">
            <a:avLst/>
          </a:prstGeom>
        </p:spPr>
        <p:txBody>
          <a:bodyPr lIns="91425" tIns="91425" rIns="91425" bIns="91425" anchor="ctr" anchorCtr="0"/>
          <a:lstStyle>
            <a:lvl1pPr lvl="0">
              <a:spcBef>
                <a:spcPts val="0"/>
              </a:spcBef>
              <a:defRPr sz="2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Tree>
    <p:extLst>
      <p:ext uri="{BB962C8B-B14F-4D97-AF65-F5344CB8AC3E}">
        <p14:creationId xmlns:p14="http://schemas.microsoft.com/office/powerpoint/2010/main" val="14217824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5_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6"/>
            <a:ext cx="12192000" cy="753956"/>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938523"/>
            <a:ext cx="329600" cy="3176285"/>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40"/>
            <a:ext cx="11272601" cy="735383"/>
          </a:xfrm>
          <a:prstGeom prst="rect">
            <a:avLst/>
          </a:prstGeom>
        </p:spPr>
        <p:txBody>
          <a:bodyPr lIns="91425" tIns="91425" rIns="91425" bIns="91425" anchor="ctr" anchorCtr="0"/>
          <a:lstStyle>
            <a:lvl1pPr lvl="0">
              <a:spcBef>
                <a:spcPts val="0"/>
              </a:spcBef>
              <a:defRPr sz="2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latin typeface="+mj-lt"/>
            </a:endParaRPr>
          </a:p>
        </p:txBody>
      </p:sp>
    </p:spTree>
    <p:extLst>
      <p:ext uri="{BB962C8B-B14F-4D97-AF65-F5344CB8AC3E}">
        <p14:creationId xmlns:p14="http://schemas.microsoft.com/office/powerpoint/2010/main" val="28343934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2_Title + 1 column">
    <p:spTree>
      <p:nvGrpSpPr>
        <p:cNvPr id="1" name="Shape 31"/>
        <p:cNvGrpSpPr/>
        <p:nvPr/>
      </p:nvGrpSpPr>
      <p:grpSpPr>
        <a:xfrm>
          <a:off x="0" y="0"/>
          <a:ext cx="0" cy="0"/>
          <a:chOff x="0" y="0"/>
          <a:chExt cx="0" cy="0"/>
        </a:xfrm>
      </p:grpSpPr>
      <p:sp>
        <p:nvSpPr>
          <p:cNvPr id="32" name="Shape 32"/>
          <p:cNvSpPr/>
          <p:nvPr/>
        </p:nvSpPr>
        <p:spPr>
          <a:xfrm>
            <a:off x="0" y="2"/>
            <a:ext cx="329600" cy="938521"/>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6"/>
            <a:ext cx="12192000" cy="753956"/>
          </a:xfrm>
          <a:prstGeom prst="rect">
            <a:avLst/>
          </a:prstGeom>
          <a:noFill/>
          <a:ln>
            <a:noFill/>
          </a:ln>
        </p:spPr>
        <p:txBody>
          <a:bodyPr lIns="91425" tIns="91425" rIns="91425" bIns="91425" anchor="ctr" anchorCtr="0">
            <a:noAutofit/>
          </a:bodyPr>
          <a:lstStyle/>
          <a:p>
            <a:pPr lvl="0">
              <a:spcBef>
                <a:spcPts val="0"/>
              </a:spcBef>
              <a:buNone/>
            </a:pPr>
            <a:endParaRPr sz="1800" dirty="0">
              <a:solidFill>
                <a:schemeClr val="tx2">
                  <a:lumMod val="25000"/>
                </a:schemeClr>
              </a:solidFill>
            </a:endParaRPr>
          </a:p>
        </p:txBody>
      </p:sp>
      <p:sp>
        <p:nvSpPr>
          <p:cNvPr id="34" name="Shape 34"/>
          <p:cNvSpPr/>
          <p:nvPr/>
        </p:nvSpPr>
        <p:spPr>
          <a:xfrm>
            <a:off x="0" y="938523"/>
            <a:ext cx="329600" cy="3176285"/>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40"/>
            <a:ext cx="11272601" cy="735383"/>
          </a:xfrm>
          <a:prstGeom prst="rect">
            <a:avLst/>
          </a:prstGeom>
        </p:spPr>
        <p:txBody>
          <a:bodyPr lIns="91425" tIns="91425" rIns="91425" bIns="91425" anchor="ctr" anchorCtr="0"/>
          <a:lstStyle>
            <a:lvl1pPr lvl="0">
              <a:spcBef>
                <a:spcPts val="0"/>
              </a:spcBef>
              <a:defRPr sz="2800">
                <a:solidFill>
                  <a:schemeClr val="bg2">
                    <a:lumMod val="7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Tree>
    <p:extLst>
      <p:ext uri="{BB962C8B-B14F-4D97-AF65-F5344CB8AC3E}">
        <p14:creationId xmlns:p14="http://schemas.microsoft.com/office/powerpoint/2010/main" val="5726826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rgbClr val="165751"/>
        </a:solidFill>
        <a:effectLst/>
      </p:bgPr>
    </p:bg>
    <p:spTree>
      <p:nvGrpSpPr>
        <p:cNvPr id="1" name=""/>
        <p:cNvGrpSpPr/>
        <p:nvPr/>
      </p:nvGrpSpPr>
      <p:grpSpPr>
        <a:xfrm>
          <a:off x="0" y="0"/>
          <a:ext cx="0" cy="0"/>
          <a:chOff x="0" y="0"/>
          <a:chExt cx="0" cy="0"/>
        </a:xfrm>
      </p:grpSpPr>
      <p:sp>
        <p:nvSpPr>
          <p:cNvPr id="20" name="Rectangle 19"/>
          <p:cNvSpPr>
            <a:spLocks noChangeArrowheads="1"/>
          </p:cNvSpPr>
          <p:nvPr userDrawn="1"/>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2" name="Rectangle 21"/>
          <p:cNvSpPr>
            <a:spLocks noChangeArrowheads="1"/>
          </p:cNvSpPr>
          <p:nvPr userDrawn="1"/>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1" name="Rectangle 10"/>
          <p:cNvSpPr/>
          <p:nvPr userDrawn="1"/>
        </p:nvSpPr>
        <p:spPr>
          <a:xfrm>
            <a:off x="203200" y="1084636"/>
            <a:ext cx="11777472" cy="1353767"/>
          </a:xfrm>
          <a:prstGeom prst="rect">
            <a:avLst/>
          </a:prstGeom>
          <a:solidFill>
            <a:srgbClr val="16575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Rectangle 12"/>
          <p:cNvSpPr>
            <a:spLocks noChangeArrowheads="1"/>
          </p:cNvSpPr>
          <p:nvPr/>
        </p:nvSpPr>
        <p:spPr bwMode="auto">
          <a:xfrm>
            <a:off x="194564" y="6391656"/>
            <a:ext cx="11777472" cy="310896"/>
          </a:xfrm>
          <a:prstGeom prst="rect">
            <a:avLst/>
          </a:prstGeom>
          <a:solidFill>
            <a:srgbClr val="3B8D6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userDrawn="1"/>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31" name="Straight Connector 30"/>
          <p:cNvSpPr>
            <a:spLocks noChangeShapeType="1"/>
          </p:cNvSpPr>
          <p:nvPr userDrawn="1"/>
        </p:nvSpPr>
        <p:spPr bwMode="auto">
          <a:xfrm flipV="1">
            <a:off x="6084108" y="1219200"/>
            <a:ext cx="11893" cy="5029200"/>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32" name="Content Placeholder 9"/>
          <p:cNvSpPr>
            <a:spLocks noGrp="1"/>
          </p:cNvSpPr>
          <p:nvPr>
            <p:ph sz="half" idx="1"/>
          </p:nvPr>
        </p:nvSpPr>
        <p:spPr>
          <a:xfrm>
            <a:off x="402336" y="1219200"/>
            <a:ext cx="5384800" cy="4834128"/>
          </a:xfrm>
        </p:spPr>
        <p:txBody>
          <a:bodyPr/>
          <a:lstStyle>
            <a:lvl1pPr>
              <a:buClr>
                <a:schemeClr val="tx2"/>
              </a:buClr>
              <a:defRPr sz="1875" b="1">
                <a:solidFill>
                  <a:schemeClr val="bg2"/>
                </a:solidFill>
                <a:latin typeface="+mj-lt"/>
              </a:defRPr>
            </a:lvl1pPr>
            <a:lvl2pPr>
              <a:buClr>
                <a:schemeClr val="accent1">
                  <a:lumMod val="75000"/>
                </a:schemeClr>
              </a:buCl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33" name="Content Placeholder 11"/>
          <p:cNvSpPr>
            <a:spLocks noGrp="1"/>
          </p:cNvSpPr>
          <p:nvPr>
            <p:ph sz="half" idx="2"/>
          </p:nvPr>
        </p:nvSpPr>
        <p:spPr>
          <a:xfrm>
            <a:off x="6400800" y="1219200"/>
            <a:ext cx="5384800" cy="4834128"/>
          </a:xfrm>
        </p:spPr>
        <p:txBody>
          <a:bodyPr/>
          <a:lstStyle>
            <a:lvl1pPr>
              <a:buClr>
                <a:schemeClr val="tx2"/>
              </a:buClr>
              <a:defRPr sz="1875" b="1">
                <a:solidFill>
                  <a:schemeClr val="bg2"/>
                </a:solidFill>
                <a:latin typeface="+mj-lt"/>
              </a:defRPr>
            </a:lvl1pPr>
            <a:lvl2pPr>
              <a:buClr>
                <a:schemeClr val="accent1">
                  <a:lumMod val="75000"/>
                </a:schemeClr>
              </a:buCl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34" name="Footer Placeholder 5"/>
          <p:cNvSpPr>
            <a:spLocks noGrp="1"/>
          </p:cNvSpPr>
          <p:nvPr>
            <p:ph type="ftr" sz="quarter" idx="11"/>
          </p:nvPr>
        </p:nvSpPr>
        <p:spPr>
          <a:xfrm>
            <a:off x="203200" y="6389583"/>
            <a:ext cx="11399187" cy="312969"/>
          </a:xfrm>
          <a:prstGeom prst="rect">
            <a:avLst/>
          </a:prstGeom>
        </p:spPr>
        <p:txBody>
          <a:bodyPr/>
          <a:lstStyle/>
          <a:p>
            <a:endParaRPr lang="en-US" dirty="0"/>
          </a:p>
        </p:txBody>
      </p:sp>
      <p:sp>
        <p:nvSpPr>
          <p:cNvPr id="23" name="Straight Connector 22"/>
          <p:cNvSpPr>
            <a:spLocks noChangeShapeType="1"/>
          </p:cNvSpPr>
          <p:nvPr userDrawn="1"/>
        </p:nvSpPr>
        <p:spPr bwMode="gray">
          <a:xfrm>
            <a:off x="203200" y="990600"/>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24" name="Title Placeholder 21"/>
          <p:cNvSpPr>
            <a:spLocks noGrp="1"/>
          </p:cNvSpPr>
          <p:nvPr>
            <p:ph type="title"/>
          </p:nvPr>
        </p:nvSpPr>
        <p:spPr bwMode="gray">
          <a:xfrm>
            <a:off x="219964" y="210767"/>
            <a:ext cx="11752072" cy="685800"/>
          </a:xfrm>
          <a:prstGeom prst="rect">
            <a:avLst/>
          </a:prstGeom>
        </p:spPr>
        <p:txBody>
          <a:bodyPr vert="horz" anchor="b">
            <a:noAutofit/>
          </a:bodyPr>
          <a:lstStyle>
            <a:lvl1pPr>
              <a:defRPr sz="2400">
                <a:solidFill>
                  <a:schemeClr val="tx2">
                    <a:lumMod val="75000"/>
                  </a:schemeClr>
                </a:solidFill>
              </a:defRPr>
            </a:lvl1p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13848325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3_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6"/>
            <a:ext cx="12192000" cy="753956"/>
          </a:xfrm>
          <a:prstGeom prst="rect">
            <a:avLst/>
          </a:prstGeom>
          <a:solidFill>
            <a:schemeClr val="accent6">
              <a:lumMod val="75000"/>
            </a:schemeClr>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938523"/>
            <a:ext cx="329600" cy="3176285"/>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40"/>
            <a:ext cx="11272601" cy="735383"/>
          </a:xfrm>
          <a:prstGeom prst="rect">
            <a:avLst/>
          </a:prstGeom>
        </p:spPr>
        <p:txBody>
          <a:bodyPr lIns="91425" tIns="91425" rIns="91425" bIns="91425" anchor="ctr" anchorCtr="0"/>
          <a:lstStyle>
            <a:lvl1pPr lvl="0">
              <a:spcBef>
                <a:spcPts val="0"/>
              </a:spcBef>
              <a:defRPr sz="2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Tree>
    <p:extLst>
      <p:ext uri="{BB962C8B-B14F-4D97-AF65-F5344CB8AC3E}">
        <p14:creationId xmlns:p14="http://schemas.microsoft.com/office/powerpoint/2010/main" val="5893625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5" y="707633"/>
            <a:ext cx="4278399"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3" y="2356368"/>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1691878148"/>
      </p:ext>
    </p:extLst>
  </p:cSld>
  <p:clrMap bg1="lt1" tx1="dk1" bg2="dk2" tx2="lt2" accent1="accent1" accent2="accent2" accent3="accent3" accent4="accent4" accent5="accent5" accent6="accent6" hlink="hlink" folHlink="folHlink"/>
  <p:sldLayoutIdLst>
    <p:sldLayoutId id="2147483825"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1" r:id="rId10"/>
    <p:sldLayoutId id="2147483824" r:id="rId11"/>
    <p:sldLayoutId id="2147483845" r:id="rId12"/>
    <p:sldLayoutId id="214748384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1"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7" y="707633"/>
            <a:ext cx="4278399"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3" y="2356370"/>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1631059912"/>
      </p:ext>
    </p:extLst>
  </p:cSld>
  <p:clrMap bg1="lt1" tx1="dk1" bg2="dk2" tx2="lt2" accent1="accent1" accent2="accent2" accent3="accent3" accent4="accent4" accent5="accent5" accent6="accent6" hlink="hlink" folHlink="folHlink"/>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1"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7" y="707633"/>
            <a:ext cx="4278399"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3" y="2356370"/>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2158237566"/>
      </p:ext>
    </p:extLst>
  </p:cSld>
  <p:clrMap bg1="lt1" tx1="dk1" bg2="dk2" tx2="lt2" accent1="accent1" accent2="accent2" accent3="accent3" accent4="accent4" accent5="accent5" accent6="accent6" hlink="hlink" folHlink="folHlink"/>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1"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hyperlink" Target="https://www.cdc.gov/nchs/data/dvs/state-divorce-rates-90-95-99-18.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www.nytimes.com/2018/01/22/well/marriage-cheating-infidelity.html" TargetMode="External"/><Relationship Id="rId4" Type="http://schemas.openxmlformats.org/officeDocument/2006/relationships/hyperlink" Target="https://www.psychologytoday.com/us/blog/all-about-sex/200910/marital-infidelity-how-common-is-i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www.aarp.org/home-family/sex-intimacy/info-2017/can-sexual-preference-change-at-midlife.html" TargetMode="External"/><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straitstimes.com/asia/east-asia/silver-porn-shows-fifty-shades-of-greying-japa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aarp.org/health/healthy-living/info-2018/older-sex-sexual-health-survey.html"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www.everydayhealth.com/stds/rise-sharply-among-older-americans/" TargetMode="External"/><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everydayhealth.com/stds/rise-sharply-among-older-americans/" TargetMode="External"/><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hyperlink" Target="https://www.everydayhealth.com/drugs/vyleesi"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https://www.aarp.org/health/healthy-living/info-2018/older-sex-sexual-health-survey.html"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hyperlink" Target="https://pubmed.ncbi.nlm.nih.gov/32818195/"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image" Target="../media/image69.jpe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hyperlink" Target="https://journalofethics.ama-assn.org/article/why-do-we-take-sexual-history/2005-10"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ncbi.nlm.nih.gov/pmc/articles/PMC4389129/" TargetMode="External"/><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hyperlink" Target="http://www.cdc.gov/std/tg2015/screening-recommendations.htm" TargetMode="External"/><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hyperlink" Target="https://www.cdc.gov/nchhstp/newsroom/2020/hepatitis-c-impacting-multiple-generations.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hyperlink" Target="http://www.cdc.gov/std/tg2015/screening-recommendations.htm" TargetMode="External"/><Relationship Id="rId3" Type="http://schemas.openxmlformats.org/officeDocument/2006/relationships/hyperlink" Target="https://www.aap.org/en-us/advocacy-and-policy/aap-health-initiatives/adolescent-sexual-health/Pages/Sexual-History.aspx" TargetMode="External"/><Relationship Id="rId7" Type="http://schemas.openxmlformats.org/officeDocument/2006/relationships/hyperlink" Target="https://www.cdc.gov/std/stats17/adolescents.htm"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s://advocatesforyouth.org/resources-tools/?_sft_type=health-information" TargetMode="External"/><Relationship Id="rId5" Type="http://schemas.openxmlformats.org/officeDocument/2006/relationships/hyperlink" Target="https://www.priorityhealth.com/provider/clinical-resources/~/media/documents/preventive-care/chlamydia/five-ps-taking-sexual-history-checklist.pdf" TargetMode="External"/><Relationship Id="rId10" Type="http://schemas.openxmlformats.org/officeDocument/2006/relationships/hyperlink" Target="https://www.lgbthealtheducation.org/wp-content/uploads/COM-827-sexual-history_toolkit_2015.pdf" TargetMode="External"/><Relationship Id="rId4" Type="http://schemas.openxmlformats.org/officeDocument/2006/relationships/hyperlink" Target="https://brightfutures.aap.org/families/Pages/default.aspx" TargetMode="External"/><Relationship Id="rId9" Type="http://schemas.openxmlformats.org/officeDocument/2006/relationships/hyperlink" Target="https://www.cdc.gov/std/treatment/SexualHistory.pdf"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978" y="953287"/>
            <a:ext cx="11622373" cy="1333113"/>
          </a:xfrm>
        </p:spPr>
        <p:txBody>
          <a:bodyPr/>
          <a:lstStyle/>
          <a:p>
            <a:pPr algn="ctr"/>
            <a:r>
              <a:rPr lang="en-US" sz="4800" dirty="0">
                <a:solidFill>
                  <a:schemeClr val="accent1">
                    <a:lumMod val="20000"/>
                    <a:lumOff val="80000"/>
                  </a:schemeClr>
                </a:solidFill>
              </a:rPr>
              <a:t>The Elements of Taking a </a:t>
            </a:r>
            <a:r>
              <a:rPr lang="en-US" sz="4800" dirty="0" smtClean="0">
                <a:solidFill>
                  <a:schemeClr val="accent1">
                    <a:lumMod val="20000"/>
                    <a:lumOff val="80000"/>
                  </a:schemeClr>
                </a:solidFill>
              </a:rPr>
              <a:t/>
            </a:r>
            <a:br>
              <a:rPr lang="en-US" sz="4800" dirty="0" smtClean="0">
                <a:solidFill>
                  <a:schemeClr val="accent1">
                    <a:lumMod val="20000"/>
                    <a:lumOff val="80000"/>
                  </a:schemeClr>
                </a:solidFill>
              </a:rPr>
            </a:br>
            <a:r>
              <a:rPr lang="en-US" sz="4800" dirty="0" smtClean="0">
                <a:solidFill>
                  <a:schemeClr val="accent1">
                    <a:lumMod val="20000"/>
                    <a:lumOff val="80000"/>
                  </a:schemeClr>
                </a:solidFill>
              </a:rPr>
              <a:t>Sexual </a:t>
            </a:r>
            <a:r>
              <a:rPr lang="en-US" sz="4800" dirty="0">
                <a:solidFill>
                  <a:schemeClr val="accent1">
                    <a:lumMod val="20000"/>
                    <a:lumOff val="80000"/>
                  </a:schemeClr>
                </a:solidFill>
              </a:rPr>
              <a:t>History</a:t>
            </a:r>
            <a:endParaRPr lang="en-US" sz="4800" dirty="0">
              <a:solidFill>
                <a:schemeClr val="accent1">
                  <a:lumMod val="20000"/>
                  <a:lumOff val="80000"/>
                </a:schemeClr>
              </a:solidFill>
              <a:latin typeface="+mj-lt"/>
            </a:endParaRPr>
          </a:p>
        </p:txBody>
      </p:sp>
      <p:sp>
        <p:nvSpPr>
          <p:cNvPr id="5" name="Subtitle 2"/>
          <p:cNvSpPr>
            <a:spLocks noGrp="1"/>
          </p:cNvSpPr>
          <p:nvPr>
            <p:ph type="subTitle" idx="1"/>
          </p:nvPr>
        </p:nvSpPr>
        <p:spPr>
          <a:xfrm>
            <a:off x="4305294" y="2475324"/>
            <a:ext cx="7102936" cy="1900733"/>
          </a:xfrm>
        </p:spPr>
        <p:txBody>
          <a:bodyPr>
            <a:normAutofit fontScale="62500" lnSpcReduction="20000"/>
          </a:bodyPr>
          <a:lstStyle/>
          <a:p>
            <a:pPr algn="l"/>
            <a:r>
              <a:rPr lang="en-US" sz="5800" dirty="0"/>
              <a:t>Allison Agwu, </a:t>
            </a:r>
            <a:r>
              <a:rPr lang="en-US" sz="5800" dirty="0" smtClean="0"/>
              <a:t>MD, </a:t>
            </a:r>
            <a:r>
              <a:rPr lang="en-US" sz="6000" dirty="0" err="1"/>
              <a:t>ScM</a:t>
            </a:r>
            <a:endParaRPr lang="en-US" sz="6000" dirty="0"/>
          </a:p>
          <a:p>
            <a:pPr marL="182880" indent="-182880" algn="l">
              <a:spcBef>
                <a:spcPts val="200"/>
              </a:spcBef>
            </a:pPr>
            <a:r>
              <a:rPr lang="en-US" sz="3600" b="0" dirty="0" smtClean="0">
                <a:cs typeface="Arial" panose="020B0604020202020204" pitchFamily="34" charset="0"/>
              </a:rPr>
              <a:t>Associate </a:t>
            </a:r>
            <a:r>
              <a:rPr lang="en-US" sz="3600" b="0" dirty="0">
                <a:cs typeface="Arial" panose="020B0604020202020204" pitchFamily="34" charset="0"/>
              </a:rPr>
              <a:t>Professor of Pediatric </a:t>
            </a:r>
            <a:r>
              <a:rPr lang="en-US" sz="3600" b="0" dirty="0" smtClean="0">
                <a:cs typeface="Arial" panose="020B0604020202020204" pitchFamily="34" charset="0"/>
              </a:rPr>
              <a:t>and Adult         Infectious </a:t>
            </a:r>
            <a:r>
              <a:rPr lang="en-US" sz="3600" b="0" dirty="0">
                <a:cs typeface="Arial" panose="020B0604020202020204" pitchFamily="34" charset="0"/>
              </a:rPr>
              <a:t>Diseases</a:t>
            </a:r>
          </a:p>
          <a:p>
            <a:pPr algn="l">
              <a:spcBef>
                <a:spcPts val="200"/>
              </a:spcBef>
            </a:pPr>
            <a:r>
              <a:rPr lang="en-US" sz="3600" b="0" dirty="0">
                <a:cs typeface="Arial" panose="020B0604020202020204" pitchFamily="34" charset="0"/>
              </a:rPr>
              <a:t>The Johns Hopkins University School of </a:t>
            </a:r>
            <a:r>
              <a:rPr lang="en-US" sz="3600" b="0" dirty="0" smtClean="0">
                <a:cs typeface="Arial" panose="020B0604020202020204" pitchFamily="34" charset="0"/>
              </a:rPr>
              <a:t>Medicine</a:t>
            </a:r>
            <a:endParaRPr lang="en-US" sz="3600" b="0" dirty="0">
              <a:cs typeface="Arial" panose="020B0604020202020204" pitchFamily="34" charset="0"/>
            </a:endParaRPr>
          </a:p>
          <a:p>
            <a:pPr algn="l">
              <a:spcBef>
                <a:spcPts val="200"/>
              </a:spcBef>
            </a:pPr>
            <a:r>
              <a:rPr lang="en-US" sz="3600" b="0" dirty="0">
                <a:cs typeface="Arial" panose="020B0604020202020204" pitchFamily="34" charset="0"/>
              </a:rPr>
              <a:t>Baltimore, Maryland</a:t>
            </a:r>
            <a:endParaRPr lang="en-US" sz="3200" b="0" dirty="0">
              <a:latin typeface="+mn-lt"/>
              <a:cs typeface="Arial" panose="020B0604020202020204" pitchFamily="34" charset="0"/>
            </a:endParaRPr>
          </a:p>
        </p:txBody>
      </p:sp>
      <p:sp>
        <p:nvSpPr>
          <p:cNvPr id="6" name="Title 1"/>
          <p:cNvSpPr txBox="1">
            <a:spLocks/>
          </p:cNvSpPr>
          <p:nvPr/>
        </p:nvSpPr>
        <p:spPr bwMode="gray">
          <a:xfrm>
            <a:off x="2271687" y="427713"/>
            <a:ext cx="7772400" cy="1524000"/>
          </a:xfrm>
          <a:prstGeom prst="rect">
            <a:avLst/>
          </a:prstGeom>
        </p:spPr>
        <p:txBody>
          <a:bodyPr vert="horz" anchor="b">
            <a:normAutofit/>
          </a:bodyPr>
          <a:lstStyle>
            <a:lvl1pPr algn="ctr" rtl="0" eaLnBrk="1" latinLnBrk="0" hangingPunct="1">
              <a:spcBef>
                <a:spcPct val="0"/>
              </a:spcBef>
              <a:buNone/>
              <a:defRPr kumimoji="0" sz="4200" b="0" i="0" u="none" kern="1200">
                <a:solidFill>
                  <a:schemeClr val="bg2">
                    <a:lumMod val="25000"/>
                  </a:schemeClr>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C5D1D7">
                  <a:lumMod val="25000"/>
                </a:srgbClr>
              </a:solidFill>
              <a:effectLst/>
              <a:uLnTx/>
              <a:uFillTx/>
              <a:latin typeface="Arial" pitchFamily="34" charset="0"/>
              <a:ea typeface="+mj-ea"/>
              <a:cs typeface="Arial" pitchFamily="34" charset="0"/>
            </a:endParaRPr>
          </a:p>
        </p:txBody>
      </p:sp>
      <p:sp>
        <p:nvSpPr>
          <p:cNvPr id="3" name="Rectangle 2"/>
          <p:cNvSpPr/>
          <p:nvPr/>
        </p:nvSpPr>
        <p:spPr>
          <a:xfrm>
            <a:off x="4305294" y="4299693"/>
            <a:ext cx="7819806" cy="584775"/>
          </a:xfrm>
          <a:prstGeom prst="rect">
            <a:avLst/>
          </a:prstGeom>
        </p:spPr>
        <p:txBody>
          <a:bodyPr wrap="square">
            <a:spAutoFit/>
          </a:bodyPr>
          <a:lstStyle/>
          <a:p>
            <a:pPr marL="182880" indent="-182880">
              <a:buNone/>
            </a:pPr>
            <a:r>
              <a:rPr lang="en-US" sz="1600" i="1" dirty="0">
                <a:solidFill>
                  <a:schemeClr val="bg1"/>
                </a:solidFill>
              </a:rPr>
              <a:t>Dr Agwu has served as an advisor to Gilead Sciences, </a:t>
            </a:r>
            <a:r>
              <a:rPr lang="en-US" sz="1600" i="1" dirty="0" err="1">
                <a:solidFill>
                  <a:schemeClr val="bg1"/>
                </a:solidFill>
              </a:rPr>
              <a:t>Inc</a:t>
            </a:r>
            <a:r>
              <a:rPr lang="en-US" sz="1600" i="1" dirty="0">
                <a:solidFill>
                  <a:schemeClr val="bg1"/>
                </a:solidFill>
              </a:rPr>
              <a:t>, and Merck &amp; Co, Inc. (Updated </a:t>
            </a:r>
            <a:r>
              <a:rPr lang="en-US" sz="1600" i="1" dirty="0" smtClean="0">
                <a:solidFill>
                  <a:schemeClr val="bg1"/>
                </a:solidFill>
              </a:rPr>
              <a:t>09/28/20</a:t>
            </a:r>
            <a:r>
              <a:rPr lang="en-US" sz="1600" i="1" dirty="0">
                <a:solidFill>
                  <a:schemeClr val="bg1"/>
                </a:solidFill>
              </a:rPr>
              <a:t>)</a:t>
            </a:r>
          </a:p>
        </p:txBody>
      </p:sp>
      <p:sp>
        <p:nvSpPr>
          <p:cNvPr id="7" name="Rectangle 6"/>
          <p:cNvSpPr/>
          <p:nvPr/>
        </p:nvSpPr>
        <p:spPr>
          <a:xfrm>
            <a:off x="4305294" y="5030784"/>
            <a:ext cx="8032299" cy="738664"/>
          </a:xfrm>
          <a:prstGeom prst="rect">
            <a:avLst/>
          </a:prstGeom>
        </p:spPr>
        <p:txBody>
          <a:bodyPr wrap="square">
            <a:spAutoFit/>
          </a:bodyPr>
          <a:lstStyle/>
          <a:p>
            <a:pPr>
              <a:buNone/>
            </a:pPr>
            <a:r>
              <a:rPr lang="en-US" sz="1400" b="1" dirty="0">
                <a:solidFill>
                  <a:schemeClr val="bg1"/>
                </a:solidFill>
              </a:rPr>
              <a:t>Planner/Reviewer Financial </a:t>
            </a:r>
            <a:r>
              <a:rPr lang="en-US" sz="1400" b="1" dirty="0" smtClean="0">
                <a:solidFill>
                  <a:schemeClr val="bg1"/>
                </a:solidFill>
              </a:rPr>
              <a:t>Disclosures:</a:t>
            </a:r>
            <a:endParaRPr lang="en-US" sz="1400" b="1" dirty="0">
              <a:solidFill>
                <a:schemeClr val="bg1"/>
              </a:solidFill>
            </a:endParaRPr>
          </a:p>
          <a:p>
            <a:r>
              <a:rPr lang="en-US" sz="1400" i="1" dirty="0" smtClean="0">
                <a:solidFill>
                  <a:schemeClr val="bg1"/>
                </a:solidFill>
              </a:rPr>
              <a:t>Planner/Reviewer 1 has </a:t>
            </a:r>
            <a:r>
              <a:rPr lang="en-US" sz="1400" i="1" dirty="0">
                <a:solidFill>
                  <a:schemeClr val="bg1"/>
                </a:solidFill>
              </a:rPr>
              <a:t>no relevant financial affiliations to disclose. (Updated 05/13/19)</a:t>
            </a:r>
          </a:p>
          <a:p>
            <a:pPr>
              <a:buNone/>
            </a:pPr>
            <a:r>
              <a:rPr lang="en-US" sz="1400" i="1" dirty="0" smtClean="0">
                <a:solidFill>
                  <a:schemeClr val="bg1"/>
                </a:solidFill>
              </a:rPr>
              <a:t>Planner/Reviewer </a:t>
            </a:r>
            <a:r>
              <a:rPr lang="en-US" sz="1400" i="1" dirty="0">
                <a:solidFill>
                  <a:schemeClr val="bg1"/>
                </a:solidFill>
              </a:rPr>
              <a:t>2 has no relevant financial affiliations to disclose. </a:t>
            </a:r>
            <a:r>
              <a:rPr lang="en-US" sz="1400" i="1" dirty="0" smtClean="0">
                <a:solidFill>
                  <a:schemeClr val="bg1"/>
                </a:solidFill>
              </a:rPr>
              <a:t>(Updated 09/24/20)</a:t>
            </a:r>
            <a:endParaRPr lang="en-US" sz="1400" i="1" dirty="0">
              <a:solidFill>
                <a:schemeClr val="bg1"/>
              </a:solidFill>
            </a:endParaRPr>
          </a:p>
        </p:txBody>
      </p:sp>
      <p:pic>
        <p:nvPicPr>
          <p:cNvPr id="1026" name="Picture 2" descr="https://120qrk11gh163n79gg1cg656-wpengine.netdna-ssl.com/wp-content/uploads/2020/01/allison_agwu_2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41" y="2469244"/>
            <a:ext cx="2495550" cy="249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826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Pretest </a:t>
            </a:r>
            <a:r>
              <a:rPr lang="en-US" sz="3600" dirty="0"/>
              <a:t>Question </a:t>
            </a:r>
            <a:r>
              <a:rPr lang="en-US" sz="3600" dirty="0" smtClean="0"/>
              <a:t>#1</a:t>
            </a:r>
            <a:endParaRPr lang="en-US" sz="3600" dirty="0"/>
          </a:p>
        </p:txBody>
      </p:sp>
      <p:sp>
        <p:nvSpPr>
          <p:cNvPr id="8" name="Content Placeholder 7"/>
          <p:cNvSpPr>
            <a:spLocks noGrp="1"/>
          </p:cNvSpPr>
          <p:nvPr>
            <p:ph type="body" idx="1"/>
          </p:nvPr>
        </p:nvSpPr>
        <p:spPr>
          <a:xfrm>
            <a:off x="619596" y="1088571"/>
            <a:ext cx="11272603" cy="5369468"/>
          </a:xfrm>
        </p:spPr>
        <p:txBody>
          <a:bodyPr/>
          <a:lstStyle/>
          <a:p>
            <a:pPr>
              <a:buNone/>
            </a:pPr>
            <a:endParaRPr lang="en-US" sz="3600" dirty="0"/>
          </a:p>
          <a:p>
            <a:endParaRPr lang="en-US" dirty="0"/>
          </a:p>
        </p:txBody>
      </p:sp>
      <p:sp>
        <p:nvSpPr>
          <p:cNvPr id="5" name="Content Placeholder 2"/>
          <p:cNvSpPr txBox="1">
            <a:spLocks/>
          </p:cNvSpPr>
          <p:nvPr/>
        </p:nvSpPr>
        <p:spPr>
          <a:xfrm>
            <a:off x="619596" y="1088571"/>
            <a:ext cx="10851969" cy="5096099"/>
          </a:xfrm>
          <a:prstGeom prst="rect">
            <a:avLst/>
          </a:prstGeom>
        </p:spPr>
        <p:txBody>
          <a:bodyPr vert="horz" lIns="91440" tIns="45720" rIns="91440" bIns="45720" rtlCol="0">
            <a:noAutofit/>
          </a:bodyPr>
          <a:lstStyle/>
          <a:p>
            <a:pPr>
              <a:spcAft>
                <a:spcPts val="1200"/>
              </a:spcAft>
            </a:pPr>
            <a:r>
              <a:rPr lang="en-US" sz="3200" dirty="0" smtClean="0"/>
              <a:t>Which statement is </a:t>
            </a:r>
            <a:r>
              <a:rPr lang="en-US" sz="3200" b="1" dirty="0" smtClean="0"/>
              <a:t>FALSE</a:t>
            </a:r>
            <a:r>
              <a:rPr lang="en-US" sz="3200" dirty="0" smtClean="0"/>
              <a:t>?</a:t>
            </a:r>
          </a:p>
          <a:p>
            <a:pPr marL="514350" indent="-514350">
              <a:spcAft>
                <a:spcPts val="1200"/>
              </a:spcAft>
              <a:buFont typeface="+mj-lt"/>
              <a:buAutoNum type="arabicPeriod"/>
            </a:pPr>
            <a:r>
              <a:rPr lang="en-US" sz="3200" dirty="0" smtClean="0"/>
              <a:t>Adolescents and young people ages 13 to 24 years account for about 20% of new HIV diagnoses</a:t>
            </a:r>
          </a:p>
          <a:p>
            <a:pPr marL="514350" indent="-514350">
              <a:spcAft>
                <a:spcPts val="1200"/>
              </a:spcAft>
              <a:buFont typeface="+mj-lt"/>
              <a:buAutoNum type="arabicPeriod"/>
            </a:pPr>
            <a:r>
              <a:rPr lang="en-US" sz="3200" dirty="0" smtClean="0"/>
              <a:t>Rates of sexually transmitted infections are increasing across all age ranges</a:t>
            </a:r>
          </a:p>
          <a:p>
            <a:pPr marL="514350" indent="-514350">
              <a:spcAft>
                <a:spcPts val="1200"/>
              </a:spcAft>
              <a:buFont typeface="+mj-lt"/>
              <a:buAutoNum type="arabicPeriod"/>
            </a:pPr>
            <a:r>
              <a:rPr lang="en-US" sz="3200" dirty="0" smtClean="0"/>
              <a:t>Approximately 40% of adolescents have had intercourse by the time they complete high school </a:t>
            </a:r>
          </a:p>
          <a:p>
            <a:pPr marL="514350" indent="-514350">
              <a:spcAft>
                <a:spcPts val="1200"/>
              </a:spcAft>
              <a:buFont typeface="+mj-lt"/>
              <a:buAutoNum type="arabicPeriod"/>
            </a:pPr>
            <a:r>
              <a:rPr lang="en-US" sz="3200" dirty="0" smtClean="0"/>
              <a:t>Individuals over the age of 50 years account for less than 5% of new HIV diagnoses  </a:t>
            </a:r>
            <a:endParaRPr lang="en-US" sz="3200" dirty="0"/>
          </a:p>
        </p:txBody>
      </p:sp>
    </p:spTree>
    <p:extLst>
      <p:ext uri="{BB962C8B-B14F-4D97-AF65-F5344CB8AC3E}">
        <p14:creationId xmlns:p14="http://schemas.microsoft.com/office/powerpoint/2010/main" val="3882491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19596" y="259701"/>
            <a:ext cx="11272601" cy="735383"/>
          </a:xfrm>
        </p:spPr>
        <p:txBody>
          <a:bodyPr/>
          <a:lstStyle/>
          <a:p>
            <a:r>
              <a:rPr lang="en-US" sz="3600" dirty="0"/>
              <a:t>Pretest Question </a:t>
            </a:r>
            <a:r>
              <a:rPr lang="en-US" sz="3600" dirty="0" smtClean="0"/>
              <a:t> #2 </a:t>
            </a:r>
            <a:endParaRPr lang="en-US" sz="3600" dirty="0"/>
          </a:p>
        </p:txBody>
      </p:sp>
      <p:sp>
        <p:nvSpPr>
          <p:cNvPr id="8" name="Content Placeholder 7"/>
          <p:cNvSpPr>
            <a:spLocks noGrp="1"/>
          </p:cNvSpPr>
          <p:nvPr>
            <p:ph type="body" idx="1"/>
          </p:nvPr>
        </p:nvSpPr>
        <p:spPr>
          <a:xfrm>
            <a:off x="619596" y="1088571"/>
            <a:ext cx="11272603" cy="5369468"/>
          </a:xfrm>
        </p:spPr>
        <p:txBody>
          <a:bodyPr/>
          <a:lstStyle/>
          <a:p>
            <a:pPr>
              <a:buNone/>
            </a:pPr>
            <a:endParaRPr lang="en-US" sz="3600" dirty="0"/>
          </a:p>
          <a:p>
            <a:endParaRPr lang="en-US" dirty="0"/>
          </a:p>
        </p:txBody>
      </p:sp>
      <p:sp>
        <p:nvSpPr>
          <p:cNvPr id="5" name="Content Placeholder 2"/>
          <p:cNvSpPr txBox="1">
            <a:spLocks/>
          </p:cNvSpPr>
          <p:nvPr/>
        </p:nvSpPr>
        <p:spPr>
          <a:xfrm>
            <a:off x="619596" y="1088571"/>
            <a:ext cx="10851969" cy="5096099"/>
          </a:xfrm>
          <a:prstGeom prst="rect">
            <a:avLst/>
          </a:prstGeom>
        </p:spPr>
        <p:txBody>
          <a:bodyPr vert="horz" lIns="91440" tIns="45720" rIns="91440" bIns="45720" rtlCol="0">
            <a:noAutofit/>
          </a:bodyPr>
          <a:lstStyle/>
          <a:p>
            <a:pPr>
              <a:spcAft>
                <a:spcPts val="1200"/>
              </a:spcAft>
            </a:pPr>
            <a:r>
              <a:rPr lang="en-US" sz="3200" dirty="0" smtClean="0"/>
              <a:t>Which is </a:t>
            </a:r>
            <a:r>
              <a:rPr lang="en-US" sz="3200" b="1" dirty="0" smtClean="0"/>
              <a:t>NOT</a:t>
            </a:r>
            <a:r>
              <a:rPr lang="en-US" sz="3200" dirty="0" smtClean="0"/>
              <a:t> a common reason that practitioners report for not obtaining a sexual history</a:t>
            </a:r>
            <a:r>
              <a:rPr lang="en-US" sz="3200" dirty="0"/>
              <a:t>?</a:t>
            </a:r>
            <a:endParaRPr lang="en-US" sz="3200" dirty="0" smtClean="0"/>
          </a:p>
          <a:p>
            <a:pPr marL="514350" indent="-514350">
              <a:spcAft>
                <a:spcPts val="1200"/>
              </a:spcAft>
              <a:buFont typeface="+mj-lt"/>
              <a:buAutoNum type="arabicPeriod"/>
            </a:pPr>
            <a:r>
              <a:rPr lang="en-US" sz="3200" dirty="0" smtClean="0"/>
              <a:t>Time constraints</a:t>
            </a:r>
          </a:p>
          <a:p>
            <a:pPr marL="514350" indent="-514350">
              <a:spcAft>
                <a:spcPts val="1200"/>
              </a:spcAft>
              <a:buFont typeface="+mj-lt"/>
              <a:buAutoNum type="arabicPeriod"/>
            </a:pPr>
            <a:r>
              <a:rPr lang="en-US" sz="3200" dirty="0" smtClean="0"/>
              <a:t>Lack of comfort</a:t>
            </a:r>
          </a:p>
          <a:p>
            <a:pPr marL="514350" indent="-514350">
              <a:spcAft>
                <a:spcPts val="1200"/>
              </a:spcAft>
              <a:buFont typeface="+mj-lt"/>
              <a:buAutoNum type="arabicPeriod"/>
            </a:pPr>
            <a:r>
              <a:rPr lang="en-US" sz="3200" dirty="0" smtClean="0"/>
              <a:t>Irrelevant to chief complaint</a:t>
            </a:r>
          </a:p>
          <a:p>
            <a:pPr marL="514350" indent="-514350">
              <a:spcAft>
                <a:spcPts val="1200"/>
              </a:spcAft>
              <a:buFont typeface="+mj-lt"/>
              <a:buAutoNum type="arabicPeriod"/>
            </a:pPr>
            <a:r>
              <a:rPr lang="en-US" sz="3200" dirty="0" smtClean="0"/>
              <a:t>Prohibited by employer</a:t>
            </a:r>
            <a:endParaRPr lang="en-US" sz="3200" dirty="0"/>
          </a:p>
        </p:txBody>
      </p:sp>
    </p:spTree>
    <p:extLst>
      <p:ext uri="{BB962C8B-B14F-4D97-AF65-F5344CB8AC3E}">
        <p14:creationId xmlns:p14="http://schemas.microsoft.com/office/powerpoint/2010/main" val="1530591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
          </p:nvPr>
        </p:nvPicPr>
        <p:blipFill>
          <a:blip r:embed="rId2"/>
          <a:stretch>
            <a:fillRect/>
          </a:stretch>
        </p:blipFill>
        <p:spPr>
          <a:xfrm>
            <a:off x="1694985" y="1182031"/>
            <a:ext cx="8396868" cy="4672360"/>
          </a:xfrm>
          <a:prstGeom prst="rect">
            <a:avLst/>
          </a:prstGeom>
        </p:spPr>
      </p:pic>
    </p:spTree>
    <p:extLst>
      <p:ext uri="{BB962C8B-B14F-4D97-AF65-F5344CB8AC3E}">
        <p14:creationId xmlns:p14="http://schemas.microsoft.com/office/powerpoint/2010/main" val="86628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 is a normal part of life</a:t>
            </a:r>
            <a:endParaRPr lang="en-US" dirty="0"/>
          </a:p>
        </p:txBody>
      </p:sp>
      <p:pic>
        <p:nvPicPr>
          <p:cNvPr id="4" name="Picture 3"/>
          <p:cNvPicPr>
            <a:picLocks noChangeAspect="1"/>
          </p:cNvPicPr>
          <p:nvPr/>
        </p:nvPicPr>
        <p:blipFill>
          <a:blip r:embed="rId2"/>
          <a:stretch>
            <a:fillRect/>
          </a:stretch>
        </p:blipFill>
        <p:spPr>
          <a:xfrm>
            <a:off x="2828124" y="1706137"/>
            <a:ext cx="6855545" cy="4917687"/>
          </a:xfrm>
          <a:prstGeom prst="rect">
            <a:avLst/>
          </a:prstGeom>
        </p:spPr>
      </p:pic>
    </p:spTree>
    <p:extLst>
      <p:ext uri="{BB962C8B-B14F-4D97-AF65-F5344CB8AC3E}">
        <p14:creationId xmlns:p14="http://schemas.microsoft.com/office/powerpoint/2010/main" val="2211524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795013" y="1213896"/>
            <a:ext cx="5972917" cy="5210817"/>
          </a:xfrm>
        </p:spPr>
        <p:txBody>
          <a:bodyPr/>
          <a:lstStyle/>
          <a:p>
            <a:r>
              <a:rPr lang="en-US" sz="2667" dirty="0"/>
              <a:t>High school students (9-12</a:t>
            </a:r>
            <a:r>
              <a:rPr lang="en-US" sz="2667" baseline="30000" dirty="0"/>
              <a:t>th</a:t>
            </a:r>
            <a:r>
              <a:rPr lang="en-US" sz="2667" dirty="0"/>
              <a:t> grade)</a:t>
            </a:r>
          </a:p>
          <a:p>
            <a:r>
              <a:rPr lang="en-US" sz="2400" dirty="0"/>
              <a:t>40% had ever had sexual intercourse.</a:t>
            </a:r>
          </a:p>
          <a:p>
            <a:r>
              <a:rPr lang="en-US" sz="2400" dirty="0"/>
              <a:t>10% had ≥4 sexual partners</a:t>
            </a:r>
            <a:r>
              <a:rPr lang="en-US" sz="2400" dirty="0" smtClean="0"/>
              <a:t>.</a:t>
            </a:r>
            <a:endParaRPr lang="en-US" sz="2400" dirty="0"/>
          </a:p>
        </p:txBody>
      </p:sp>
      <p:pic>
        <p:nvPicPr>
          <p:cNvPr id="7" name="Content Placeholder 6"/>
          <p:cNvPicPr>
            <a:picLocks noGrp="1" noChangeAspect="1"/>
          </p:cNvPicPr>
          <p:nvPr>
            <p:ph sz="half" idx="2"/>
          </p:nvPr>
        </p:nvPicPr>
        <p:blipFill>
          <a:blip r:embed="rId2"/>
          <a:stretch>
            <a:fillRect/>
          </a:stretch>
        </p:blipFill>
        <p:spPr>
          <a:xfrm>
            <a:off x="591766" y="1381093"/>
            <a:ext cx="5203246" cy="4447490"/>
          </a:xfrm>
          <a:prstGeom prst="rect">
            <a:avLst/>
          </a:prstGeom>
        </p:spPr>
      </p:pic>
      <p:sp>
        <p:nvSpPr>
          <p:cNvPr id="2" name="Title 1"/>
          <p:cNvSpPr>
            <a:spLocks noGrp="1"/>
          </p:cNvSpPr>
          <p:nvPr>
            <p:ph type="title"/>
          </p:nvPr>
        </p:nvSpPr>
        <p:spPr/>
        <p:txBody>
          <a:bodyPr/>
          <a:lstStyle/>
          <a:p>
            <a:r>
              <a:rPr lang="en-US" sz="4000" dirty="0"/>
              <a:t>Adolescents are having sex</a:t>
            </a:r>
            <a:r>
              <a:rPr lang="en-US" sz="5333" dirty="0"/>
              <a:t>.</a:t>
            </a:r>
          </a:p>
        </p:txBody>
      </p:sp>
      <p:sp>
        <p:nvSpPr>
          <p:cNvPr id="8" name="TextBox 7"/>
          <p:cNvSpPr txBox="1"/>
          <p:nvPr/>
        </p:nvSpPr>
        <p:spPr>
          <a:xfrm>
            <a:off x="6763931" y="6341932"/>
            <a:ext cx="5003999" cy="400110"/>
          </a:xfrm>
          <a:prstGeom prst="rect">
            <a:avLst/>
          </a:prstGeom>
          <a:noFill/>
        </p:spPr>
        <p:txBody>
          <a:bodyPr wrap="none" rtlCol="0">
            <a:spAutoFit/>
          </a:bodyPr>
          <a:lstStyle/>
          <a:p>
            <a:r>
              <a:rPr lang="en-US" sz="2000" dirty="0">
                <a:solidFill>
                  <a:schemeClr val="bg1"/>
                </a:solidFill>
              </a:rPr>
              <a:t>National Youth Risk Behavior Survey 2017</a:t>
            </a:r>
          </a:p>
        </p:txBody>
      </p:sp>
    </p:spTree>
    <p:extLst>
      <p:ext uri="{BB962C8B-B14F-4D97-AF65-F5344CB8AC3E}">
        <p14:creationId xmlns:p14="http://schemas.microsoft.com/office/powerpoint/2010/main" val="668366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87979" y="1213896"/>
            <a:ext cx="11479952" cy="5210817"/>
          </a:xfrm>
        </p:spPr>
        <p:txBody>
          <a:bodyPr/>
          <a:lstStyle/>
          <a:p>
            <a:pPr>
              <a:buClr>
                <a:schemeClr val="bg1"/>
              </a:buClr>
            </a:pPr>
            <a:r>
              <a:rPr lang="en-US" sz="2667" dirty="0"/>
              <a:t>High school students (9-12</a:t>
            </a:r>
            <a:r>
              <a:rPr lang="en-US" sz="2667" baseline="30000" dirty="0"/>
              <a:t>th</a:t>
            </a:r>
            <a:r>
              <a:rPr lang="en-US" sz="2667" dirty="0"/>
              <a:t> grade)</a:t>
            </a:r>
          </a:p>
          <a:p>
            <a:pPr>
              <a:buClr>
                <a:schemeClr val="bg1"/>
              </a:buClr>
            </a:pPr>
            <a:r>
              <a:rPr lang="en-US" sz="2400" dirty="0"/>
              <a:t>40% had ever had sexual intercourse.</a:t>
            </a:r>
          </a:p>
          <a:p>
            <a:pPr>
              <a:buClr>
                <a:schemeClr val="bg1"/>
              </a:buClr>
            </a:pPr>
            <a:r>
              <a:rPr lang="en-US" sz="2400" dirty="0"/>
              <a:t>10% had ≥4 sexual partners.</a:t>
            </a:r>
          </a:p>
          <a:p>
            <a:pPr>
              <a:buClr>
                <a:schemeClr val="bg1"/>
              </a:buClr>
            </a:pPr>
            <a:r>
              <a:rPr lang="en-US" sz="2400" dirty="0"/>
              <a:t>30% had sex during the previous 3 months, and, of those:  </a:t>
            </a:r>
          </a:p>
          <a:p>
            <a:pPr marL="487668">
              <a:buClr>
                <a:schemeClr val="bg1"/>
              </a:buClr>
            </a:pPr>
            <a:r>
              <a:rPr lang="en-US" sz="2400" dirty="0"/>
              <a:t>46% did not use a condom with last sex.</a:t>
            </a:r>
          </a:p>
          <a:p>
            <a:pPr marL="487668">
              <a:buClr>
                <a:schemeClr val="bg1"/>
              </a:buClr>
            </a:pPr>
            <a:r>
              <a:rPr lang="en-US" sz="2400" dirty="0"/>
              <a:t>14% did not use any method to prevent pregnancy.</a:t>
            </a:r>
          </a:p>
          <a:p>
            <a:pPr marL="487668">
              <a:buClr>
                <a:schemeClr val="bg1"/>
              </a:buClr>
            </a:pPr>
            <a:r>
              <a:rPr lang="en-US" sz="2400" dirty="0"/>
              <a:t>19% drank alcohol or used drugs before last sex.</a:t>
            </a:r>
          </a:p>
          <a:p>
            <a:pPr>
              <a:buClr>
                <a:schemeClr val="bg1"/>
              </a:buClr>
            </a:pPr>
            <a:r>
              <a:rPr lang="en-US" sz="2400" dirty="0"/>
              <a:t>7% had been physically forced to have sex when they did not want to.</a:t>
            </a:r>
          </a:p>
          <a:p>
            <a:pPr>
              <a:buClr>
                <a:schemeClr val="bg1"/>
              </a:buClr>
            </a:pPr>
            <a:r>
              <a:rPr lang="en-US" sz="2400" dirty="0"/>
              <a:t>&lt;10% of all students have ever been tested for HIV.</a:t>
            </a:r>
          </a:p>
        </p:txBody>
      </p:sp>
      <p:pic>
        <p:nvPicPr>
          <p:cNvPr id="7" name="Content Placeholder 6"/>
          <p:cNvPicPr>
            <a:picLocks noGrp="1" noChangeAspect="1"/>
          </p:cNvPicPr>
          <p:nvPr>
            <p:ph sz="half" idx="2"/>
          </p:nvPr>
        </p:nvPicPr>
        <p:blipFill>
          <a:blip r:embed="rId2"/>
          <a:stretch>
            <a:fillRect/>
          </a:stretch>
        </p:blipFill>
        <p:spPr>
          <a:xfrm>
            <a:off x="9049983" y="1094666"/>
            <a:ext cx="2922053" cy="2526540"/>
          </a:xfrm>
          <a:prstGeom prst="rect">
            <a:avLst/>
          </a:prstGeom>
        </p:spPr>
      </p:pic>
      <p:sp>
        <p:nvSpPr>
          <p:cNvPr id="2" name="Title 1"/>
          <p:cNvSpPr>
            <a:spLocks noGrp="1"/>
          </p:cNvSpPr>
          <p:nvPr>
            <p:ph type="title"/>
          </p:nvPr>
        </p:nvSpPr>
        <p:spPr/>
        <p:txBody>
          <a:bodyPr/>
          <a:lstStyle/>
          <a:p>
            <a:r>
              <a:rPr lang="en-US" sz="4000" dirty="0"/>
              <a:t>Adolescents are having sex</a:t>
            </a:r>
            <a:r>
              <a:rPr lang="en-US" sz="5333" dirty="0"/>
              <a:t>.</a:t>
            </a:r>
          </a:p>
        </p:txBody>
      </p:sp>
      <p:sp>
        <p:nvSpPr>
          <p:cNvPr id="8" name="TextBox 7"/>
          <p:cNvSpPr txBox="1"/>
          <p:nvPr/>
        </p:nvSpPr>
        <p:spPr>
          <a:xfrm>
            <a:off x="6157653" y="6334165"/>
            <a:ext cx="5488490" cy="430887"/>
          </a:xfrm>
          <a:prstGeom prst="rect">
            <a:avLst/>
          </a:prstGeom>
          <a:noFill/>
        </p:spPr>
        <p:txBody>
          <a:bodyPr wrap="none" rtlCol="0">
            <a:spAutoFit/>
          </a:bodyPr>
          <a:lstStyle/>
          <a:p>
            <a:r>
              <a:rPr lang="en-US" sz="2200" dirty="0">
                <a:solidFill>
                  <a:schemeClr val="bg1"/>
                </a:solidFill>
              </a:rPr>
              <a:t>National Youth Risk Behavior Survey 2017</a:t>
            </a:r>
          </a:p>
        </p:txBody>
      </p:sp>
    </p:spTree>
    <p:extLst>
      <p:ext uri="{BB962C8B-B14F-4D97-AF65-F5344CB8AC3E}">
        <p14:creationId xmlns:p14="http://schemas.microsoft.com/office/powerpoint/2010/main" val="2502649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711745" y="3475252"/>
            <a:ext cx="894379" cy="801457"/>
          </a:xfrm>
          <a:prstGeom prst="rect">
            <a:avLst/>
          </a:prstGeom>
        </p:spPr>
      </p:pic>
      <p:sp>
        <p:nvSpPr>
          <p:cNvPr id="37890" name="Title 1"/>
          <p:cNvSpPr>
            <a:spLocks noGrp="1"/>
          </p:cNvSpPr>
          <p:nvPr>
            <p:ph type="title"/>
          </p:nvPr>
        </p:nvSpPr>
        <p:spPr>
          <a:xfrm>
            <a:off x="352471" y="701909"/>
            <a:ext cx="11245560" cy="373039"/>
          </a:xfrm>
        </p:spPr>
        <p:txBody>
          <a:bodyPr>
            <a:noAutofit/>
          </a:bodyPr>
          <a:lstStyle/>
          <a:p>
            <a:pPr eaLnBrk="1" hangingPunct="1"/>
            <a:r>
              <a:rPr lang="en-US" sz="4000" dirty="0">
                <a:latin typeface="Calibri (body)"/>
              </a:rPr>
              <a:t>“Risky B</a:t>
            </a:r>
            <a:r>
              <a:rPr lang="en-US" sz="4000" dirty="0" smtClean="0">
                <a:latin typeface="Calibri (body)"/>
              </a:rPr>
              <a:t>ehavior</a:t>
            </a:r>
            <a:r>
              <a:rPr lang="en-US" sz="4000" dirty="0">
                <a:latin typeface="Calibri (body)"/>
              </a:rPr>
              <a:t>” or Normal Development?</a:t>
            </a:r>
            <a:endParaRPr sz="4000" dirty="0">
              <a:latin typeface="Calibri (body)"/>
            </a:endParaRPr>
          </a:p>
        </p:txBody>
      </p:sp>
      <p:sp>
        <p:nvSpPr>
          <p:cNvPr id="37891" name="Content Placeholder 2"/>
          <p:cNvSpPr>
            <a:spLocks noGrp="1"/>
          </p:cNvSpPr>
          <p:nvPr>
            <p:ph sz="half" idx="1"/>
          </p:nvPr>
        </p:nvSpPr>
        <p:spPr>
          <a:xfrm>
            <a:off x="352471" y="1035220"/>
            <a:ext cx="7315200" cy="4855856"/>
          </a:xfrm>
        </p:spPr>
        <p:txBody>
          <a:bodyPr/>
          <a:lstStyle/>
          <a:p>
            <a:pPr>
              <a:buClr>
                <a:schemeClr val="tx1"/>
              </a:buClr>
              <a:buNone/>
            </a:pPr>
            <a:r>
              <a:rPr lang="en-US" sz="2667" dirty="0">
                <a:latin typeface="Calibri (body)"/>
              </a:rPr>
              <a:t>Cognitive development</a:t>
            </a:r>
          </a:p>
          <a:p>
            <a:pPr marL="380990" lvl="2" indent="-380990">
              <a:buClr>
                <a:schemeClr val="bg1"/>
              </a:buClr>
              <a:buFont typeface="Wingdings" panose="05000000000000000000" pitchFamily="2" charset="2"/>
              <a:buChar char="§"/>
            </a:pPr>
            <a:r>
              <a:rPr lang="en-US" dirty="0">
                <a:solidFill>
                  <a:schemeClr val="bg2"/>
                </a:solidFill>
                <a:latin typeface="Calibri (body)"/>
              </a:rPr>
              <a:t>Concrete thinking </a:t>
            </a:r>
            <a:r>
              <a:rPr lang="en-US" dirty="0">
                <a:solidFill>
                  <a:schemeClr val="bg2"/>
                </a:solidFill>
                <a:latin typeface="Calibri (body)"/>
                <a:sym typeface="Wingdings" panose="05000000000000000000" pitchFamily="2" charset="2"/>
              </a:rPr>
              <a:t> more complex</a:t>
            </a:r>
            <a:endParaRPr lang="en-US" dirty="0">
              <a:solidFill>
                <a:schemeClr val="bg2"/>
              </a:solidFill>
              <a:latin typeface="Calibri (body)"/>
            </a:endParaRPr>
          </a:p>
          <a:p>
            <a:pPr marL="380990" lvl="2" indent="-380990">
              <a:buClr>
                <a:schemeClr val="bg1"/>
              </a:buClr>
              <a:buFont typeface="Wingdings" panose="05000000000000000000" pitchFamily="2" charset="2"/>
              <a:buChar char="§"/>
            </a:pPr>
            <a:r>
              <a:rPr lang="en-US" dirty="0">
                <a:solidFill>
                  <a:schemeClr val="bg2"/>
                </a:solidFill>
                <a:latin typeface="Calibri (body)"/>
              </a:rPr>
              <a:t>Limited ability to perceive consequences</a:t>
            </a:r>
          </a:p>
          <a:p>
            <a:pPr>
              <a:buClr>
                <a:schemeClr val="tx1"/>
              </a:buClr>
              <a:buNone/>
            </a:pPr>
            <a:r>
              <a:rPr lang="en-US" sz="2400" dirty="0">
                <a:latin typeface="Calibri (body)"/>
              </a:rPr>
              <a:t>Risk taking &amp; experimentation</a:t>
            </a:r>
          </a:p>
          <a:p>
            <a:pPr marL="380990" lvl="2" indent="-380990">
              <a:buClr>
                <a:schemeClr val="bg1"/>
              </a:buClr>
              <a:buFont typeface="Wingdings" panose="05000000000000000000" pitchFamily="2" charset="2"/>
              <a:buChar char="§"/>
            </a:pPr>
            <a:r>
              <a:rPr lang="en-US" dirty="0">
                <a:solidFill>
                  <a:schemeClr val="bg2"/>
                </a:solidFill>
                <a:latin typeface="Calibri (body)"/>
              </a:rPr>
              <a:t>Exploration of </a:t>
            </a:r>
            <a:r>
              <a:rPr lang="en-US" dirty="0">
                <a:solidFill>
                  <a:srgbClr val="FFC000"/>
                </a:solidFill>
                <a:latin typeface="Calibri (body)"/>
              </a:rPr>
              <a:t>_______ (fill in the blank) </a:t>
            </a:r>
          </a:p>
          <a:p>
            <a:pPr marL="380990" lvl="2" indent="-380990">
              <a:buClr>
                <a:schemeClr val="bg1"/>
              </a:buClr>
              <a:buFont typeface="Wingdings" panose="05000000000000000000" pitchFamily="2" charset="2"/>
              <a:buChar char="§"/>
            </a:pPr>
            <a:r>
              <a:rPr lang="en-US" dirty="0">
                <a:solidFill>
                  <a:schemeClr val="bg2"/>
                </a:solidFill>
                <a:latin typeface="Calibri (body)"/>
              </a:rPr>
              <a:t>self-esteem, self-confidence &amp; self-identity</a:t>
            </a:r>
          </a:p>
          <a:p>
            <a:pPr marL="380990" lvl="2" indent="-380990">
              <a:buClr>
                <a:schemeClr val="bg1"/>
              </a:buClr>
              <a:buFont typeface="Wingdings" panose="05000000000000000000" pitchFamily="2" charset="2"/>
              <a:buChar char="§"/>
            </a:pPr>
            <a:r>
              <a:rPr lang="en-US" dirty="0">
                <a:solidFill>
                  <a:schemeClr val="bg2"/>
                </a:solidFill>
                <a:latin typeface="Calibri (body)"/>
              </a:rPr>
              <a:t>autonomy, peer acceptance &amp; respect</a:t>
            </a:r>
          </a:p>
          <a:p>
            <a:pPr>
              <a:buClr>
                <a:schemeClr val="bg1"/>
              </a:buClr>
              <a:buNone/>
            </a:pPr>
            <a:r>
              <a:rPr lang="en-US" sz="2667" dirty="0">
                <a:latin typeface="Calibri (body)"/>
              </a:rPr>
              <a:t>Psychosocial development</a:t>
            </a:r>
          </a:p>
          <a:p>
            <a:pPr marL="380990" lvl="2" indent="-380990">
              <a:buClr>
                <a:schemeClr val="bg1"/>
              </a:buClr>
              <a:buFont typeface="Wingdings" panose="05000000000000000000" pitchFamily="2" charset="2"/>
              <a:buChar char="§"/>
            </a:pPr>
            <a:r>
              <a:rPr lang="en-US" dirty="0">
                <a:solidFill>
                  <a:schemeClr val="bg2"/>
                </a:solidFill>
                <a:latin typeface="Calibri (body)"/>
              </a:rPr>
              <a:t>Invincibility &amp; independence-seeking</a:t>
            </a:r>
          </a:p>
          <a:p>
            <a:pPr>
              <a:buClr>
                <a:schemeClr val="bg1"/>
              </a:buClr>
              <a:buNone/>
            </a:pPr>
            <a:r>
              <a:rPr lang="en-US" sz="2667" dirty="0">
                <a:latin typeface="Calibri (body)"/>
              </a:rPr>
              <a:t>Decreased parental supervision</a:t>
            </a:r>
          </a:p>
          <a:p>
            <a:pPr marL="380990" lvl="2" indent="-380990">
              <a:buClr>
                <a:schemeClr val="bg1"/>
              </a:buClr>
              <a:buFont typeface="Wingdings" panose="05000000000000000000" pitchFamily="2" charset="2"/>
              <a:buChar char="§"/>
            </a:pPr>
            <a:r>
              <a:rPr lang="en-US" dirty="0">
                <a:solidFill>
                  <a:schemeClr val="bg2"/>
                </a:solidFill>
                <a:latin typeface="Calibri (body)"/>
              </a:rPr>
              <a:t>Runaway, truancy</a:t>
            </a:r>
            <a:r>
              <a:rPr lang="en-US" sz="1867" dirty="0">
                <a:latin typeface="Calibri (body)"/>
              </a:rPr>
              <a:t> </a:t>
            </a:r>
          </a:p>
          <a:p>
            <a:pPr lvl="1" eaLnBrk="1" hangingPunct="1">
              <a:buClr>
                <a:schemeClr val="tx1"/>
              </a:buClr>
              <a:buFont typeface="Wingdings" panose="05000000000000000000" pitchFamily="2" charset="2"/>
              <a:buChar char="Ø"/>
            </a:pPr>
            <a:endParaRPr lang="en-US" dirty="0" smtClean="0"/>
          </a:p>
          <a:p>
            <a:pPr>
              <a:buNone/>
            </a:pPr>
            <a:endParaRPr lang="en-US" dirty="0" smtClean="0"/>
          </a:p>
          <a:p>
            <a:pPr>
              <a:buNone/>
            </a:pPr>
            <a:endParaRPr lang="en-US" dirty="0" smtClean="0"/>
          </a:p>
          <a:p>
            <a:pPr marL="342891" indent="-342891"/>
            <a:endParaRPr lang="en-US" dirty="0" smtClean="0"/>
          </a:p>
        </p:txBody>
      </p:sp>
      <p:sp>
        <p:nvSpPr>
          <p:cNvPr id="3" name="TextBox 2"/>
          <p:cNvSpPr txBox="1"/>
          <p:nvPr/>
        </p:nvSpPr>
        <p:spPr>
          <a:xfrm>
            <a:off x="4753638" y="401704"/>
            <a:ext cx="640205" cy="553998"/>
          </a:xfrm>
          <a:prstGeom prst="rect">
            <a:avLst/>
          </a:prstGeom>
          <a:solidFill>
            <a:schemeClr val="bg1"/>
          </a:solidFill>
        </p:spPr>
        <p:txBody>
          <a:bodyPr wrap="square" rtlCol="0">
            <a:spAutoFit/>
          </a:bodyPr>
          <a:lstStyle/>
          <a:p>
            <a:r>
              <a:rPr lang="en-US" sz="3000" b="1" dirty="0">
                <a:solidFill>
                  <a:srgbClr val="FF0000"/>
                </a:solidFill>
              </a:rPr>
              <a:t>&amp;</a:t>
            </a:r>
          </a:p>
        </p:txBody>
      </p:sp>
      <p:pic>
        <p:nvPicPr>
          <p:cNvPr id="2" name="Picture 1"/>
          <p:cNvPicPr>
            <a:picLocks noChangeAspect="1"/>
          </p:cNvPicPr>
          <p:nvPr/>
        </p:nvPicPr>
        <p:blipFill>
          <a:blip r:embed="rId4"/>
          <a:stretch>
            <a:fillRect/>
          </a:stretch>
        </p:blipFill>
        <p:spPr>
          <a:xfrm>
            <a:off x="9604432" y="4711629"/>
            <a:ext cx="2245659" cy="1443639"/>
          </a:xfrm>
          <a:prstGeom prst="rect">
            <a:avLst/>
          </a:prstGeom>
        </p:spPr>
      </p:pic>
      <p:pic>
        <p:nvPicPr>
          <p:cNvPr id="6" name="Picture 5"/>
          <p:cNvPicPr>
            <a:picLocks noChangeAspect="1"/>
          </p:cNvPicPr>
          <p:nvPr/>
        </p:nvPicPr>
        <p:blipFill>
          <a:blip r:embed="rId5"/>
          <a:stretch>
            <a:fillRect/>
          </a:stretch>
        </p:blipFill>
        <p:spPr>
          <a:xfrm>
            <a:off x="10886304" y="1204759"/>
            <a:ext cx="963787" cy="3506869"/>
          </a:xfrm>
          <a:prstGeom prst="rect">
            <a:avLst/>
          </a:prstGeom>
        </p:spPr>
      </p:pic>
      <p:pic>
        <p:nvPicPr>
          <p:cNvPr id="7" name="Picture 6"/>
          <p:cNvPicPr>
            <a:picLocks noChangeAspect="1"/>
          </p:cNvPicPr>
          <p:nvPr/>
        </p:nvPicPr>
        <p:blipFill>
          <a:blip r:embed="rId6"/>
          <a:stretch>
            <a:fillRect/>
          </a:stretch>
        </p:blipFill>
        <p:spPr>
          <a:xfrm>
            <a:off x="7667672" y="1202607"/>
            <a:ext cx="3218633" cy="3588916"/>
          </a:xfrm>
          <a:prstGeom prst="rect">
            <a:avLst/>
          </a:prstGeom>
        </p:spPr>
      </p:pic>
      <p:pic>
        <p:nvPicPr>
          <p:cNvPr id="8" name="Picture 7"/>
          <p:cNvPicPr>
            <a:picLocks noChangeAspect="1"/>
          </p:cNvPicPr>
          <p:nvPr/>
        </p:nvPicPr>
        <p:blipFill>
          <a:blip r:embed="rId7"/>
          <a:stretch>
            <a:fillRect/>
          </a:stretch>
        </p:blipFill>
        <p:spPr>
          <a:xfrm>
            <a:off x="6188451" y="4773509"/>
            <a:ext cx="3415981" cy="1399771"/>
          </a:xfrm>
          <a:prstGeom prst="rect">
            <a:avLst/>
          </a:prstGeom>
        </p:spPr>
      </p:pic>
    </p:spTree>
    <p:extLst>
      <p:ext uri="{BB962C8B-B14F-4D97-AF65-F5344CB8AC3E}">
        <p14:creationId xmlns:p14="http://schemas.microsoft.com/office/powerpoint/2010/main" val="209336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9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1">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10243" y="250687"/>
            <a:ext cx="11478987" cy="762000"/>
          </a:xfrm>
        </p:spPr>
        <p:txBody>
          <a:bodyPr>
            <a:noAutofit/>
          </a:bodyPr>
          <a:lstStyle/>
          <a:p>
            <a:r>
              <a:rPr lang="en-US" sz="4000" dirty="0">
                <a:latin typeface="Calibri (body)"/>
              </a:rPr>
              <a:t>Youth are at </a:t>
            </a:r>
            <a:r>
              <a:rPr lang="en-US" sz="4000" dirty="0" smtClean="0">
                <a:latin typeface="Calibri (body)"/>
              </a:rPr>
              <a:t>increased </a:t>
            </a:r>
            <a:r>
              <a:rPr lang="en-US" sz="4000" dirty="0">
                <a:latin typeface="Calibri (body)"/>
              </a:rPr>
              <a:t>r</a:t>
            </a:r>
            <a:r>
              <a:rPr lang="en-US" sz="4000" dirty="0" smtClean="0">
                <a:latin typeface="Calibri (body)"/>
              </a:rPr>
              <a:t>isk </a:t>
            </a:r>
            <a:r>
              <a:rPr lang="en-US" sz="4000" dirty="0">
                <a:latin typeface="Calibri (body)"/>
              </a:rPr>
              <a:t>for STIs/HIV</a:t>
            </a:r>
            <a:r>
              <a:rPr lang="en-US" sz="5333" dirty="0">
                <a:latin typeface="Calibri (body)"/>
              </a:rPr>
              <a:t>.</a:t>
            </a:r>
            <a:r>
              <a:rPr lang="en-US" sz="4000" dirty="0">
                <a:latin typeface="Calibri (body)"/>
              </a:rPr>
              <a:t>  </a:t>
            </a:r>
            <a:endParaRPr sz="4000" dirty="0">
              <a:solidFill>
                <a:schemeClr val="tx1"/>
              </a:solidFill>
              <a:latin typeface="Calibri (body)"/>
            </a:endParaRPr>
          </a:p>
        </p:txBody>
      </p:sp>
      <p:sp>
        <p:nvSpPr>
          <p:cNvPr id="37891" name="Content Placeholder 2"/>
          <p:cNvSpPr>
            <a:spLocks noGrp="1"/>
          </p:cNvSpPr>
          <p:nvPr>
            <p:ph sz="half" idx="1"/>
          </p:nvPr>
        </p:nvSpPr>
        <p:spPr>
          <a:xfrm>
            <a:off x="310244" y="990874"/>
            <a:ext cx="11478985" cy="5596356"/>
          </a:xfrm>
        </p:spPr>
        <p:txBody>
          <a:bodyPr>
            <a:noAutofit/>
          </a:bodyPr>
          <a:lstStyle/>
          <a:p>
            <a:pPr marL="380990" indent="-380990">
              <a:spcBef>
                <a:spcPts val="0"/>
              </a:spcBef>
              <a:buClr>
                <a:schemeClr val="bg1"/>
              </a:buClr>
              <a:buFont typeface="Wingdings" panose="05000000000000000000" pitchFamily="2" charset="2"/>
              <a:buChar char="§"/>
            </a:pPr>
            <a:r>
              <a:rPr lang="en-US" sz="2667" dirty="0">
                <a:latin typeface="Calibri (body)"/>
              </a:rPr>
              <a:t>Biologic risk  </a:t>
            </a:r>
          </a:p>
          <a:p>
            <a:pPr lvl="2">
              <a:spcBef>
                <a:spcPts val="0"/>
              </a:spcBef>
            </a:pPr>
            <a:r>
              <a:rPr lang="en-US" altLang="en-US" sz="2133" b="1" dirty="0">
                <a:solidFill>
                  <a:schemeClr val="bg2"/>
                </a:solidFill>
                <a:latin typeface="Calibri (body)"/>
              </a:rPr>
              <a:t>	-</a:t>
            </a:r>
            <a:r>
              <a:rPr lang="en-US" altLang="en-US" b="1" dirty="0">
                <a:solidFill>
                  <a:schemeClr val="bg2"/>
                </a:solidFill>
                <a:latin typeface="Calibri (body)"/>
              </a:rPr>
              <a:t>Anatomy:  cervical ectopy, lower circumcision rates </a:t>
            </a:r>
          </a:p>
          <a:p>
            <a:pPr lvl="2">
              <a:spcBef>
                <a:spcPts val="0"/>
              </a:spcBef>
            </a:pPr>
            <a:r>
              <a:rPr lang="en-US" altLang="en-US" b="1" dirty="0">
                <a:solidFill>
                  <a:schemeClr val="bg2"/>
                </a:solidFill>
                <a:latin typeface="Calibri (body)"/>
              </a:rPr>
              <a:t>	-Lack of immunity from prior infections</a:t>
            </a:r>
          </a:p>
          <a:p>
            <a:pPr lvl="2">
              <a:spcBef>
                <a:spcPts val="0"/>
              </a:spcBef>
            </a:pPr>
            <a:r>
              <a:rPr lang="en-US" altLang="en-US" b="1" dirty="0">
                <a:solidFill>
                  <a:schemeClr val="bg2"/>
                </a:solidFill>
                <a:latin typeface="Calibri (body)"/>
              </a:rPr>
              <a:t>	-?Greater risk for physically traumatic sex</a:t>
            </a:r>
          </a:p>
          <a:p>
            <a:pPr lvl="2">
              <a:spcBef>
                <a:spcPts val="0"/>
              </a:spcBef>
            </a:pPr>
            <a:r>
              <a:rPr lang="en-US" altLang="en-US" b="1" dirty="0">
                <a:solidFill>
                  <a:schemeClr val="bg2"/>
                </a:solidFill>
                <a:latin typeface="Calibri (body)"/>
              </a:rPr>
              <a:t>	-Concurrent STIs</a:t>
            </a:r>
          </a:p>
          <a:p>
            <a:pPr marL="380990" lvl="2" indent="-380990">
              <a:spcBef>
                <a:spcPts val="0"/>
              </a:spcBef>
              <a:buClr>
                <a:schemeClr val="bg1"/>
              </a:buClr>
              <a:buFont typeface="Wingdings" panose="05000000000000000000" pitchFamily="2" charset="2"/>
              <a:buChar char="§"/>
            </a:pPr>
            <a:r>
              <a:rPr lang="en-US" sz="2667" b="1" dirty="0">
                <a:solidFill>
                  <a:schemeClr val="bg2"/>
                </a:solidFill>
                <a:latin typeface="Calibri (body)"/>
              </a:rPr>
              <a:t>Brain development</a:t>
            </a:r>
            <a:r>
              <a:rPr lang="en-US" sz="2667" b="1" dirty="0">
                <a:solidFill>
                  <a:srgbClr val="FFC000"/>
                </a:solidFill>
                <a:latin typeface="Calibri (body)"/>
              </a:rPr>
              <a:t>*</a:t>
            </a:r>
          </a:p>
          <a:p>
            <a:pPr lvl="2">
              <a:spcBef>
                <a:spcPts val="0"/>
              </a:spcBef>
            </a:pPr>
            <a:r>
              <a:rPr lang="en-US" sz="2133" b="1" dirty="0">
                <a:solidFill>
                  <a:schemeClr val="bg2"/>
                </a:solidFill>
                <a:latin typeface="Calibri (body)"/>
              </a:rPr>
              <a:t>	-</a:t>
            </a:r>
            <a:r>
              <a:rPr lang="en-US" b="1" dirty="0">
                <a:solidFill>
                  <a:schemeClr val="bg2"/>
                </a:solidFill>
                <a:latin typeface="Calibri (body)"/>
              </a:rPr>
              <a:t>Maturation of “executive suite”: center that  includes risk-reward 	calibration, problem-solving, prioritizing, thinking ahead, self-	evaluation, long-term planning, and regulation of emotion</a:t>
            </a:r>
            <a:r>
              <a:rPr lang="en-US" sz="2133" b="1" dirty="0">
                <a:solidFill>
                  <a:schemeClr val="bg2"/>
                </a:solidFill>
                <a:latin typeface="Calibri (body)"/>
              </a:rPr>
              <a:t>	</a:t>
            </a:r>
          </a:p>
          <a:p>
            <a:pPr lvl="2">
              <a:spcBef>
                <a:spcPts val="0"/>
              </a:spcBef>
            </a:pPr>
            <a:r>
              <a:rPr lang="en-US" sz="2133" b="1" dirty="0">
                <a:solidFill>
                  <a:schemeClr val="bg2"/>
                </a:solidFill>
                <a:latin typeface="Calibri (body)"/>
              </a:rPr>
              <a:t>	</a:t>
            </a:r>
            <a:r>
              <a:rPr lang="en-US" sz="2133" b="1" dirty="0">
                <a:latin typeface="Calibri (body)"/>
              </a:rPr>
              <a:t>Note: multiple factors (environment, culture, trauma, substance use, illness, 	parenting style, race/ethnicity) impact development impact maturation</a:t>
            </a:r>
          </a:p>
          <a:p>
            <a:pPr marL="914377" lvl="2">
              <a:spcBef>
                <a:spcPts val="0"/>
              </a:spcBef>
            </a:pPr>
            <a:endParaRPr lang="en-US" sz="1333" dirty="0">
              <a:latin typeface="Calibri (body)"/>
            </a:endParaRPr>
          </a:p>
          <a:p>
            <a:pPr marL="457189" indent="-457189">
              <a:spcBef>
                <a:spcPts val="0"/>
              </a:spcBef>
              <a:buClr>
                <a:schemeClr val="bg1"/>
              </a:buClr>
              <a:buFont typeface="Wingdings" panose="05000000000000000000" pitchFamily="2" charset="2"/>
              <a:buChar char="§"/>
            </a:pPr>
            <a:r>
              <a:rPr lang="en-US" sz="2667" dirty="0">
                <a:latin typeface="Calibri (body)"/>
              </a:rPr>
              <a:t>Cognitive development: concrete thinking; limited ability to perceive consequences</a:t>
            </a:r>
          </a:p>
          <a:p>
            <a:pPr>
              <a:spcBef>
                <a:spcPts val="0"/>
              </a:spcBef>
              <a:buNone/>
            </a:pPr>
            <a:endParaRPr lang="en-US" sz="533" dirty="0">
              <a:latin typeface="Calibri (body)"/>
            </a:endParaRPr>
          </a:p>
          <a:p>
            <a:pPr marL="457189" lvl="1">
              <a:spcBef>
                <a:spcPts val="0"/>
              </a:spcBef>
              <a:buNone/>
            </a:pPr>
            <a:endParaRPr lang="en-US" sz="1800" dirty="0">
              <a:latin typeface="Calibri (body)"/>
            </a:endParaRPr>
          </a:p>
          <a:p>
            <a:pPr>
              <a:buNone/>
            </a:pPr>
            <a:endParaRPr lang="en-US" sz="1800" dirty="0"/>
          </a:p>
          <a:p>
            <a:pPr marL="457189" indent="-457189"/>
            <a:endParaRPr lang="en-US" sz="1800" dirty="0"/>
          </a:p>
        </p:txBody>
      </p:sp>
      <p:sp>
        <p:nvSpPr>
          <p:cNvPr id="2" name="TextBox 1"/>
          <p:cNvSpPr txBox="1"/>
          <p:nvPr/>
        </p:nvSpPr>
        <p:spPr>
          <a:xfrm>
            <a:off x="9728721" y="6353629"/>
            <a:ext cx="2053767" cy="307777"/>
          </a:xfrm>
          <a:prstGeom prst="rect">
            <a:avLst/>
          </a:prstGeom>
          <a:noFill/>
        </p:spPr>
        <p:txBody>
          <a:bodyPr wrap="none" rtlCol="0">
            <a:spAutoFit/>
          </a:bodyPr>
          <a:lstStyle/>
          <a:p>
            <a:r>
              <a:rPr lang="en-US" sz="1400" b="1" i="1" dirty="0">
                <a:solidFill>
                  <a:srgbClr val="FFC000"/>
                </a:solidFill>
              </a:rPr>
              <a:t>*Significant variability</a:t>
            </a:r>
            <a:endParaRPr lang="en-US" sz="1400" dirty="0">
              <a:solidFill>
                <a:srgbClr val="FFC000"/>
              </a:solidFill>
            </a:endParaRPr>
          </a:p>
        </p:txBody>
      </p:sp>
    </p:spTree>
    <p:extLst>
      <p:ext uri="{BB962C8B-B14F-4D97-AF65-F5344CB8AC3E}">
        <p14:creationId xmlns:p14="http://schemas.microsoft.com/office/powerpoint/2010/main" val="27075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89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89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8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02336" y="1219200"/>
            <a:ext cx="11541201" cy="4834128"/>
          </a:xfrm>
        </p:spPr>
        <p:txBody>
          <a:bodyPr/>
          <a:lstStyle/>
          <a:p>
            <a:pPr marL="609585" indent="-609585">
              <a:buClr>
                <a:schemeClr val="bg1"/>
              </a:buClr>
              <a:buFont typeface="+mj-lt"/>
              <a:buAutoNum type="alphaLcParenR"/>
            </a:pPr>
            <a:r>
              <a:rPr lang="en-US" sz="2200" dirty="0"/>
              <a:t>Rates of </a:t>
            </a:r>
            <a:r>
              <a:rPr lang="en-US" sz="2200" dirty="0" smtClean="0"/>
              <a:t>STIs are </a:t>
            </a:r>
            <a:r>
              <a:rPr lang="en-US" sz="2200" dirty="0"/>
              <a:t>declining</a:t>
            </a:r>
          </a:p>
          <a:p>
            <a:pPr marL="609585" indent="-609585">
              <a:buClr>
                <a:schemeClr val="bg1"/>
              </a:buClr>
              <a:buFont typeface="+mj-lt"/>
              <a:buAutoNum type="alphaLcParenR"/>
            </a:pPr>
            <a:r>
              <a:rPr lang="en-US" sz="2200" dirty="0"/>
              <a:t>Pregnancy rates are increasing</a:t>
            </a:r>
          </a:p>
          <a:p>
            <a:pPr marL="609585" indent="-609585">
              <a:buClr>
                <a:schemeClr val="bg1"/>
              </a:buClr>
              <a:buFont typeface="+mj-lt"/>
              <a:buAutoNum type="alphaLcParenR"/>
            </a:pPr>
            <a:r>
              <a:rPr lang="en-US" sz="2200" dirty="0"/>
              <a:t>Sexual and gender minority adolescents and youth have higher risk of STIs</a:t>
            </a:r>
          </a:p>
          <a:p>
            <a:pPr marL="609585" indent="-609585">
              <a:buClr>
                <a:schemeClr val="bg1"/>
              </a:buClr>
              <a:buFont typeface="+mj-lt"/>
              <a:buAutoNum type="alphaLcParenR"/>
            </a:pPr>
            <a:r>
              <a:rPr lang="en-US" sz="2200" dirty="0" smtClean="0"/>
              <a:t>There are no data on STIs in </a:t>
            </a:r>
            <a:r>
              <a:rPr lang="en-US" sz="2200" dirty="0" smtClean="0"/>
              <a:t>adolescents</a:t>
            </a:r>
            <a:endParaRPr lang="en-US" sz="2200" dirty="0"/>
          </a:p>
          <a:p>
            <a:endParaRPr lang="en-US" dirty="0"/>
          </a:p>
        </p:txBody>
      </p:sp>
      <p:sp>
        <p:nvSpPr>
          <p:cNvPr id="4" name="Title 3"/>
          <p:cNvSpPr>
            <a:spLocks noGrp="1"/>
          </p:cNvSpPr>
          <p:nvPr>
            <p:ph type="title"/>
          </p:nvPr>
        </p:nvSpPr>
        <p:spPr>
          <a:xfrm>
            <a:off x="219963" y="210767"/>
            <a:ext cx="11972036" cy="685800"/>
          </a:xfrm>
        </p:spPr>
        <p:txBody>
          <a:bodyPr/>
          <a:lstStyle/>
          <a:p>
            <a:r>
              <a:rPr lang="en-US" sz="2267" dirty="0"/>
              <a:t>ARS Question 1: Which of the following is  </a:t>
            </a:r>
            <a:r>
              <a:rPr lang="en-US" sz="2267" u="sng" dirty="0"/>
              <a:t>true</a:t>
            </a:r>
            <a:r>
              <a:rPr lang="en-US" sz="2267" dirty="0"/>
              <a:t> about sexual health in adolescents?</a:t>
            </a:r>
          </a:p>
        </p:txBody>
      </p:sp>
    </p:spTree>
    <p:extLst>
      <p:ext uri="{BB962C8B-B14F-4D97-AF65-F5344CB8AC3E}">
        <p14:creationId xmlns:p14="http://schemas.microsoft.com/office/powerpoint/2010/main" val="2167870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219966" y="1201865"/>
            <a:ext cx="7536469" cy="5281275"/>
          </a:xfrm>
        </p:spPr>
        <p:txBody>
          <a:bodyPr/>
          <a:lstStyle/>
          <a:p>
            <a:pPr marL="380990" indent="-380990">
              <a:buClr>
                <a:schemeClr val="bg1"/>
              </a:buClr>
              <a:buFont typeface="Wingdings" panose="05000000000000000000" pitchFamily="2" charset="2"/>
              <a:buChar char="§"/>
            </a:pPr>
            <a:r>
              <a:rPr lang="en-US" sz="2267" dirty="0"/>
              <a:t>Rates of chlamydia, gonorrhea, and primary &amp; secondary syphilis </a:t>
            </a:r>
            <a:r>
              <a:rPr lang="en-US" sz="2267" dirty="0">
                <a:solidFill>
                  <a:schemeClr val="bg1"/>
                </a:solidFill>
                <a:sym typeface="Symbol" panose="05050102010706020507" pitchFamily="18" charset="2"/>
              </a:rPr>
              <a:t></a:t>
            </a:r>
            <a:r>
              <a:rPr lang="en-US" sz="2267" dirty="0"/>
              <a:t> for both sexes in 15–24 year olds</a:t>
            </a:r>
          </a:p>
          <a:p>
            <a:pPr marL="380990" indent="-380990">
              <a:buClr>
                <a:schemeClr val="bg1"/>
              </a:buClr>
              <a:buFont typeface="Wingdings" panose="05000000000000000000" pitchFamily="2" charset="2"/>
              <a:buChar char="§"/>
            </a:pPr>
            <a:r>
              <a:rPr lang="en-US" sz="2267" dirty="0"/>
              <a:t>Chlamydia: highest among women 15–24 years;  males 15–24 years </a:t>
            </a:r>
            <a:r>
              <a:rPr lang="en-US" sz="2267" dirty="0">
                <a:solidFill>
                  <a:schemeClr val="bg1"/>
                </a:solidFill>
                <a:sym typeface="Symbol" panose="05050102010706020507" pitchFamily="18" charset="2"/>
              </a:rPr>
              <a:t></a:t>
            </a:r>
            <a:r>
              <a:rPr lang="en-US" sz="2267" dirty="0"/>
              <a:t> 29% (2013–2017), while the rate in females </a:t>
            </a:r>
            <a:r>
              <a:rPr lang="en-US" sz="2267" dirty="0">
                <a:solidFill>
                  <a:schemeClr val="bg1"/>
                </a:solidFill>
                <a:sym typeface="Symbol" panose="05050102010706020507" pitchFamily="18" charset="2"/>
              </a:rPr>
              <a:t></a:t>
            </a:r>
            <a:r>
              <a:rPr lang="en-US" sz="2267" dirty="0"/>
              <a:t> 9%</a:t>
            </a:r>
          </a:p>
          <a:p>
            <a:pPr marL="380990" indent="-380990">
              <a:buClr>
                <a:schemeClr val="bg1"/>
              </a:buClr>
              <a:buFont typeface="Wingdings" panose="05000000000000000000" pitchFamily="2" charset="2"/>
              <a:buChar char="§"/>
            </a:pPr>
            <a:r>
              <a:rPr lang="en-US" sz="2267" dirty="0"/>
              <a:t>Gonorrhea: males 15–24 years </a:t>
            </a:r>
            <a:r>
              <a:rPr lang="en-US" sz="2267" dirty="0">
                <a:solidFill>
                  <a:schemeClr val="bg1"/>
                </a:solidFill>
                <a:sym typeface="Symbol" panose="05050102010706020507" pitchFamily="18" charset="2"/>
              </a:rPr>
              <a:t></a:t>
            </a:r>
            <a:r>
              <a:rPr lang="en-US" sz="2267" dirty="0"/>
              <a:t> 52%, while the rate in females </a:t>
            </a:r>
            <a:r>
              <a:rPr lang="en-US" sz="2267" dirty="0">
                <a:solidFill>
                  <a:schemeClr val="bg1"/>
                </a:solidFill>
                <a:sym typeface="Symbol" panose="05050102010706020507" pitchFamily="18" charset="2"/>
              </a:rPr>
              <a:t> </a:t>
            </a:r>
            <a:r>
              <a:rPr lang="en-US" sz="2267" dirty="0" smtClean="0"/>
              <a:t>24</a:t>
            </a:r>
            <a:r>
              <a:rPr lang="en-US" sz="2267" dirty="0"/>
              <a:t>%. </a:t>
            </a:r>
          </a:p>
          <a:p>
            <a:pPr marL="380990" indent="-380990">
              <a:buClr>
                <a:schemeClr val="bg1"/>
              </a:buClr>
              <a:buFont typeface="Wingdings" panose="05000000000000000000" pitchFamily="2" charset="2"/>
              <a:buChar char="§"/>
            </a:pPr>
            <a:r>
              <a:rPr lang="en-US" sz="2267" dirty="0"/>
              <a:t>Reasons for increases include: </a:t>
            </a:r>
          </a:p>
          <a:p>
            <a:pPr>
              <a:buNone/>
            </a:pPr>
            <a:r>
              <a:rPr lang="en-US" sz="2267" dirty="0">
                <a:sym typeface="Symbol" panose="05050102010706020507" pitchFamily="18" charset="2"/>
              </a:rPr>
              <a:t>	</a:t>
            </a:r>
            <a:r>
              <a:rPr lang="en-US" sz="2267" dirty="0">
                <a:solidFill>
                  <a:schemeClr val="bg1"/>
                </a:solidFill>
                <a:sym typeface="Symbol" panose="05050102010706020507" pitchFamily="18" charset="2"/>
              </a:rPr>
              <a:t></a:t>
            </a:r>
            <a:r>
              <a:rPr lang="en-US" sz="2267" dirty="0"/>
              <a:t> incidence</a:t>
            </a:r>
          </a:p>
          <a:p>
            <a:pPr>
              <a:buNone/>
            </a:pPr>
            <a:r>
              <a:rPr lang="en-US" sz="2267" dirty="0">
                <a:sym typeface="Symbol" panose="05050102010706020507" pitchFamily="18" charset="2"/>
              </a:rPr>
              <a:t>	</a:t>
            </a:r>
            <a:r>
              <a:rPr lang="en-US" sz="2267" dirty="0">
                <a:solidFill>
                  <a:schemeClr val="bg1"/>
                </a:solidFill>
                <a:sym typeface="Symbol" panose="05050102010706020507" pitchFamily="18" charset="2"/>
              </a:rPr>
              <a:t></a:t>
            </a:r>
            <a:r>
              <a:rPr lang="en-US" sz="2267" dirty="0"/>
              <a:t> screening among young men</a:t>
            </a:r>
          </a:p>
          <a:p>
            <a:pPr>
              <a:buNone/>
            </a:pPr>
            <a:r>
              <a:rPr lang="en-US" sz="2267" dirty="0"/>
              <a:t>	</a:t>
            </a:r>
            <a:r>
              <a:rPr lang="en-US" sz="2267" dirty="0">
                <a:solidFill>
                  <a:schemeClr val="bg1"/>
                </a:solidFill>
                <a:sym typeface="Symbol" panose="05050102010706020507" pitchFamily="18" charset="2"/>
              </a:rPr>
              <a:t> </a:t>
            </a:r>
            <a:r>
              <a:rPr lang="en-US" sz="2267" dirty="0" err="1"/>
              <a:t>extragenital</a:t>
            </a:r>
            <a:r>
              <a:rPr lang="en-US" sz="2267" dirty="0"/>
              <a:t> screening</a:t>
            </a:r>
          </a:p>
          <a:p>
            <a:pPr>
              <a:buNone/>
            </a:pPr>
            <a:r>
              <a:rPr lang="en-US" sz="2267" dirty="0"/>
              <a:t>	</a:t>
            </a:r>
          </a:p>
        </p:txBody>
      </p:sp>
      <p:sp>
        <p:nvSpPr>
          <p:cNvPr id="2" name="Title 1"/>
          <p:cNvSpPr>
            <a:spLocks noGrp="1"/>
          </p:cNvSpPr>
          <p:nvPr>
            <p:ph type="title"/>
          </p:nvPr>
        </p:nvSpPr>
        <p:spPr/>
        <p:txBody>
          <a:bodyPr/>
          <a:lstStyle/>
          <a:p>
            <a:r>
              <a:rPr lang="en-US" sz="4000" dirty="0"/>
              <a:t>STI </a:t>
            </a:r>
            <a:r>
              <a:rPr lang="en-US" sz="4000" dirty="0" smtClean="0"/>
              <a:t>rates </a:t>
            </a:r>
            <a:r>
              <a:rPr lang="en-US" sz="4000" dirty="0"/>
              <a:t>among </a:t>
            </a:r>
            <a:r>
              <a:rPr lang="en-US" sz="4000" dirty="0" smtClean="0"/>
              <a:t>adolescents</a:t>
            </a:r>
            <a:endParaRPr lang="en-US" sz="4000" dirty="0"/>
          </a:p>
        </p:txBody>
      </p:sp>
      <p:pic>
        <p:nvPicPr>
          <p:cNvPr id="5" name="Picture 4"/>
          <p:cNvPicPr>
            <a:picLocks noChangeAspect="1"/>
          </p:cNvPicPr>
          <p:nvPr/>
        </p:nvPicPr>
        <p:blipFill>
          <a:blip r:embed="rId2"/>
          <a:stretch>
            <a:fillRect/>
          </a:stretch>
        </p:blipFill>
        <p:spPr>
          <a:xfrm>
            <a:off x="7595769" y="1294318"/>
            <a:ext cx="4376268" cy="3577173"/>
          </a:xfrm>
          <a:prstGeom prst="rect">
            <a:avLst/>
          </a:prstGeom>
        </p:spPr>
      </p:pic>
      <p:sp>
        <p:nvSpPr>
          <p:cNvPr id="6" name="Oval 5"/>
          <p:cNvSpPr/>
          <p:nvPr/>
        </p:nvSpPr>
        <p:spPr>
          <a:xfrm>
            <a:off x="8118369" y="2761979"/>
            <a:ext cx="2958439" cy="462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p:cNvSpPr txBox="1"/>
          <p:nvPr/>
        </p:nvSpPr>
        <p:spPr>
          <a:xfrm>
            <a:off x="11214841" y="6333566"/>
            <a:ext cx="684803" cy="369332"/>
          </a:xfrm>
          <a:prstGeom prst="rect">
            <a:avLst/>
          </a:prstGeom>
          <a:noFill/>
        </p:spPr>
        <p:txBody>
          <a:bodyPr wrap="none" rtlCol="0">
            <a:spAutoFit/>
          </a:bodyPr>
          <a:lstStyle/>
          <a:p>
            <a:r>
              <a:rPr lang="en-US" dirty="0" smtClean="0">
                <a:solidFill>
                  <a:schemeClr val="bg1"/>
                </a:solidFill>
              </a:rPr>
              <a:t>CDC</a:t>
            </a:r>
            <a:endParaRPr lang="en-US" dirty="0">
              <a:solidFill>
                <a:schemeClr val="bg1"/>
              </a:solidFill>
            </a:endParaRPr>
          </a:p>
        </p:txBody>
      </p:sp>
    </p:spTree>
    <p:extLst>
      <p:ext uri="{BB962C8B-B14F-4D97-AF65-F5344CB8AC3E}">
        <p14:creationId xmlns:p14="http://schemas.microsoft.com/office/powerpoint/2010/main" val="4157186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Autofit/>
          </a:bodyPr>
          <a:lstStyle/>
          <a:p>
            <a:pPr eaLnBrk="1" hangingPunct="1"/>
            <a:r>
              <a:rPr lang="en-US" altLang="en-US" sz="3600" dirty="0"/>
              <a:t>CME Information</a:t>
            </a:r>
          </a:p>
        </p:txBody>
      </p:sp>
      <p:sp>
        <p:nvSpPr>
          <p:cNvPr id="74755" name="Rectangle 3"/>
          <p:cNvSpPr>
            <a:spLocks noGrp="1" noChangeArrowheads="1"/>
          </p:cNvSpPr>
          <p:nvPr>
            <p:ph type="body" idx="1"/>
          </p:nvPr>
        </p:nvSpPr>
        <p:spPr>
          <a:xfrm>
            <a:off x="619596" y="1143002"/>
            <a:ext cx="8816635" cy="5315039"/>
          </a:xfrm>
        </p:spPr>
        <p:txBody>
          <a:bodyPr/>
          <a:lstStyle/>
          <a:p>
            <a:pPr marL="0" indent="0">
              <a:buNone/>
            </a:pPr>
            <a:r>
              <a:rPr lang="en-US" dirty="0"/>
              <a:t>The International Antiviral Society–USA (IAS–USA) is accredited by the Accreditation Council for Continuing Medical Education (ACCME) to provide continuing medical education for physicians.</a:t>
            </a:r>
          </a:p>
          <a:p>
            <a:pPr marL="0" indent="0">
              <a:buNone/>
            </a:pPr>
            <a:endParaRPr lang="en-US" dirty="0" smtClean="0"/>
          </a:p>
          <a:p>
            <a:pPr marL="0" indent="0">
              <a:buNone/>
            </a:pPr>
            <a:r>
              <a:rPr lang="en-US" dirty="0" smtClean="0"/>
              <a:t>The </a:t>
            </a:r>
            <a:r>
              <a:rPr lang="en-US" dirty="0"/>
              <a:t>IAS–USA designates this live activity for a maximum of </a:t>
            </a:r>
            <a:r>
              <a:rPr lang="en-US" b="1" dirty="0"/>
              <a:t>1.25</a:t>
            </a:r>
            <a:r>
              <a:rPr lang="en-US" dirty="0"/>
              <a:t> </a:t>
            </a:r>
            <a:r>
              <a:rPr lang="en-US" i="1" dirty="0"/>
              <a:t>AMA PRA Category 1 Credits</a:t>
            </a:r>
            <a:r>
              <a:rPr lang="en-US" dirty="0"/>
              <a:t>™. Physicians should claim only the credit commensurate with the extent of their participation in the activity.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904" y="1345036"/>
            <a:ext cx="1752280" cy="2203708"/>
          </a:xfrm>
          <a:prstGeom prst="rect">
            <a:avLst/>
          </a:prstGeom>
        </p:spPr>
      </p:pic>
    </p:spTree>
    <p:extLst>
      <p:ext uri="{BB962C8B-B14F-4D97-AF65-F5344CB8AC3E}">
        <p14:creationId xmlns:p14="http://schemas.microsoft.com/office/powerpoint/2010/main" val="330199789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Risks among </a:t>
            </a:r>
            <a:r>
              <a:rPr lang="en-US" sz="2800" dirty="0" smtClean="0"/>
              <a:t>sexual </a:t>
            </a:r>
            <a:r>
              <a:rPr lang="en-US" sz="2800" dirty="0"/>
              <a:t>and </a:t>
            </a:r>
            <a:r>
              <a:rPr lang="en-US" sz="2800" dirty="0" smtClean="0"/>
              <a:t>sender </a:t>
            </a:r>
            <a:r>
              <a:rPr lang="en-US" sz="2800" dirty="0"/>
              <a:t>m</a:t>
            </a:r>
            <a:r>
              <a:rPr lang="en-US" sz="2800" dirty="0" smtClean="0"/>
              <a:t>inority (SGM) youth</a:t>
            </a:r>
            <a:endParaRPr lang="en-US" sz="2800" dirty="0"/>
          </a:p>
        </p:txBody>
      </p:sp>
      <p:sp>
        <p:nvSpPr>
          <p:cNvPr id="2" name="Content Placeholder 1"/>
          <p:cNvSpPr>
            <a:spLocks noGrp="1"/>
          </p:cNvSpPr>
          <p:nvPr>
            <p:ph sz="half" idx="1"/>
          </p:nvPr>
        </p:nvSpPr>
        <p:spPr>
          <a:xfrm>
            <a:off x="402336" y="1219200"/>
            <a:ext cx="11312925" cy="4834128"/>
          </a:xfrm>
        </p:spPr>
        <p:txBody>
          <a:bodyPr/>
          <a:lstStyle/>
          <a:p>
            <a:pPr>
              <a:buNone/>
            </a:pPr>
            <a:r>
              <a:rPr lang="en-US" sz="3200" dirty="0">
                <a:latin typeface="Calibri (body)"/>
              </a:rPr>
              <a:t>Compared to heterosexual and cisgender youth:</a:t>
            </a:r>
          </a:p>
          <a:p>
            <a:pPr marL="380990" lvl="1" indent="-380990">
              <a:buClr>
                <a:schemeClr val="bg1"/>
              </a:buClr>
              <a:buFont typeface="Wingdings" panose="05000000000000000000" pitchFamily="2" charset="2"/>
              <a:buChar char="§"/>
            </a:pPr>
            <a:r>
              <a:rPr lang="en-US" dirty="0">
                <a:latin typeface="Calibri (body)"/>
              </a:rPr>
              <a:t>More likely to have had sex before age 13</a:t>
            </a:r>
          </a:p>
          <a:p>
            <a:pPr marL="380990" lvl="1" indent="-380990">
              <a:buClr>
                <a:schemeClr val="bg1"/>
              </a:buClr>
              <a:buFont typeface="Wingdings" panose="05000000000000000000" pitchFamily="2" charset="2"/>
              <a:buChar char="§"/>
            </a:pPr>
            <a:r>
              <a:rPr lang="en-US" dirty="0">
                <a:latin typeface="Calibri (body)"/>
              </a:rPr>
              <a:t>More likely to have sex with &gt;4 partners</a:t>
            </a:r>
          </a:p>
          <a:p>
            <a:pPr marL="380990" lvl="1" indent="-380990">
              <a:buClr>
                <a:schemeClr val="bg1"/>
              </a:buClr>
              <a:buFont typeface="Wingdings" panose="05000000000000000000" pitchFamily="2" charset="2"/>
              <a:buChar char="§"/>
            </a:pPr>
            <a:r>
              <a:rPr lang="en-US" dirty="0">
                <a:latin typeface="Calibri (body)"/>
              </a:rPr>
              <a:t>More likely to have used alcohol or drugs before last sex</a:t>
            </a:r>
          </a:p>
          <a:p>
            <a:pPr marL="380990" lvl="1" indent="-380990">
              <a:buClr>
                <a:schemeClr val="bg1"/>
              </a:buClr>
              <a:buFont typeface="Wingdings" panose="05000000000000000000" pitchFamily="2" charset="2"/>
              <a:buChar char="§"/>
            </a:pPr>
            <a:r>
              <a:rPr lang="en-US" dirty="0">
                <a:latin typeface="Calibri (body)"/>
              </a:rPr>
              <a:t>Less likely to use condoms last sex</a:t>
            </a:r>
          </a:p>
          <a:p>
            <a:pPr marL="380990" lvl="1" indent="-380990">
              <a:buClr>
                <a:schemeClr val="bg1"/>
              </a:buClr>
              <a:buFont typeface="Wingdings" panose="05000000000000000000" pitchFamily="2" charset="2"/>
              <a:buChar char="§"/>
            </a:pPr>
            <a:r>
              <a:rPr lang="en-US" dirty="0">
                <a:latin typeface="Calibri (body)"/>
              </a:rPr>
              <a:t>More likely to have not used any pregnancy prevention </a:t>
            </a:r>
            <a:r>
              <a:rPr lang="en-US" dirty="0" smtClean="0">
                <a:latin typeface="Calibri (body)"/>
              </a:rPr>
              <a:t>method with </a:t>
            </a:r>
            <a:r>
              <a:rPr lang="en-US" dirty="0">
                <a:latin typeface="Calibri (body)"/>
              </a:rPr>
              <a:t>last sex</a:t>
            </a:r>
          </a:p>
          <a:p>
            <a:pPr>
              <a:buClr>
                <a:schemeClr val="bg1"/>
              </a:buClr>
              <a:buNone/>
            </a:pPr>
            <a:endParaRPr lang="en-US" dirty="0"/>
          </a:p>
        </p:txBody>
      </p:sp>
      <p:sp>
        <p:nvSpPr>
          <p:cNvPr id="6" name="TextBox 5"/>
          <p:cNvSpPr txBox="1"/>
          <p:nvPr/>
        </p:nvSpPr>
        <p:spPr>
          <a:xfrm>
            <a:off x="3451755" y="6375961"/>
            <a:ext cx="8520281" cy="584775"/>
          </a:xfrm>
          <a:prstGeom prst="rect">
            <a:avLst/>
          </a:prstGeom>
          <a:noFill/>
        </p:spPr>
        <p:txBody>
          <a:bodyPr wrap="none" rtlCol="0">
            <a:spAutoFit/>
          </a:bodyPr>
          <a:lstStyle/>
          <a:p>
            <a:r>
              <a:rPr lang="en-US" dirty="0">
                <a:solidFill>
                  <a:schemeClr val="bg1"/>
                </a:solidFill>
              </a:rPr>
              <a:t>Levine, </a:t>
            </a:r>
            <a:r>
              <a:rPr lang="en-US" i="1" dirty="0">
                <a:solidFill>
                  <a:schemeClr val="bg1"/>
                </a:solidFill>
              </a:rPr>
              <a:t>Pediatrics</a:t>
            </a:r>
            <a:r>
              <a:rPr lang="en-US" dirty="0">
                <a:solidFill>
                  <a:schemeClr val="bg1"/>
                </a:solidFill>
              </a:rPr>
              <a:t>, 2013; </a:t>
            </a:r>
            <a:r>
              <a:rPr lang="en-US" dirty="0" err="1">
                <a:solidFill>
                  <a:schemeClr val="bg1"/>
                </a:solidFill>
              </a:rPr>
              <a:t>Kann</a:t>
            </a:r>
            <a:r>
              <a:rPr lang="en-US" dirty="0">
                <a:solidFill>
                  <a:schemeClr val="bg1"/>
                </a:solidFill>
              </a:rPr>
              <a:t> et al, MMWR, 2018; </a:t>
            </a:r>
            <a:r>
              <a:rPr lang="en-US" dirty="0" err="1">
                <a:solidFill>
                  <a:schemeClr val="bg1"/>
                </a:solidFill>
              </a:rPr>
              <a:t>Rasberry</a:t>
            </a:r>
            <a:r>
              <a:rPr lang="en-US" dirty="0">
                <a:solidFill>
                  <a:schemeClr val="bg1"/>
                </a:solidFill>
              </a:rPr>
              <a:t> et al., MMWR, 2018</a:t>
            </a:r>
          </a:p>
          <a:p>
            <a:endParaRPr lang="en-US" sz="1400" dirty="0"/>
          </a:p>
        </p:txBody>
      </p:sp>
    </p:spTree>
    <p:extLst>
      <p:ext uri="{BB962C8B-B14F-4D97-AF65-F5344CB8AC3E}">
        <p14:creationId xmlns:p14="http://schemas.microsoft.com/office/powerpoint/2010/main" val="4227750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Young </a:t>
            </a:r>
            <a:r>
              <a:rPr lang="en-US" dirty="0" smtClean="0"/>
              <a:t>transgender </a:t>
            </a:r>
            <a:r>
              <a:rPr lang="en-US" dirty="0"/>
              <a:t>m</a:t>
            </a:r>
            <a:r>
              <a:rPr lang="en-US" dirty="0" smtClean="0"/>
              <a:t>en </a:t>
            </a:r>
            <a:r>
              <a:rPr lang="en-US" dirty="0"/>
              <a:t>and w</a:t>
            </a:r>
            <a:r>
              <a:rPr lang="en-US" dirty="0" smtClean="0"/>
              <a:t>omen</a:t>
            </a:r>
            <a:endParaRPr lang="en-US" dirty="0"/>
          </a:p>
        </p:txBody>
      </p:sp>
      <p:sp>
        <p:nvSpPr>
          <p:cNvPr id="2" name="Content Placeholder 1"/>
          <p:cNvSpPr>
            <a:spLocks noGrp="1"/>
          </p:cNvSpPr>
          <p:nvPr>
            <p:ph sz="half" idx="1"/>
          </p:nvPr>
        </p:nvSpPr>
        <p:spPr>
          <a:xfrm>
            <a:off x="219965" y="1277865"/>
            <a:ext cx="9769152" cy="4047170"/>
          </a:xfrm>
        </p:spPr>
        <p:txBody>
          <a:bodyPr/>
          <a:lstStyle/>
          <a:p>
            <a:pPr marL="457189" indent="-457189">
              <a:buClr>
                <a:schemeClr val="bg1"/>
              </a:buClr>
              <a:buFont typeface="Wingdings" panose="05000000000000000000" pitchFamily="2" charset="2"/>
              <a:buChar char="§"/>
            </a:pPr>
            <a:r>
              <a:rPr lang="en-US" sz="2200" b="0" dirty="0">
                <a:latin typeface="Calibri (body)"/>
              </a:rPr>
              <a:t>Transgender young women face highest rates of HIV and STIs compared to other SGM youth</a:t>
            </a:r>
          </a:p>
          <a:p>
            <a:pPr marL="457189" indent="-457189">
              <a:buClr>
                <a:schemeClr val="bg1"/>
              </a:buClr>
              <a:buFont typeface="Wingdings" panose="05000000000000000000" pitchFamily="2" charset="2"/>
              <a:buChar char="§"/>
            </a:pPr>
            <a:r>
              <a:rPr lang="en-US" sz="2200" b="0" dirty="0" smtClean="0">
                <a:latin typeface="Calibri (body)"/>
                <a:sym typeface="Symbol" panose="05050102010706020507" pitchFamily="18" charset="2"/>
              </a:rPr>
              <a:t></a:t>
            </a:r>
            <a:r>
              <a:rPr lang="en-US" sz="2200" b="0" dirty="0" smtClean="0">
                <a:latin typeface="Calibri (body)"/>
              </a:rPr>
              <a:t> </a:t>
            </a:r>
            <a:r>
              <a:rPr lang="en-US" sz="2200" b="0" dirty="0">
                <a:latin typeface="Calibri (body)"/>
              </a:rPr>
              <a:t>HIV/STI risk may be associated with commercial sex work, transactional sex, unemployment, substance abuse, </a:t>
            </a:r>
            <a:r>
              <a:rPr lang="en-US" sz="2200" b="0" dirty="0" smtClean="0">
                <a:latin typeface="Calibri (body)"/>
              </a:rPr>
              <a:t>h/o </a:t>
            </a:r>
            <a:r>
              <a:rPr lang="en-US" sz="2200" b="0" dirty="0">
                <a:latin typeface="Calibri (body)"/>
              </a:rPr>
              <a:t>of incarceration, </a:t>
            </a:r>
            <a:r>
              <a:rPr lang="en-US" sz="2200" b="0" dirty="0" smtClean="0">
                <a:latin typeface="Calibri (body)"/>
              </a:rPr>
              <a:t>unstable housing, </a:t>
            </a:r>
            <a:r>
              <a:rPr lang="en-US" sz="2200" b="0" dirty="0">
                <a:latin typeface="Calibri (body)"/>
              </a:rPr>
              <a:t>nonconsensual sex, access to care, </a:t>
            </a:r>
            <a:r>
              <a:rPr lang="en-US" sz="2200" b="0" dirty="0" smtClean="0">
                <a:latin typeface="Calibri (body)"/>
              </a:rPr>
              <a:t>#partners </a:t>
            </a:r>
            <a:r>
              <a:rPr lang="en-US" sz="2200" b="0" dirty="0">
                <a:latin typeface="Calibri (body)"/>
              </a:rPr>
              <a:t>and </a:t>
            </a:r>
            <a:r>
              <a:rPr lang="en-US" sz="2200" b="0" dirty="0" err="1">
                <a:latin typeface="Calibri (body)"/>
              </a:rPr>
              <a:t>condomless</a:t>
            </a:r>
            <a:r>
              <a:rPr lang="en-US" sz="2200" b="0" dirty="0">
                <a:latin typeface="Calibri (body)"/>
              </a:rPr>
              <a:t> anal intercourse</a:t>
            </a:r>
          </a:p>
          <a:p>
            <a:pPr marL="457189" indent="-457189">
              <a:buClr>
                <a:schemeClr val="bg1"/>
              </a:buClr>
              <a:buFont typeface="Wingdings" panose="05000000000000000000" pitchFamily="2" charset="2"/>
              <a:buChar char="§"/>
            </a:pPr>
            <a:r>
              <a:rPr lang="en-US" sz="2200" b="0" dirty="0">
                <a:latin typeface="Calibri (body)"/>
              </a:rPr>
              <a:t>HIV prevalence among transgender men is relatively low (0-3%), a 2011 study suggests that transgender MSM are at high risk for acquiring </a:t>
            </a:r>
            <a:r>
              <a:rPr lang="en-US" sz="2200" b="0" dirty="0" smtClean="0">
                <a:latin typeface="Calibri (body)"/>
              </a:rPr>
              <a:t>HIV</a:t>
            </a:r>
          </a:p>
          <a:p>
            <a:pPr marL="457189" indent="-457189">
              <a:buClr>
                <a:schemeClr val="bg1"/>
              </a:buClr>
              <a:buFont typeface="Wingdings" panose="05000000000000000000" pitchFamily="2" charset="2"/>
              <a:buChar char="§"/>
            </a:pPr>
            <a:r>
              <a:rPr lang="en-US" sz="2200" b="0" dirty="0">
                <a:latin typeface="Calibri (body)"/>
                <a:cs typeface="Calibri" panose="020F0502020204030204" pitchFamily="34" charset="0"/>
              </a:rPr>
              <a:t>857 transgender MSM (ages 18-60); 65%&lt;30): ≈55% reported </a:t>
            </a:r>
            <a:r>
              <a:rPr lang="en-US" sz="2200" b="0" dirty="0" smtClean="0">
                <a:latin typeface="Calibri (body)"/>
                <a:cs typeface="Calibri" panose="020F0502020204030204" pitchFamily="34" charset="0"/>
              </a:rPr>
              <a:t>risk </a:t>
            </a:r>
            <a:r>
              <a:rPr lang="en-US" sz="2200" b="0" dirty="0">
                <a:latin typeface="Calibri (body)"/>
                <a:cs typeface="Calibri" panose="020F0502020204030204" pitchFamily="34" charset="0"/>
              </a:rPr>
              <a:t>factors indicating a need for </a:t>
            </a:r>
            <a:r>
              <a:rPr lang="en-US" sz="2200" b="0" dirty="0" err="1">
                <a:latin typeface="Calibri (body)"/>
                <a:cs typeface="Calibri" panose="020F0502020204030204" pitchFamily="34" charset="0"/>
              </a:rPr>
              <a:t>PrEP</a:t>
            </a:r>
            <a:r>
              <a:rPr lang="en-US" sz="2200" b="0" dirty="0">
                <a:latin typeface="Calibri (body)"/>
                <a:cs typeface="Calibri" panose="020F0502020204030204" pitchFamily="34" charset="0"/>
              </a:rPr>
              <a:t> (</a:t>
            </a:r>
            <a:r>
              <a:rPr lang="en-US" sz="2200" b="0" dirty="0" err="1">
                <a:latin typeface="Calibri (body)"/>
                <a:cs typeface="Calibri" panose="020F0502020204030204" pitchFamily="34" charset="0"/>
              </a:rPr>
              <a:t>eg</a:t>
            </a:r>
            <a:r>
              <a:rPr lang="en-US" sz="2200" b="0" dirty="0">
                <a:latin typeface="Calibri (body)"/>
                <a:cs typeface="Calibri" panose="020F0502020204030204" pitchFamily="34" charset="0"/>
              </a:rPr>
              <a:t>.,where they met their sex partners, not having sex exclusively with cis men, greater </a:t>
            </a:r>
            <a:r>
              <a:rPr lang="en-US" sz="2200" b="0" dirty="0" smtClean="0">
                <a:latin typeface="Calibri (body)"/>
                <a:cs typeface="Calibri" panose="020F0502020204030204" pitchFamily="34" charset="0"/>
              </a:rPr>
              <a:t># of </a:t>
            </a:r>
            <a:r>
              <a:rPr lang="en-US" sz="2200" b="0" dirty="0">
                <a:latin typeface="Calibri (body)"/>
                <a:cs typeface="Calibri" panose="020F0502020204030204" pitchFamily="34" charset="0"/>
              </a:rPr>
              <a:t>partners, high </a:t>
            </a:r>
            <a:r>
              <a:rPr lang="en-US" sz="2200" b="0" dirty="0" smtClean="0">
                <a:latin typeface="Calibri (body)"/>
                <a:cs typeface="Calibri" panose="020F0502020204030204" pitchFamily="34" charset="0"/>
              </a:rPr>
              <a:t>alcohol/drug </a:t>
            </a:r>
            <a:r>
              <a:rPr lang="en-US" sz="2200" b="0" dirty="0">
                <a:latin typeface="Calibri (body)"/>
                <a:cs typeface="Calibri" panose="020F0502020204030204" pitchFamily="34" charset="0"/>
              </a:rPr>
              <a:t>use).  </a:t>
            </a:r>
            <a:r>
              <a:rPr lang="en-US" sz="2200" b="0" dirty="0" smtClean="0">
                <a:latin typeface="Calibri (body)"/>
                <a:cs typeface="Calibri" panose="020F0502020204030204" pitchFamily="34" charset="0"/>
              </a:rPr>
              <a:t>84</a:t>
            </a:r>
            <a:r>
              <a:rPr lang="en-US" sz="2200" b="0" dirty="0">
                <a:latin typeface="Calibri (body)"/>
                <a:cs typeface="Calibri" panose="020F0502020204030204" pitchFamily="34" charset="0"/>
              </a:rPr>
              <a:t>% aware of </a:t>
            </a:r>
            <a:r>
              <a:rPr lang="en-US" sz="2200" b="0" dirty="0" err="1">
                <a:latin typeface="Calibri (body)"/>
                <a:cs typeface="Calibri" panose="020F0502020204030204" pitchFamily="34" charset="0"/>
              </a:rPr>
              <a:t>PrEP</a:t>
            </a:r>
            <a:r>
              <a:rPr lang="en-US" sz="2200" b="0" dirty="0">
                <a:latin typeface="Calibri (body)"/>
                <a:cs typeface="Calibri" panose="020F0502020204030204" pitchFamily="34" charset="0"/>
              </a:rPr>
              <a:t>, </a:t>
            </a:r>
            <a:r>
              <a:rPr lang="en-US" sz="2200" dirty="0">
                <a:latin typeface="Calibri (body)"/>
                <a:cs typeface="Calibri" panose="020F0502020204030204" pitchFamily="34" charset="0"/>
              </a:rPr>
              <a:t>only 1/3 had ever taken </a:t>
            </a:r>
            <a:r>
              <a:rPr lang="en-US" sz="2200" dirty="0" err="1">
                <a:latin typeface="Calibri (body)"/>
                <a:cs typeface="Calibri" panose="020F0502020204030204" pitchFamily="34" charset="0"/>
              </a:rPr>
              <a:t>PrEP</a:t>
            </a:r>
            <a:endParaRPr lang="en-US" sz="2200" dirty="0">
              <a:latin typeface="Calibri (body)"/>
            </a:endParaRPr>
          </a:p>
          <a:p>
            <a:pPr>
              <a:buClr>
                <a:schemeClr val="bg1"/>
              </a:buClr>
              <a:buNone/>
            </a:pPr>
            <a:endParaRPr lang="en-US" sz="2200" dirty="0"/>
          </a:p>
        </p:txBody>
      </p:sp>
      <p:sp>
        <p:nvSpPr>
          <p:cNvPr id="6" name="TextBox 5"/>
          <p:cNvSpPr txBox="1"/>
          <p:nvPr/>
        </p:nvSpPr>
        <p:spPr>
          <a:xfrm>
            <a:off x="2060187" y="6393944"/>
            <a:ext cx="10131813" cy="369332"/>
          </a:xfrm>
          <a:prstGeom prst="rect">
            <a:avLst/>
          </a:prstGeom>
          <a:noFill/>
        </p:spPr>
        <p:txBody>
          <a:bodyPr wrap="none" rtlCol="0">
            <a:spAutoFit/>
          </a:bodyPr>
          <a:lstStyle/>
          <a:p>
            <a:r>
              <a:rPr lang="en-US" dirty="0">
                <a:solidFill>
                  <a:schemeClr val="bg1"/>
                </a:solidFill>
              </a:rPr>
              <a:t>Levine, </a:t>
            </a:r>
            <a:r>
              <a:rPr lang="en-US" i="1" dirty="0">
                <a:solidFill>
                  <a:schemeClr val="bg1"/>
                </a:solidFill>
              </a:rPr>
              <a:t>Pediatrics</a:t>
            </a:r>
            <a:r>
              <a:rPr lang="en-US" dirty="0">
                <a:solidFill>
                  <a:schemeClr val="bg1"/>
                </a:solidFill>
              </a:rPr>
              <a:t>, 2013; </a:t>
            </a:r>
            <a:r>
              <a:rPr lang="en-US" dirty="0" err="1">
                <a:solidFill>
                  <a:schemeClr val="bg1"/>
                </a:solidFill>
              </a:rPr>
              <a:t>Rowniak</a:t>
            </a:r>
            <a:r>
              <a:rPr lang="en-US" dirty="0">
                <a:solidFill>
                  <a:schemeClr val="bg1"/>
                </a:solidFill>
              </a:rPr>
              <a:t> et al. </a:t>
            </a:r>
            <a:r>
              <a:rPr lang="en-US" i="1" dirty="0">
                <a:solidFill>
                  <a:schemeClr val="bg1"/>
                </a:solidFill>
              </a:rPr>
              <a:t>AIDS </a:t>
            </a:r>
            <a:r>
              <a:rPr lang="en-US" i="1" dirty="0" err="1">
                <a:solidFill>
                  <a:schemeClr val="bg1"/>
                </a:solidFill>
              </a:rPr>
              <a:t>Educ</a:t>
            </a:r>
            <a:r>
              <a:rPr lang="en-US" i="1" dirty="0">
                <a:solidFill>
                  <a:schemeClr val="bg1"/>
                </a:solidFill>
              </a:rPr>
              <a:t> </a:t>
            </a:r>
            <a:r>
              <a:rPr lang="en-US" i="1" dirty="0" err="1">
                <a:solidFill>
                  <a:schemeClr val="bg1"/>
                </a:solidFill>
              </a:rPr>
              <a:t>Prev</a:t>
            </a:r>
            <a:r>
              <a:rPr lang="en-US" i="1" dirty="0">
                <a:solidFill>
                  <a:schemeClr val="bg1"/>
                </a:solidFill>
              </a:rPr>
              <a:t> </a:t>
            </a:r>
            <a:r>
              <a:rPr lang="en-US" dirty="0" smtClean="0">
                <a:solidFill>
                  <a:schemeClr val="bg1"/>
                </a:solidFill>
              </a:rPr>
              <a:t>2011; </a:t>
            </a:r>
            <a:r>
              <a:rPr lang="en-US" dirty="0" err="1">
                <a:solidFill>
                  <a:schemeClr val="bg1"/>
                </a:solidFill>
              </a:rPr>
              <a:t>Reisner</a:t>
            </a:r>
            <a:r>
              <a:rPr lang="en-US" dirty="0">
                <a:solidFill>
                  <a:schemeClr val="bg1"/>
                </a:solidFill>
              </a:rPr>
              <a:t> JIAS 2019; 22(9): e25391</a:t>
            </a:r>
            <a:endParaRPr lang="en-US" dirty="0"/>
          </a:p>
        </p:txBody>
      </p:sp>
      <p:pic>
        <p:nvPicPr>
          <p:cNvPr id="3" name="Picture 2"/>
          <p:cNvPicPr>
            <a:picLocks noChangeAspect="1"/>
          </p:cNvPicPr>
          <p:nvPr/>
        </p:nvPicPr>
        <p:blipFill>
          <a:blip r:embed="rId3"/>
          <a:stretch>
            <a:fillRect/>
          </a:stretch>
        </p:blipFill>
        <p:spPr>
          <a:xfrm>
            <a:off x="10019169" y="3679304"/>
            <a:ext cx="1952868" cy="2147839"/>
          </a:xfrm>
          <a:prstGeom prst="rect">
            <a:avLst/>
          </a:prstGeom>
        </p:spPr>
      </p:pic>
      <p:pic>
        <p:nvPicPr>
          <p:cNvPr id="5" name="Picture 4"/>
          <p:cNvPicPr>
            <a:picLocks noChangeAspect="1"/>
          </p:cNvPicPr>
          <p:nvPr/>
        </p:nvPicPr>
        <p:blipFill>
          <a:blip r:embed="rId4"/>
          <a:stretch>
            <a:fillRect/>
          </a:stretch>
        </p:blipFill>
        <p:spPr>
          <a:xfrm>
            <a:off x="10019169" y="142054"/>
            <a:ext cx="1952868" cy="2226252"/>
          </a:xfrm>
          <a:prstGeom prst="rect">
            <a:avLst/>
          </a:prstGeom>
        </p:spPr>
      </p:pic>
      <p:pic>
        <p:nvPicPr>
          <p:cNvPr id="7" name="Picture 6"/>
          <p:cNvPicPr>
            <a:picLocks noChangeAspect="1"/>
          </p:cNvPicPr>
          <p:nvPr/>
        </p:nvPicPr>
        <p:blipFill>
          <a:blip r:embed="rId5"/>
          <a:stretch>
            <a:fillRect/>
          </a:stretch>
        </p:blipFill>
        <p:spPr>
          <a:xfrm>
            <a:off x="10004143" y="2342072"/>
            <a:ext cx="1982919" cy="1457531"/>
          </a:xfrm>
          <a:prstGeom prst="rect">
            <a:avLst/>
          </a:prstGeom>
        </p:spPr>
      </p:pic>
      <p:pic>
        <p:nvPicPr>
          <p:cNvPr id="8" name="Picture 7"/>
          <p:cNvPicPr>
            <a:picLocks noChangeAspect="1"/>
          </p:cNvPicPr>
          <p:nvPr/>
        </p:nvPicPr>
        <p:blipFill>
          <a:blip r:embed="rId6"/>
          <a:stretch>
            <a:fillRect/>
          </a:stretch>
        </p:blipFill>
        <p:spPr>
          <a:xfrm>
            <a:off x="10004143" y="5262366"/>
            <a:ext cx="1952868" cy="1131578"/>
          </a:xfrm>
          <a:prstGeom prst="rect">
            <a:avLst/>
          </a:prstGeom>
        </p:spPr>
      </p:pic>
    </p:spTree>
    <p:extLst>
      <p:ext uri="{BB962C8B-B14F-4D97-AF65-F5344CB8AC3E}">
        <p14:creationId xmlns:p14="http://schemas.microsoft.com/office/powerpoint/2010/main" val="16072482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61" y="88603"/>
            <a:ext cx="12109939" cy="1143000"/>
          </a:xfrm>
        </p:spPr>
        <p:txBody>
          <a:bodyPr/>
          <a:lstStyle/>
          <a:p>
            <a:pPr algn="ctr">
              <a:lnSpc>
                <a:spcPts val="3467"/>
              </a:lnSpc>
            </a:pPr>
            <a:r>
              <a:rPr lang="en-US" sz="2667" dirty="0"/>
              <a:t>Diagnoses of HIV Infection among Adolescents and Young Adults Aged 13</a:t>
            </a:r>
            <a:r>
              <a:rPr lang="en-US" sz="2667" b="0" dirty="0"/>
              <a:t>–</a:t>
            </a:r>
            <a:r>
              <a:rPr lang="en-US" sz="2667" dirty="0"/>
              <a:t>24 Years, by Transmission Category, 2010–2017—United States and 6 Dependent Areas</a:t>
            </a:r>
          </a:p>
        </p:txBody>
      </p:sp>
      <p:pic>
        <p:nvPicPr>
          <p:cNvPr id="3" name="Picture 2" descr="This slide presents the distribution of diagnoses of HIV infection by transmission category for adolescents and young adults aged 13–24 years with HIV diagnosed from 2010 through 2017 in the United States and 6 dependent areas.&#10;&#10;Among adolescents and young adults, the percentage of diagnosed HIV infections attributed to male-to-male sexual contact increased from 75% in 2010 to 81% in 2017. The percentage of diagnosed HIV infections attributed to heterosexual contact decreased from 18% to 14% during this time. The percentage of diagnosed HIV infections attributed to injection drug use alone, and male-to-male sexual contact and injection drug use also decreased from 2010 through 2017. The “Other” transmission category is not displayed as it comprises less than 1% of cases. The category includes hemophilia, perinatal exposure, and risk factors not reported or identified. &#10;&#10;Data have been statistically adjusted to account for missing transmission category.&#10; &#10;Heterosexual contact is with a person known to have, or to be at high risk for, HIV infection.&#10;">
            <a:extLst>
              <a:ext uri="{FF2B5EF4-FFF2-40B4-BE49-F238E27FC236}">
                <a16:creationId xmlns:a16="http://schemas.microsoft.com/office/drawing/2014/main" id="{70EAC289-2E6E-4CC1-AD3D-6E2104F8C194}"/>
              </a:ext>
            </a:extLst>
          </p:cNvPr>
          <p:cNvPicPr>
            <a:picLocks noChangeAspect="1"/>
          </p:cNvPicPr>
          <p:nvPr/>
        </p:nvPicPr>
        <p:blipFill>
          <a:blip r:embed="rId3"/>
          <a:stretch>
            <a:fillRect/>
          </a:stretch>
        </p:blipFill>
        <p:spPr>
          <a:xfrm>
            <a:off x="601382" y="1213288"/>
            <a:ext cx="11071296" cy="4934124"/>
          </a:xfrm>
          <a:prstGeom prst="rect">
            <a:avLst/>
          </a:prstGeom>
        </p:spPr>
      </p:pic>
      <p:sp>
        <p:nvSpPr>
          <p:cNvPr id="8" name="Text Placeholder 3"/>
          <p:cNvSpPr txBox="1">
            <a:spLocks/>
          </p:cNvSpPr>
          <p:nvPr/>
        </p:nvSpPr>
        <p:spPr>
          <a:xfrm>
            <a:off x="1393365" y="5881671"/>
            <a:ext cx="9892892" cy="812800"/>
          </a:xfrm>
          <a:prstGeom prst="rect">
            <a:avLst/>
          </a:prstGeom>
          <a:effectLst/>
        </p:spPr>
        <p:txBody>
          <a:bodyPr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0990" indent="-380990">
              <a:lnSpc>
                <a:spcPts val="1200"/>
              </a:lnSpc>
              <a:spcBef>
                <a:spcPts val="0"/>
              </a:spcBef>
              <a:defRPr/>
            </a:pPr>
            <a:r>
              <a:rPr lang="en-US" sz="1200" i="1" dirty="0">
                <a:solidFill>
                  <a:srgbClr val="5F5F5F"/>
                </a:solidFill>
                <a:latin typeface="Calibri" panose="020F0502020204030204" pitchFamily="34" charset="0"/>
              </a:rPr>
              <a:t>Note</a:t>
            </a:r>
            <a:r>
              <a:rPr lang="en-US" sz="1200" dirty="0">
                <a:solidFill>
                  <a:srgbClr val="5F5F5F"/>
                </a:solidFill>
                <a:latin typeface="Calibri" panose="020F0502020204030204" pitchFamily="34" charset="0"/>
              </a:rPr>
              <a:t>. Data have been statistically adjusted to account for missing transmission category. “Other” transmission category not displayed as it comprises less than 1% of cases.</a:t>
            </a:r>
          </a:p>
          <a:p>
            <a:pPr marL="410623" indent="-410623" defTabSz="1219170">
              <a:lnSpc>
                <a:spcPts val="1200"/>
              </a:lnSpc>
              <a:spcBef>
                <a:spcPts val="0"/>
              </a:spcBef>
              <a:defRPr/>
            </a:pPr>
            <a:r>
              <a:rPr lang="en-US" sz="1200" baseline="30000" dirty="0">
                <a:solidFill>
                  <a:srgbClr val="5F5F5F"/>
                </a:solidFill>
                <a:latin typeface="Calibri" panose="020F0502020204030204" pitchFamily="34" charset="0"/>
              </a:rPr>
              <a:t>a </a:t>
            </a:r>
            <a:r>
              <a:rPr lang="en-US" sz="1200" dirty="0">
                <a:solidFill>
                  <a:srgbClr val="5F5F5F"/>
                </a:solidFill>
                <a:latin typeface="Calibri" panose="020F0502020204030204" pitchFamily="34" charset="0"/>
              </a:rPr>
              <a:t>Heterosexual contact  is with a person known to have, or to be at high risk for, HIV infection.    </a:t>
            </a:r>
          </a:p>
        </p:txBody>
      </p:sp>
      <p:sp>
        <p:nvSpPr>
          <p:cNvPr id="5" name="TextBox 4"/>
          <p:cNvSpPr txBox="1">
            <a:spLocks noChangeArrowheads="1"/>
          </p:cNvSpPr>
          <p:nvPr/>
        </p:nvSpPr>
        <p:spPr bwMode="auto">
          <a:xfrm>
            <a:off x="1210189" y="5678808"/>
            <a:ext cx="9853682" cy="1015663"/>
          </a:xfrm>
          <a:prstGeom prst="rect">
            <a:avLst/>
          </a:prstGeom>
          <a:solidFill>
            <a:srgbClr val="FFFF00"/>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dirty="0">
                <a:solidFill>
                  <a:srgbClr val="000000"/>
                </a:solidFill>
              </a:rPr>
              <a:t>≈ 51,000 youth with HIV; 40% unaware of HIV status (CDC 2016)</a:t>
            </a:r>
          </a:p>
          <a:p>
            <a:r>
              <a:rPr lang="en-US" altLang="en-US" sz="2000" dirty="0">
                <a:solidFill>
                  <a:srgbClr val="000000"/>
                </a:solidFill>
              </a:rPr>
              <a:t>Trends (2010-16): </a:t>
            </a:r>
            <a:r>
              <a:rPr lang="en-US" altLang="en-US" sz="2000" dirty="0">
                <a:solidFill>
                  <a:srgbClr val="000000"/>
                </a:solidFill>
                <a:sym typeface="Symbol" panose="05050102010706020507" pitchFamily="18" charset="2"/>
              </a:rPr>
              <a:t></a:t>
            </a:r>
            <a:r>
              <a:rPr lang="en-US" altLang="en-US" sz="2000" dirty="0">
                <a:solidFill>
                  <a:srgbClr val="000000"/>
                </a:solidFill>
              </a:rPr>
              <a:t> 6% overall among youth (32% women; men unchanged); </a:t>
            </a:r>
          </a:p>
          <a:p>
            <a:r>
              <a:rPr lang="en-US" altLang="en-US" sz="2000" dirty="0">
                <a:solidFill>
                  <a:srgbClr val="000000"/>
                </a:solidFill>
              </a:rPr>
              <a:t>Among MSM: </a:t>
            </a:r>
            <a:r>
              <a:rPr lang="en-US" altLang="en-US" sz="2000" dirty="0">
                <a:solidFill>
                  <a:srgbClr val="000000"/>
                </a:solidFill>
                <a:sym typeface="Symbol" panose="05050102010706020507" pitchFamily="18" charset="2"/>
              </a:rPr>
              <a:t></a:t>
            </a:r>
            <a:r>
              <a:rPr lang="en-US" altLang="en-US" sz="2000" dirty="0">
                <a:solidFill>
                  <a:srgbClr val="000000"/>
                </a:solidFill>
              </a:rPr>
              <a:t> 5% among AA; </a:t>
            </a:r>
            <a:r>
              <a:rPr lang="en-US" altLang="en-US" sz="2000" dirty="0">
                <a:solidFill>
                  <a:srgbClr val="000000"/>
                </a:solidFill>
                <a:sym typeface="Symbol" panose="05050102010706020507" pitchFamily="18" charset="2"/>
              </a:rPr>
              <a:t> </a:t>
            </a:r>
            <a:r>
              <a:rPr lang="en-US" altLang="en-US" sz="2000" dirty="0">
                <a:solidFill>
                  <a:srgbClr val="000000"/>
                </a:solidFill>
              </a:rPr>
              <a:t>6% among white;  </a:t>
            </a:r>
            <a:r>
              <a:rPr lang="en-US" altLang="en-US" sz="2000" b="1" dirty="0">
                <a:solidFill>
                  <a:srgbClr val="FF0000"/>
                </a:solidFill>
                <a:sym typeface="Symbol" panose="05050102010706020507" pitchFamily="18" charset="2"/>
              </a:rPr>
              <a:t></a:t>
            </a:r>
            <a:r>
              <a:rPr lang="en-US" altLang="en-US" sz="2000" dirty="0">
                <a:solidFill>
                  <a:srgbClr val="000000"/>
                </a:solidFill>
                <a:sym typeface="Symbol" panose="05050102010706020507" pitchFamily="18" charset="2"/>
              </a:rPr>
              <a:t>17% Hispanic/Latino</a:t>
            </a:r>
            <a:endParaRPr lang="en-US" altLang="en-US" sz="2000" dirty="0">
              <a:solidFill>
                <a:srgbClr val="000000"/>
              </a:solidFill>
            </a:endParaRPr>
          </a:p>
        </p:txBody>
      </p:sp>
    </p:spTree>
    <p:extLst>
      <p:ext uri="{BB962C8B-B14F-4D97-AF65-F5344CB8AC3E}">
        <p14:creationId xmlns:p14="http://schemas.microsoft.com/office/powerpoint/2010/main" val="3493325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10243" y="250687"/>
            <a:ext cx="11478987" cy="762000"/>
          </a:xfrm>
        </p:spPr>
        <p:txBody>
          <a:bodyPr>
            <a:noAutofit/>
          </a:bodyPr>
          <a:lstStyle/>
          <a:p>
            <a:r>
              <a:rPr lang="en-US" sz="4000" dirty="0">
                <a:latin typeface="Calibri (body)"/>
              </a:rPr>
              <a:t>Increased </a:t>
            </a:r>
            <a:r>
              <a:rPr lang="en-US" sz="4000" dirty="0" smtClean="0">
                <a:latin typeface="Calibri (body)"/>
              </a:rPr>
              <a:t>risk </a:t>
            </a:r>
            <a:r>
              <a:rPr lang="en-US" sz="4000" dirty="0">
                <a:latin typeface="Calibri (body)"/>
              </a:rPr>
              <a:t>for STIs/HIV among </a:t>
            </a:r>
            <a:r>
              <a:rPr lang="en-US" sz="4000" dirty="0" smtClean="0">
                <a:latin typeface="Calibri (body)"/>
              </a:rPr>
              <a:t>youth</a:t>
            </a:r>
            <a:r>
              <a:rPr lang="en-US" sz="4000" dirty="0">
                <a:latin typeface="Calibri (body)"/>
              </a:rPr>
              <a:t>…..  </a:t>
            </a:r>
            <a:endParaRPr sz="4000" dirty="0">
              <a:solidFill>
                <a:schemeClr val="tx1"/>
              </a:solidFill>
              <a:latin typeface="Calibri (body)"/>
            </a:endParaRPr>
          </a:p>
        </p:txBody>
      </p:sp>
      <p:pic>
        <p:nvPicPr>
          <p:cNvPr id="5" name="Picture 2" descr="http://en.healthnexus.ca/sites/dev.healthnexus.net/files/images/sdoh_icebe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285" y="1123791"/>
            <a:ext cx="4484903" cy="51489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38140" y="2787147"/>
            <a:ext cx="639919" cy="256545"/>
          </a:xfrm>
          <a:prstGeom prst="rect">
            <a:avLst/>
          </a:prstGeom>
          <a:noFill/>
        </p:spPr>
        <p:txBody>
          <a:bodyPr wrap="none" rtlCol="0">
            <a:spAutoFit/>
          </a:bodyPr>
          <a:lstStyle/>
          <a:p>
            <a:r>
              <a:rPr lang="en-US" sz="1067" b="1" dirty="0"/>
              <a:t>Stigma</a:t>
            </a:r>
          </a:p>
        </p:txBody>
      </p:sp>
    </p:spTree>
    <p:extLst>
      <p:ext uri="{BB962C8B-B14F-4D97-AF65-F5344CB8AC3E}">
        <p14:creationId xmlns:p14="http://schemas.microsoft.com/office/powerpoint/2010/main" val="3938338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 is a normal part of the entire life spectrum</a:t>
            </a:r>
            <a:endParaRPr lang="en-US" dirty="0"/>
          </a:p>
        </p:txBody>
      </p:sp>
      <p:pic>
        <p:nvPicPr>
          <p:cNvPr id="4" name="Picture 3"/>
          <p:cNvPicPr>
            <a:picLocks noChangeAspect="1"/>
          </p:cNvPicPr>
          <p:nvPr/>
        </p:nvPicPr>
        <p:blipFill>
          <a:blip r:embed="rId2"/>
          <a:stretch>
            <a:fillRect/>
          </a:stretch>
        </p:blipFill>
        <p:spPr>
          <a:xfrm>
            <a:off x="2828124" y="1706137"/>
            <a:ext cx="6855545" cy="4917687"/>
          </a:xfrm>
          <a:prstGeom prst="rect">
            <a:avLst/>
          </a:prstGeom>
        </p:spPr>
      </p:pic>
    </p:spTree>
    <p:extLst>
      <p:ext uri="{BB962C8B-B14F-4D97-AF65-F5344CB8AC3E}">
        <p14:creationId xmlns:p14="http://schemas.microsoft.com/office/powerpoint/2010/main" val="3180806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20702" b="7892"/>
          <a:stretch/>
        </p:blipFill>
        <p:spPr>
          <a:xfrm>
            <a:off x="356839" y="1004656"/>
            <a:ext cx="6077415" cy="5418446"/>
          </a:xfrm>
          <a:prstGeom prst="rect">
            <a:avLst/>
          </a:prstGeom>
        </p:spPr>
      </p:pic>
      <p:pic>
        <p:nvPicPr>
          <p:cNvPr id="7" name="Content Placeholder 6"/>
          <p:cNvPicPr>
            <a:picLocks noGrp="1" noChangeAspect="1"/>
          </p:cNvPicPr>
          <p:nvPr>
            <p:ph sz="half" idx="1"/>
          </p:nvPr>
        </p:nvPicPr>
        <p:blipFill>
          <a:blip r:embed="rId3"/>
          <a:stretch>
            <a:fillRect/>
          </a:stretch>
        </p:blipFill>
        <p:spPr>
          <a:xfrm>
            <a:off x="6434254" y="1004654"/>
            <a:ext cx="5537782" cy="5418448"/>
          </a:xfrm>
          <a:prstGeom prst="rect">
            <a:avLst/>
          </a:prstGeom>
        </p:spPr>
      </p:pic>
      <p:sp>
        <p:nvSpPr>
          <p:cNvPr id="4" name="Title 3"/>
          <p:cNvSpPr>
            <a:spLocks noGrp="1"/>
          </p:cNvSpPr>
          <p:nvPr>
            <p:ph type="title"/>
          </p:nvPr>
        </p:nvSpPr>
        <p:spPr/>
        <p:txBody>
          <a:bodyPr/>
          <a:lstStyle/>
          <a:p>
            <a:r>
              <a:rPr lang="en-US" dirty="0" smtClean="0"/>
              <a:t>Life events impact </a:t>
            </a:r>
            <a:r>
              <a:rPr lang="en-US" dirty="0"/>
              <a:t>s</a:t>
            </a:r>
            <a:r>
              <a:rPr lang="en-US" dirty="0" smtClean="0"/>
              <a:t>exual </a:t>
            </a:r>
            <a:r>
              <a:rPr lang="en-US" dirty="0"/>
              <a:t>a</a:t>
            </a:r>
            <a:r>
              <a:rPr lang="en-US" dirty="0" smtClean="0"/>
              <a:t>ctivity </a:t>
            </a:r>
            <a:r>
              <a:rPr lang="en-US" dirty="0"/>
              <a:t>a</a:t>
            </a:r>
            <a:r>
              <a:rPr lang="en-US" dirty="0" smtClean="0"/>
              <a:t>cross the continuum of life</a:t>
            </a:r>
            <a:endParaRPr lang="en-US" dirty="0"/>
          </a:p>
        </p:txBody>
      </p:sp>
    </p:spTree>
    <p:extLst>
      <p:ext uri="{BB962C8B-B14F-4D97-AF65-F5344CB8AC3E}">
        <p14:creationId xmlns:p14="http://schemas.microsoft.com/office/powerpoint/2010/main" val="3876045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301083" y="1219200"/>
            <a:ext cx="5809785" cy="4834127"/>
          </a:xfrm>
          <a:prstGeom prst="rect">
            <a:avLst/>
          </a:prstGeom>
        </p:spPr>
      </p:pic>
      <p:sp>
        <p:nvSpPr>
          <p:cNvPr id="4" name="Title 3"/>
          <p:cNvSpPr>
            <a:spLocks noGrp="1"/>
          </p:cNvSpPr>
          <p:nvPr>
            <p:ph type="title"/>
          </p:nvPr>
        </p:nvSpPr>
        <p:spPr/>
        <p:txBody>
          <a:bodyPr/>
          <a:lstStyle/>
          <a:p>
            <a:r>
              <a:rPr lang="en-US" dirty="0" smtClean="0"/>
              <a:t>Societal factors: marriage and divorce</a:t>
            </a:r>
            <a:endParaRPr lang="en-US" dirty="0"/>
          </a:p>
        </p:txBody>
      </p:sp>
      <p:pic>
        <p:nvPicPr>
          <p:cNvPr id="8" name="Content Placeholder 7"/>
          <p:cNvPicPr>
            <a:picLocks noGrp="1" noChangeAspect="1"/>
          </p:cNvPicPr>
          <p:nvPr>
            <p:ph sz="half" idx="2"/>
          </p:nvPr>
        </p:nvPicPr>
        <p:blipFill>
          <a:blip r:embed="rId3"/>
          <a:stretch>
            <a:fillRect/>
          </a:stretch>
        </p:blipFill>
        <p:spPr>
          <a:xfrm>
            <a:off x="6411951" y="1219200"/>
            <a:ext cx="5452947" cy="4833938"/>
          </a:xfrm>
          <a:prstGeom prst="rect">
            <a:avLst/>
          </a:prstGeom>
        </p:spPr>
      </p:pic>
      <p:sp>
        <p:nvSpPr>
          <p:cNvPr id="9" name="Rectangle 8"/>
          <p:cNvSpPr/>
          <p:nvPr/>
        </p:nvSpPr>
        <p:spPr>
          <a:xfrm>
            <a:off x="6110868" y="6375771"/>
            <a:ext cx="6096000" cy="307777"/>
          </a:xfrm>
          <a:prstGeom prst="rect">
            <a:avLst/>
          </a:prstGeom>
        </p:spPr>
        <p:txBody>
          <a:bodyPr>
            <a:spAutoFit/>
          </a:bodyPr>
          <a:lstStyle/>
          <a:p>
            <a:r>
              <a:rPr lang="en-US" sz="1400" dirty="0">
                <a:solidFill>
                  <a:schemeClr val="bg1">
                    <a:lumMod val="95000"/>
                  </a:schemeClr>
                </a:solidFill>
                <a:hlinkClick r:id="rId4"/>
              </a:rPr>
              <a:t>https://www.cdc.gov/nchs/data/dvs/state-divorce-rates-90-95-99-18.pdf</a:t>
            </a:r>
            <a:endParaRPr lang="en-US" sz="1400" dirty="0">
              <a:solidFill>
                <a:schemeClr val="bg1">
                  <a:lumMod val="95000"/>
                </a:schemeClr>
              </a:solidFill>
            </a:endParaRPr>
          </a:p>
        </p:txBody>
      </p:sp>
      <p:sp>
        <p:nvSpPr>
          <p:cNvPr id="10" name="TextBox 9"/>
          <p:cNvSpPr txBox="1"/>
          <p:nvPr/>
        </p:nvSpPr>
        <p:spPr>
          <a:xfrm>
            <a:off x="6291081" y="6053138"/>
            <a:ext cx="5900919" cy="584775"/>
          </a:xfrm>
          <a:prstGeom prst="rect">
            <a:avLst/>
          </a:prstGeom>
          <a:noFill/>
        </p:spPr>
        <p:txBody>
          <a:bodyPr wrap="square" rtlCol="0">
            <a:spAutoFit/>
          </a:bodyPr>
          <a:lstStyle/>
          <a:p>
            <a:r>
              <a:rPr lang="en-US" sz="1400" dirty="0" smtClean="0">
                <a:solidFill>
                  <a:schemeClr val="bg1">
                    <a:lumMod val="95000"/>
                  </a:schemeClr>
                </a:solidFill>
              </a:rPr>
              <a:t>Highest:  Nevada (4.4 per 100,000); Lowest</a:t>
            </a:r>
            <a:r>
              <a:rPr lang="en-US" sz="1400" dirty="0">
                <a:solidFill>
                  <a:schemeClr val="bg1">
                    <a:lumMod val="95000"/>
                  </a:schemeClr>
                </a:solidFill>
              </a:rPr>
              <a:t>:  </a:t>
            </a:r>
            <a:r>
              <a:rPr lang="en-US" sz="1400" dirty="0" smtClean="0">
                <a:solidFill>
                  <a:schemeClr val="bg1">
                    <a:lumMod val="95000"/>
                  </a:schemeClr>
                </a:solidFill>
              </a:rPr>
              <a:t>Illinois (1.5 per 100,000)</a:t>
            </a:r>
          </a:p>
          <a:p>
            <a:endParaRPr lang="en-US" dirty="0"/>
          </a:p>
        </p:txBody>
      </p:sp>
    </p:spTree>
    <p:extLst>
      <p:ext uri="{BB962C8B-B14F-4D97-AF65-F5344CB8AC3E}">
        <p14:creationId xmlns:p14="http://schemas.microsoft.com/office/powerpoint/2010/main" val="3730164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Societal factors:  infidelity</a:t>
            </a:r>
            <a:endParaRPr lang="en-US" dirty="0"/>
          </a:p>
        </p:txBody>
      </p:sp>
      <p:sp>
        <p:nvSpPr>
          <p:cNvPr id="3" name="Text Placeholder 2"/>
          <p:cNvSpPr>
            <a:spLocks noGrp="1"/>
          </p:cNvSpPr>
          <p:nvPr>
            <p:ph type="body" idx="1"/>
          </p:nvPr>
        </p:nvSpPr>
        <p:spPr>
          <a:xfrm>
            <a:off x="318514" y="1780731"/>
            <a:ext cx="5915018" cy="4677309"/>
          </a:xfrm>
        </p:spPr>
        <p:txBody>
          <a:bodyPr/>
          <a:lstStyle/>
          <a:p>
            <a:pPr>
              <a:buFont typeface="Wingdings" panose="05000000000000000000" pitchFamily="2" charset="2"/>
              <a:buChar char="§"/>
            </a:pPr>
            <a:r>
              <a:rPr lang="en-US" sz="2000" dirty="0"/>
              <a:t>American Association for Marriage and Family </a:t>
            </a:r>
            <a:r>
              <a:rPr lang="en-US" sz="2000" dirty="0" smtClean="0"/>
              <a:t>Therapy Survey of Married Persons</a:t>
            </a:r>
          </a:p>
          <a:p>
            <a:pPr lvl="1">
              <a:buFont typeface="Wingdings" panose="05000000000000000000" pitchFamily="2" charset="2"/>
              <a:buChar char="§"/>
            </a:pPr>
            <a:r>
              <a:rPr lang="en-US" sz="2000" dirty="0" smtClean="0"/>
              <a:t>15% </a:t>
            </a:r>
            <a:r>
              <a:rPr lang="en-US" sz="2000" dirty="0"/>
              <a:t>of </a:t>
            </a:r>
            <a:r>
              <a:rPr lang="en-US" sz="2000" dirty="0" smtClean="0"/>
              <a:t>women </a:t>
            </a:r>
            <a:r>
              <a:rPr lang="en-US" sz="2000" dirty="0"/>
              <a:t>and </a:t>
            </a:r>
            <a:r>
              <a:rPr lang="en-US" sz="2000" dirty="0" smtClean="0"/>
              <a:t>25% </a:t>
            </a:r>
            <a:r>
              <a:rPr lang="en-US" sz="2000" dirty="0"/>
              <a:t>of married men have had extramarital affairs. </a:t>
            </a:r>
            <a:endParaRPr lang="en-US" sz="2000" dirty="0" smtClean="0"/>
          </a:p>
          <a:p>
            <a:pPr lvl="1">
              <a:buFont typeface="Wingdings" panose="05000000000000000000" pitchFamily="2" charset="2"/>
              <a:buChar char="§"/>
            </a:pPr>
            <a:endParaRPr lang="en-US" sz="2000" dirty="0" smtClean="0"/>
          </a:p>
          <a:p>
            <a:pPr>
              <a:buFont typeface="Wingdings" panose="05000000000000000000" pitchFamily="2" charset="2"/>
              <a:buChar char="§"/>
            </a:pPr>
            <a:r>
              <a:rPr lang="en-US" sz="2000" dirty="0" smtClean="0"/>
              <a:t>General Social Survey (2000-2016): similar data with persistent gender difference </a:t>
            </a:r>
          </a:p>
          <a:p>
            <a:pPr>
              <a:buFont typeface="Wingdings" panose="05000000000000000000" pitchFamily="2" charset="2"/>
              <a:buChar char="§"/>
            </a:pPr>
            <a:endParaRPr lang="en-US" sz="2000" dirty="0" smtClean="0"/>
          </a:p>
          <a:p>
            <a:pPr>
              <a:buFont typeface="Wingdings" panose="05000000000000000000" pitchFamily="2" charset="2"/>
              <a:buChar char="§"/>
            </a:pPr>
            <a:r>
              <a:rPr lang="en-US" sz="2000" dirty="0" smtClean="0"/>
              <a:t>Partners’ study: 15 HIV transmissions, 0% were phylogenetically linked to the positive partner</a:t>
            </a:r>
          </a:p>
        </p:txBody>
      </p:sp>
      <p:pic>
        <p:nvPicPr>
          <p:cNvPr id="5" name="Picture 4"/>
          <p:cNvPicPr>
            <a:picLocks noChangeAspect="1"/>
          </p:cNvPicPr>
          <p:nvPr/>
        </p:nvPicPr>
        <p:blipFill rotWithShape="1">
          <a:blip r:embed="rId3"/>
          <a:srcRect l="6316" t="11496" r="81401" b="39476"/>
          <a:stretch/>
        </p:blipFill>
        <p:spPr>
          <a:xfrm>
            <a:off x="6074230" y="1693257"/>
            <a:ext cx="5990255" cy="5043445"/>
          </a:xfrm>
          <a:prstGeom prst="rect">
            <a:avLst/>
          </a:prstGeom>
        </p:spPr>
      </p:pic>
      <p:sp>
        <p:nvSpPr>
          <p:cNvPr id="6" name="Rectangle 5"/>
          <p:cNvSpPr/>
          <p:nvPr/>
        </p:nvSpPr>
        <p:spPr>
          <a:xfrm>
            <a:off x="5897839" y="6480341"/>
            <a:ext cx="6394520" cy="430887"/>
          </a:xfrm>
          <a:prstGeom prst="rect">
            <a:avLst/>
          </a:prstGeom>
          <a:solidFill>
            <a:schemeClr val="bg1"/>
          </a:solidFill>
        </p:spPr>
        <p:txBody>
          <a:bodyPr wrap="square">
            <a:spAutoFit/>
          </a:bodyPr>
          <a:lstStyle/>
          <a:p>
            <a:r>
              <a:rPr lang="en-US" sz="1100" dirty="0" smtClean="0">
                <a:hlinkClick r:id="rId4"/>
              </a:rPr>
              <a:t>https</a:t>
            </a:r>
            <a:r>
              <a:rPr lang="en-US" sz="1100" dirty="0">
                <a:hlinkClick r:id="rId4"/>
              </a:rPr>
              <a:t>://</a:t>
            </a:r>
            <a:r>
              <a:rPr lang="en-US" sz="1100" dirty="0" smtClean="0">
                <a:hlinkClick r:id="rId4"/>
              </a:rPr>
              <a:t>www.psychologytoday.com/us/blog/all-about-sex/200910/marital-infidelity-how-common-is-it</a:t>
            </a:r>
            <a:endParaRPr lang="en-US" sz="1100" dirty="0" smtClean="0"/>
          </a:p>
          <a:p>
            <a:r>
              <a:rPr lang="en-US" sz="1100" dirty="0" smtClean="0"/>
              <a:t>Rodger </a:t>
            </a:r>
            <a:r>
              <a:rPr lang="en-US" sz="1100" dirty="0"/>
              <a:t>A et al.  AIDS 2018.  WEAX0104LB and Rodger AJ et al.  JAMA 2016; 316: </a:t>
            </a:r>
            <a:r>
              <a:rPr lang="en-US" sz="1100" dirty="0" smtClean="0"/>
              <a:t>171-81</a:t>
            </a:r>
            <a:endParaRPr lang="en-US" sz="1100" dirty="0"/>
          </a:p>
        </p:txBody>
      </p:sp>
      <p:sp>
        <p:nvSpPr>
          <p:cNvPr id="7" name="Rectangle 6"/>
          <p:cNvSpPr/>
          <p:nvPr/>
        </p:nvSpPr>
        <p:spPr>
          <a:xfrm>
            <a:off x="6820227" y="6274936"/>
            <a:ext cx="5244258" cy="276999"/>
          </a:xfrm>
          <a:prstGeom prst="rect">
            <a:avLst/>
          </a:prstGeom>
          <a:noFill/>
        </p:spPr>
        <p:txBody>
          <a:bodyPr wrap="square">
            <a:spAutoFit/>
          </a:bodyPr>
          <a:lstStyle/>
          <a:p>
            <a:r>
              <a:rPr lang="en-US" sz="1200" dirty="0">
                <a:solidFill>
                  <a:schemeClr val="bg1"/>
                </a:solidFill>
                <a:hlinkClick r:id="rId5"/>
              </a:rPr>
              <a:t>https://</a:t>
            </a:r>
            <a:r>
              <a:rPr lang="en-US" sz="1200" dirty="0" smtClean="0">
                <a:solidFill>
                  <a:schemeClr val="bg1"/>
                </a:solidFill>
                <a:hlinkClick r:id="rId5"/>
              </a:rPr>
              <a:t>www.nytimes.com/2018/01/22/well/marriage-cheating-infidelity.html</a:t>
            </a:r>
            <a:endParaRPr lang="en-US" sz="1200" dirty="0" smtClean="0">
              <a:solidFill>
                <a:schemeClr val="bg1"/>
              </a:solidFill>
            </a:endParaRPr>
          </a:p>
        </p:txBody>
      </p:sp>
    </p:spTree>
    <p:extLst>
      <p:ext uri="{BB962C8B-B14F-4D97-AF65-F5344CB8AC3E}">
        <p14:creationId xmlns:p14="http://schemas.microsoft.com/office/powerpoint/2010/main" val="1567639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Factors impacting sexual activity</a:t>
            </a:r>
            <a:endParaRPr lang="en-US" dirty="0"/>
          </a:p>
        </p:txBody>
      </p:sp>
      <p:pic>
        <p:nvPicPr>
          <p:cNvPr id="12" name="Content Placeholder 11"/>
          <p:cNvPicPr>
            <a:picLocks noGrp="1" noChangeAspect="1"/>
          </p:cNvPicPr>
          <p:nvPr>
            <p:ph sz="half" idx="1"/>
          </p:nvPr>
        </p:nvPicPr>
        <p:blipFill>
          <a:blip r:embed="rId2"/>
          <a:stretch>
            <a:fillRect/>
          </a:stretch>
        </p:blipFill>
        <p:spPr>
          <a:xfrm>
            <a:off x="401637" y="1282390"/>
            <a:ext cx="5642323" cy="4995747"/>
          </a:xfrm>
          <a:prstGeom prst="rect">
            <a:avLst/>
          </a:prstGeom>
        </p:spPr>
      </p:pic>
      <p:pic>
        <p:nvPicPr>
          <p:cNvPr id="2050" name="Picture 2" descr="Number of lifetime and last-year same-sex partners reported by men with respect to their sexual identity Unless indicated otherwise, data show the percentage of respondents in each group. CI, confidence interval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45306" y="1960665"/>
            <a:ext cx="5826730" cy="3687099"/>
          </a:xfrm>
          <a:prstGeom prst="rect">
            <a:avLst/>
          </a:prstGeom>
          <a:solidFill>
            <a:schemeClr val="lt1"/>
          </a:solidFill>
        </p:spPr>
      </p:pic>
      <p:sp>
        <p:nvSpPr>
          <p:cNvPr id="10" name="TextBox 9"/>
          <p:cNvSpPr txBox="1"/>
          <p:nvPr/>
        </p:nvSpPr>
        <p:spPr>
          <a:xfrm>
            <a:off x="5795682" y="6340794"/>
            <a:ext cx="7590117" cy="646331"/>
          </a:xfrm>
          <a:prstGeom prst="rect">
            <a:avLst/>
          </a:prstGeom>
          <a:noFill/>
        </p:spPr>
        <p:txBody>
          <a:bodyPr wrap="square" rtlCol="0">
            <a:spAutoFit/>
          </a:bodyPr>
          <a:lstStyle/>
          <a:p>
            <a:r>
              <a:rPr lang="en-US" dirty="0"/>
              <a:t> </a:t>
            </a:r>
            <a:r>
              <a:rPr lang="en-US" dirty="0" err="1" smtClean="0">
                <a:solidFill>
                  <a:schemeClr val="bg1"/>
                </a:solidFill>
              </a:rPr>
              <a:t>Grulich</a:t>
            </a:r>
            <a:r>
              <a:rPr lang="en-US" dirty="0" smtClean="0">
                <a:solidFill>
                  <a:schemeClr val="bg1"/>
                </a:solidFill>
              </a:rPr>
              <a:t> </a:t>
            </a:r>
            <a:r>
              <a:rPr lang="en-US" dirty="0">
                <a:solidFill>
                  <a:schemeClr val="bg1"/>
                </a:solidFill>
              </a:rPr>
              <a:t>et al. </a:t>
            </a:r>
            <a:r>
              <a:rPr lang="en-US" dirty="0" smtClean="0">
                <a:solidFill>
                  <a:schemeClr val="bg1"/>
                </a:solidFill>
              </a:rPr>
              <a:t>Sexual Health.  2014; 11: 439-50. (Australia)</a:t>
            </a:r>
          </a:p>
          <a:p>
            <a:endParaRPr lang="en-US" dirty="0">
              <a:solidFill>
                <a:schemeClr val="bg1"/>
              </a:solidFill>
            </a:endParaRPr>
          </a:p>
        </p:txBody>
      </p:sp>
      <p:sp>
        <p:nvSpPr>
          <p:cNvPr id="11" name="TextBox 10"/>
          <p:cNvSpPr txBox="1"/>
          <p:nvPr/>
        </p:nvSpPr>
        <p:spPr>
          <a:xfrm>
            <a:off x="6314725" y="1144912"/>
            <a:ext cx="5470875" cy="646331"/>
          </a:xfrm>
          <a:prstGeom prst="rect">
            <a:avLst/>
          </a:prstGeom>
          <a:noFill/>
        </p:spPr>
        <p:txBody>
          <a:bodyPr wrap="square" rtlCol="0">
            <a:spAutoFit/>
          </a:bodyPr>
          <a:lstStyle/>
          <a:p>
            <a:r>
              <a:rPr lang="en-US" dirty="0">
                <a:solidFill>
                  <a:schemeClr val="bg1"/>
                </a:solidFill>
              </a:rPr>
              <a:t>Number of lifetime and last-year same-sex partners reported by men with respect to their sexual identity</a:t>
            </a:r>
          </a:p>
        </p:txBody>
      </p:sp>
    </p:spTree>
    <p:extLst>
      <p:ext uri="{BB962C8B-B14F-4D97-AF65-F5344CB8AC3E}">
        <p14:creationId xmlns:p14="http://schemas.microsoft.com/office/powerpoint/2010/main" val="3156181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2"/>
          <a:srcRect l="31806" t="7326" r="45398" b="7224"/>
          <a:stretch/>
        </p:blipFill>
        <p:spPr>
          <a:xfrm>
            <a:off x="1784194" y="1031187"/>
            <a:ext cx="9222059" cy="5210154"/>
          </a:xfrm>
          <a:prstGeom prst="rect">
            <a:avLst/>
          </a:prstGeom>
        </p:spPr>
      </p:pic>
      <p:sp>
        <p:nvSpPr>
          <p:cNvPr id="2" name="Title 1"/>
          <p:cNvSpPr>
            <a:spLocks noGrp="1"/>
          </p:cNvSpPr>
          <p:nvPr>
            <p:ph type="title"/>
          </p:nvPr>
        </p:nvSpPr>
        <p:spPr/>
        <p:txBody>
          <a:bodyPr/>
          <a:lstStyle/>
          <a:p>
            <a:r>
              <a:rPr lang="en-US" dirty="0" smtClean="0"/>
              <a:t>Sexual orientation may not be “carved in stone” </a:t>
            </a:r>
            <a:endParaRPr lang="en-US" dirty="0"/>
          </a:p>
        </p:txBody>
      </p:sp>
      <p:sp>
        <p:nvSpPr>
          <p:cNvPr id="4" name="TextBox 3"/>
          <p:cNvSpPr txBox="1"/>
          <p:nvPr/>
        </p:nvSpPr>
        <p:spPr>
          <a:xfrm>
            <a:off x="1284430" y="6375961"/>
            <a:ext cx="10687606" cy="646331"/>
          </a:xfrm>
          <a:prstGeom prst="rect">
            <a:avLst/>
          </a:prstGeom>
          <a:noFill/>
        </p:spPr>
        <p:txBody>
          <a:bodyPr wrap="none" rtlCol="0">
            <a:spAutoFit/>
          </a:bodyPr>
          <a:lstStyle/>
          <a:p>
            <a:r>
              <a:rPr lang="en-US" dirty="0">
                <a:hlinkClick r:id="rId3"/>
              </a:rPr>
              <a:t>https://www.aarp.org/home-family/sex-intimacy/info-2017/can-sexual-preference-change-at-midlife.html</a:t>
            </a:r>
            <a:endParaRPr lang="en-US" dirty="0"/>
          </a:p>
          <a:p>
            <a:endParaRPr lang="en-US" dirty="0"/>
          </a:p>
        </p:txBody>
      </p:sp>
    </p:spTree>
    <p:extLst>
      <p:ext uri="{BB962C8B-B14F-4D97-AF65-F5344CB8AC3E}">
        <p14:creationId xmlns:p14="http://schemas.microsoft.com/office/powerpoint/2010/main" val="1286077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a:bodyPr>
          <a:lstStyle/>
          <a:p>
            <a:pPr eaLnBrk="1" hangingPunct="1"/>
            <a:r>
              <a:rPr lang="en-US" altLang="en-US" sz="3600" dirty="0"/>
              <a:t>Nursing and Pharmacy Credits</a:t>
            </a:r>
          </a:p>
        </p:txBody>
      </p:sp>
      <p:sp>
        <p:nvSpPr>
          <p:cNvPr id="76803" name="Rectangle 3"/>
          <p:cNvSpPr>
            <a:spLocks noGrp="1" noChangeArrowheads="1"/>
          </p:cNvSpPr>
          <p:nvPr>
            <p:ph type="body" idx="1"/>
          </p:nvPr>
        </p:nvSpPr>
        <p:spPr>
          <a:xfrm>
            <a:off x="619595" y="1045029"/>
            <a:ext cx="11272603" cy="5413011"/>
          </a:xfrm>
        </p:spPr>
        <p:txBody>
          <a:bodyPr/>
          <a:lstStyle/>
          <a:p>
            <a:pPr>
              <a:spcBef>
                <a:spcPct val="0"/>
              </a:spcBef>
              <a:spcAft>
                <a:spcPts val="600"/>
              </a:spcAft>
              <a:buSzPct val="125000"/>
              <a:buNone/>
            </a:pPr>
            <a:r>
              <a:rPr lang="en-US" altLang="en-US" sz="2000" b="1" i="1" dirty="0"/>
              <a:t>Nursing Credits</a:t>
            </a:r>
          </a:p>
          <a:p>
            <a:pPr marL="0" indent="0">
              <a:buNone/>
            </a:pPr>
            <a:r>
              <a:rPr lang="en-US" sz="1800" dirty="0"/>
              <a:t>Educational Review Systems is an approved approver of continuing nursing education by the Alabama State Nursing Association, an accredited approver by the American Nurses Credentialing Center’s Commission on Accreditation.  Provider # 5-115.  This program is approved for </a:t>
            </a:r>
            <a:r>
              <a:rPr lang="en-US" sz="1800" b="1" dirty="0"/>
              <a:t>1.25</a:t>
            </a:r>
            <a:r>
              <a:rPr lang="en-US" sz="1800" dirty="0"/>
              <a:t> hours of continuing nursing education.</a:t>
            </a:r>
          </a:p>
          <a:p>
            <a:pPr marL="0" indent="0">
              <a:buNone/>
            </a:pPr>
            <a:endParaRPr lang="en-US" sz="1800" dirty="0"/>
          </a:p>
          <a:p>
            <a:pPr marL="0" indent="0">
              <a:buNone/>
            </a:pPr>
            <a:r>
              <a:rPr lang="en-US" sz="1800" dirty="0" smtClean="0"/>
              <a:t>Educational </a:t>
            </a:r>
            <a:r>
              <a:rPr lang="en-US" sz="1800" dirty="0"/>
              <a:t>Review Systems is also approved for nursing continuing education by the state of California, the state of Florida and the District of Columbia.</a:t>
            </a:r>
          </a:p>
          <a:p>
            <a:pPr>
              <a:buSzPct val="125000"/>
              <a:buNone/>
            </a:pPr>
            <a:endParaRPr lang="en-US" altLang="en-US" sz="900" b="1" i="1" dirty="0" smtClean="0"/>
          </a:p>
          <a:p>
            <a:pPr>
              <a:buSzPct val="125000"/>
              <a:buNone/>
            </a:pPr>
            <a:r>
              <a:rPr lang="en-US" altLang="en-US" sz="2000" b="1" i="1" dirty="0" smtClean="0"/>
              <a:t>Pharmacy </a:t>
            </a:r>
            <a:r>
              <a:rPr lang="en-US" altLang="en-US" sz="2000" b="1" i="1" dirty="0"/>
              <a:t>Credits</a:t>
            </a:r>
          </a:p>
          <a:p>
            <a:pPr>
              <a:spcBef>
                <a:spcPts val="1200"/>
              </a:spcBef>
              <a:buSzPct val="125000"/>
              <a:buNone/>
            </a:pPr>
            <a:endParaRPr lang="en-US" altLang="en-US" sz="2000" b="1" i="1" dirty="0" smtClean="0"/>
          </a:p>
          <a:p>
            <a:pPr>
              <a:spcBef>
                <a:spcPts val="1200"/>
              </a:spcBef>
              <a:buSzPct val="125000"/>
              <a:buNone/>
            </a:pPr>
            <a:endParaRPr lang="en-US" altLang="en-US" sz="2000" b="1" i="1" dirty="0"/>
          </a:p>
          <a:p>
            <a:pPr>
              <a:spcBef>
                <a:spcPts val="1200"/>
              </a:spcBef>
              <a:buSzPct val="125000"/>
              <a:buNone/>
            </a:pPr>
            <a:endParaRPr lang="en-US" altLang="en-US" sz="2000" b="1" i="1" dirty="0"/>
          </a:p>
          <a:p>
            <a:pPr>
              <a:lnSpc>
                <a:spcPct val="120000"/>
              </a:lnSpc>
              <a:buNone/>
            </a:pPr>
            <a:r>
              <a:rPr lang="en-US" altLang="en-US" sz="1600" dirty="0"/>
              <a:t> </a:t>
            </a:r>
          </a:p>
        </p:txBody>
      </p:sp>
      <p:sp>
        <p:nvSpPr>
          <p:cNvPr id="45060" name="TextBox 5"/>
          <p:cNvSpPr txBox="1">
            <a:spLocks noChangeArrowheads="1"/>
          </p:cNvSpPr>
          <p:nvPr/>
        </p:nvSpPr>
        <p:spPr bwMode="auto">
          <a:xfrm>
            <a:off x="1815788" y="3751534"/>
            <a:ext cx="9791255"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defTabSz="456963">
              <a:spcBef>
                <a:spcPct val="0"/>
              </a:spcBef>
              <a:buClrTx/>
              <a:buSzTx/>
              <a:buNone/>
              <a:defRPr/>
            </a:pPr>
            <a:r>
              <a:rPr lang="en-US" sz="1800" dirty="0" smtClean="0">
                <a:solidFill>
                  <a:srgbClr val="114454"/>
                </a:solidFill>
              </a:rPr>
              <a:t>Educational Review Systems is accredited by the Accreditation Council for Pharmacy Education (ACPE) as a provider of continuing pharmacy education.   Participants of the session who complete the evaluation and provide accurate NABP e-Profile information will have their credit for 1.25 contact hours (</a:t>
            </a:r>
            <a:r>
              <a:rPr lang="en-US" sz="1800" b="1" dirty="0" smtClean="0">
                <a:solidFill>
                  <a:srgbClr val="114454"/>
                </a:solidFill>
              </a:rPr>
              <a:t>0.125</a:t>
            </a:r>
            <a:r>
              <a:rPr lang="en-US" sz="1800" dirty="0" smtClean="0">
                <a:solidFill>
                  <a:srgbClr val="114454"/>
                </a:solidFill>
              </a:rPr>
              <a:t> CEU) submitted to CPE Monitor as early as 14 days after the event and no later than 60 days after the event.  Please know that if accurate e-Profile information is not provided within 60 days of the event, credit cannot be claimed after that time.  The participant is accountable for verifying the accurate posting of CE credit to their CPE Monitor account within 60 days.</a:t>
            </a:r>
          </a:p>
          <a:p>
            <a:pPr defTabSz="456963">
              <a:spcBef>
                <a:spcPct val="0"/>
              </a:spcBef>
              <a:buClrTx/>
              <a:buSzTx/>
              <a:buNone/>
              <a:defRPr/>
            </a:pPr>
            <a:r>
              <a:rPr lang="en-US" sz="1800" dirty="0" smtClean="0">
                <a:solidFill>
                  <a:srgbClr val="114454"/>
                </a:solidFill>
              </a:rPr>
              <a:t/>
            </a:r>
            <a:br>
              <a:rPr lang="en-US" sz="1800" dirty="0" smtClean="0">
                <a:solidFill>
                  <a:srgbClr val="114454"/>
                </a:solidFill>
              </a:rPr>
            </a:br>
            <a:r>
              <a:rPr lang="en-US" sz="1800" dirty="0" smtClean="0">
                <a:solidFill>
                  <a:srgbClr val="114454"/>
                </a:solidFill>
              </a:rPr>
              <a:t>UAN  # 0761-9999-20-189-L01-P</a:t>
            </a:r>
            <a:endParaRPr lang="en-US" altLang="en-US" sz="1800" b="1" dirty="0">
              <a:solidFill>
                <a:srgbClr val="114454"/>
              </a:solidFill>
            </a:endParaRPr>
          </a:p>
        </p:txBody>
      </p:sp>
      <p:pic>
        <p:nvPicPr>
          <p:cNvPr id="76805" name="Picture 1" descr="acpe logo new"/>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8989" y="3867038"/>
            <a:ext cx="1006799" cy="944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42169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 is a normal part of the entire life spectrum</a:t>
            </a:r>
            <a:endParaRPr lang="en-US" dirty="0"/>
          </a:p>
        </p:txBody>
      </p:sp>
      <p:pic>
        <p:nvPicPr>
          <p:cNvPr id="4" name="Picture 3"/>
          <p:cNvPicPr>
            <a:picLocks noChangeAspect="1"/>
          </p:cNvPicPr>
          <p:nvPr/>
        </p:nvPicPr>
        <p:blipFill>
          <a:blip r:embed="rId2"/>
          <a:stretch>
            <a:fillRect/>
          </a:stretch>
        </p:blipFill>
        <p:spPr>
          <a:xfrm>
            <a:off x="863552" y="1574739"/>
            <a:ext cx="6855545" cy="4917687"/>
          </a:xfrm>
          <a:prstGeom prst="rect">
            <a:avLst/>
          </a:prstGeom>
        </p:spPr>
      </p:pic>
      <p:cxnSp>
        <p:nvCxnSpPr>
          <p:cNvPr id="7" name="Straight Arrow Connector 6"/>
          <p:cNvCxnSpPr/>
          <p:nvPr/>
        </p:nvCxnSpPr>
        <p:spPr>
          <a:xfrm>
            <a:off x="7160904" y="5626438"/>
            <a:ext cx="1935901"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 name="Oval 4"/>
          <p:cNvSpPr/>
          <p:nvPr/>
        </p:nvSpPr>
        <p:spPr>
          <a:xfrm>
            <a:off x="6874343" y="5030068"/>
            <a:ext cx="2509025" cy="13604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758944" y="1631255"/>
            <a:ext cx="4133254" cy="3231105"/>
          </a:xfrm>
          <a:prstGeom prst="rect">
            <a:avLst/>
          </a:prstGeom>
        </p:spPr>
      </p:pic>
    </p:spTree>
    <p:extLst>
      <p:ext uri="{BB962C8B-B14F-4D97-AF65-F5344CB8AC3E}">
        <p14:creationId xmlns:p14="http://schemas.microsoft.com/office/powerpoint/2010/main" val="2536847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Yasue Tomita, 61 years old</a:t>
            </a:r>
            <a:endParaRPr lang="en-US" dirty="0"/>
          </a:p>
        </p:txBody>
      </p:sp>
      <p:pic>
        <p:nvPicPr>
          <p:cNvPr id="4" name="Picture 3"/>
          <p:cNvPicPr>
            <a:picLocks noChangeAspect="1"/>
          </p:cNvPicPr>
          <p:nvPr/>
        </p:nvPicPr>
        <p:blipFill rotWithShape="1">
          <a:blip r:embed="rId3"/>
          <a:srcRect l="494" t="22656" r="80611" b="17290"/>
          <a:stretch/>
        </p:blipFill>
        <p:spPr>
          <a:xfrm>
            <a:off x="619597" y="1728438"/>
            <a:ext cx="9214624" cy="4705815"/>
          </a:xfrm>
          <a:prstGeom prst="rect">
            <a:avLst/>
          </a:prstGeom>
        </p:spPr>
      </p:pic>
      <p:sp>
        <p:nvSpPr>
          <p:cNvPr id="5" name="Rectangle 4"/>
          <p:cNvSpPr/>
          <p:nvPr/>
        </p:nvSpPr>
        <p:spPr>
          <a:xfrm>
            <a:off x="7883912" y="2593677"/>
            <a:ext cx="4192858" cy="4062651"/>
          </a:xfrm>
          <a:prstGeom prst="rect">
            <a:avLst/>
          </a:prstGeom>
          <a:solidFill>
            <a:schemeClr val="bg1"/>
          </a:solidFill>
        </p:spPr>
        <p:txBody>
          <a:bodyPr wrap="square">
            <a:spAutoFit/>
          </a:bodyPr>
          <a:lstStyle/>
          <a:p>
            <a:r>
              <a:rPr lang="en-US" dirty="0" smtClean="0">
                <a:latin typeface="SelaneTen"/>
              </a:rPr>
              <a:t>Tomita </a:t>
            </a:r>
            <a:r>
              <a:rPr lang="en-US" dirty="0">
                <a:latin typeface="SelaneTen"/>
              </a:rPr>
              <a:t>confessed to being </a:t>
            </a:r>
            <a:r>
              <a:rPr lang="en-US" i="1" dirty="0">
                <a:latin typeface="SelaneTen"/>
              </a:rPr>
              <a:t>"a bit rusty" </a:t>
            </a:r>
            <a:r>
              <a:rPr lang="en-US" dirty="0">
                <a:latin typeface="SelaneTen"/>
              </a:rPr>
              <a:t>but made no apologies for her rambunctious lust for life, or her decision to put aside her knitting and crochet and launch into a career making X-rated movies</a:t>
            </a:r>
            <a:r>
              <a:rPr lang="en-US" dirty="0" smtClean="0">
                <a:latin typeface="SelaneTen"/>
              </a:rPr>
              <a:t>.</a:t>
            </a:r>
          </a:p>
          <a:p>
            <a:endParaRPr lang="en-US" dirty="0">
              <a:latin typeface="SelaneTen"/>
            </a:endParaRPr>
          </a:p>
          <a:p>
            <a:r>
              <a:rPr lang="en-US" dirty="0">
                <a:latin typeface="SelaneTen"/>
              </a:rPr>
              <a:t>"I like my handicrafts but I wanted to try my hand at this, while my body still </a:t>
            </a:r>
            <a:r>
              <a:rPr lang="en-US" dirty="0" smtClean="0">
                <a:latin typeface="SelaneTen"/>
              </a:rPr>
              <a:t>works"  </a:t>
            </a:r>
          </a:p>
          <a:p>
            <a:endParaRPr lang="en-US" dirty="0" smtClean="0">
              <a:solidFill>
                <a:srgbClr val="333333"/>
              </a:solidFill>
              <a:latin typeface="SelaneTen"/>
            </a:endParaRPr>
          </a:p>
          <a:p>
            <a:endParaRPr lang="en-US" dirty="0" smtClean="0">
              <a:solidFill>
                <a:srgbClr val="333333"/>
              </a:solidFill>
              <a:latin typeface="SelaneTen"/>
            </a:endParaRPr>
          </a:p>
          <a:p>
            <a:endParaRPr lang="en-US" dirty="0">
              <a:solidFill>
                <a:srgbClr val="333333"/>
              </a:solidFill>
              <a:latin typeface="SelaneTen"/>
            </a:endParaRPr>
          </a:p>
          <a:p>
            <a:r>
              <a:rPr lang="en-US" sz="1200" dirty="0" smtClean="0">
                <a:hlinkClick r:id="rId4"/>
              </a:rPr>
              <a:t>https://www.straitstimes.com/asia/east-asia/silver-porn-shows-fifty-shades-of-greying-japan</a:t>
            </a:r>
            <a:endParaRPr lang="en-US" sz="1200" b="0" i="0" dirty="0">
              <a:effectLst/>
              <a:latin typeface="SelaneTen"/>
            </a:endParaRPr>
          </a:p>
        </p:txBody>
      </p:sp>
    </p:spTree>
    <p:extLst>
      <p:ext uri="{BB962C8B-B14F-4D97-AF65-F5344CB8AC3E}">
        <p14:creationId xmlns:p14="http://schemas.microsoft.com/office/powerpoint/2010/main" val="701914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Seniors and sexual activity</a:t>
            </a:r>
            <a:endParaRPr lang="en-US" dirty="0"/>
          </a:p>
        </p:txBody>
      </p:sp>
      <p:sp>
        <p:nvSpPr>
          <p:cNvPr id="3" name="Text Placeholder 2"/>
          <p:cNvSpPr>
            <a:spLocks noGrp="1"/>
          </p:cNvSpPr>
          <p:nvPr>
            <p:ph type="body" idx="1"/>
          </p:nvPr>
        </p:nvSpPr>
        <p:spPr>
          <a:xfrm>
            <a:off x="204717" y="1574740"/>
            <a:ext cx="8560841" cy="4458070"/>
          </a:xfrm>
        </p:spPr>
        <p:txBody>
          <a:bodyPr/>
          <a:lstStyle/>
          <a:p>
            <a:r>
              <a:rPr lang="en-US" sz="2400" dirty="0" smtClean="0"/>
              <a:t>40% of seniors </a:t>
            </a:r>
            <a:r>
              <a:rPr lang="en-US" sz="2400" dirty="0"/>
              <a:t>(ages 65-80) </a:t>
            </a:r>
            <a:r>
              <a:rPr lang="en-US" sz="2400" dirty="0" smtClean="0"/>
              <a:t>are </a:t>
            </a:r>
            <a:r>
              <a:rPr lang="en-US" sz="2400" dirty="0"/>
              <a:t>sexually active. </a:t>
            </a:r>
            <a:endParaRPr lang="en-US" sz="2400" dirty="0" smtClean="0"/>
          </a:p>
          <a:p>
            <a:pPr lvl="1">
              <a:buFont typeface="Wingdings" panose="05000000000000000000" pitchFamily="2" charset="2"/>
              <a:buChar char="§"/>
            </a:pPr>
            <a:r>
              <a:rPr lang="en-US" sz="2400" dirty="0" smtClean="0"/>
              <a:t>72% </a:t>
            </a:r>
            <a:r>
              <a:rPr lang="en-US" sz="2400" dirty="0"/>
              <a:t>have a romantic </a:t>
            </a:r>
            <a:r>
              <a:rPr lang="en-US" sz="2400" dirty="0" smtClean="0"/>
              <a:t>partner; of those 54% were </a:t>
            </a:r>
            <a:r>
              <a:rPr lang="en-US" sz="2400" dirty="0"/>
              <a:t>sexually active.</a:t>
            </a:r>
          </a:p>
          <a:p>
            <a:pPr lvl="1">
              <a:buFont typeface="Wingdings" panose="05000000000000000000" pitchFamily="2" charset="2"/>
              <a:buChar char="§"/>
            </a:pPr>
            <a:r>
              <a:rPr lang="en-US" sz="2400" dirty="0" smtClean="0"/>
              <a:t>50% </a:t>
            </a:r>
            <a:r>
              <a:rPr lang="en-US" sz="2400" dirty="0"/>
              <a:t>of </a:t>
            </a:r>
            <a:r>
              <a:rPr lang="en-US" sz="2400" dirty="0" smtClean="0"/>
              <a:t>men </a:t>
            </a:r>
            <a:r>
              <a:rPr lang="en-US" sz="2400" dirty="0"/>
              <a:t>vs. 12% of </a:t>
            </a:r>
            <a:r>
              <a:rPr lang="en-US" sz="2400" dirty="0" smtClean="0"/>
              <a:t>women reported being extremely </a:t>
            </a:r>
            <a:r>
              <a:rPr lang="en-US" sz="2400" dirty="0"/>
              <a:t>or very interested in </a:t>
            </a:r>
            <a:r>
              <a:rPr lang="en-US" sz="2400" dirty="0" smtClean="0"/>
              <a:t>sex  </a:t>
            </a:r>
          </a:p>
          <a:p>
            <a:pPr lvl="1">
              <a:buFont typeface="Wingdings" panose="05000000000000000000" pitchFamily="2" charset="2"/>
              <a:buChar char="§"/>
            </a:pPr>
            <a:r>
              <a:rPr lang="en-US" sz="2400" dirty="0" smtClean="0"/>
              <a:t>31% </a:t>
            </a:r>
            <a:r>
              <a:rPr lang="en-US" sz="2400" dirty="0"/>
              <a:t>of </a:t>
            </a:r>
            <a:r>
              <a:rPr lang="en-US" sz="2400" dirty="0" smtClean="0"/>
              <a:t>women vs. 51% of </a:t>
            </a:r>
            <a:r>
              <a:rPr lang="en-US" sz="2400" dirty="0"/>
              <a:t>men </a:t>
            </a:r>
            <a:r>
              <a:rPr lang="en-US" sz="2400" dirty="0" smtClean="0"/>
              <a:t>reported </a:t>
            </a:r>
            <a:r>
              <a:rPr lang="en-US" sz="2400" dirty="0"/>
              <a:t>having sex. </a:t>
            </a:r>
            <a:endParaRPr lang="en-US" sz="2400" dirty="0" smtClean="0"/>
          </a:p>
          <a:p>
            <a:pPr lvl="1">
              <a:buFont typeface="Wingdings" panose="05000000000000000000" pitchFamily="2" charset="2"/>
              <a:buChar char="§"/>
            </a:pPr>
            <a:r>
              <a:rPr lang="en-US" sz="2400" dirty="0" smtClean="0"/>
              <a:t>43% of </a:t>
            </a:r>
            <a:r>
              <a:rPr lang="en-US" sz="2400" dirty="0"/>
              <a:t>women </a:t>
            </a:r>
            <a:r>
              <a:rPr lang="en-US" sz="2400" dirty="0" smtClean="0"/>
              <a:t>vs</a:t>
            </a:r>
            <a:r>
              <a:rPr lang="en-US" sz="2400" dirty="0"/>
              <a:t>. 31% of </a:t>
            </a:r>
            <a:r>
              <a:rPr lang="en-US" sz="2400" dirty="0" smtClean="0"/>
              <a:t>men were </a:t>
            </a:r>
            <a:r>
              <a:rPr lang="en-US" sz="2400" dirty="0"/>
              <a:t>satisfied with their sex </a:t>
            </a:r>
            <a:r>
              <a:rPr lang="en-US" sz="2400" dirty="0" smtClean="0"/>
              <a:t>lives</a:t>
            </a:r>
            <a:endParaRPr lang="en-US" dirty="0"/>
          </a:p>
        </p:txBody>
      </p:sp>
      <p:sp>
        <p:nvSpPr>
          <p:cNvPr id="4" name="TextBox 3"/>
          <p:cNvSpPr txBox="1"/>
          <p:nvPr/>
        </p:nvSpPr>
        <p:spPr>
          <a:xfrm>
            <a:off x="2787805" y="6032810"/>
            <a:ext cx="9541971" cy="646331"/>
          </a:xfrm>
          <a:prstGeom prst="rect">
            <a:avLst/>
          </a:prstGeom>
          <a:noFill/>
        </p:spPr>
        <p:txBody>
          <a:bodyPr wrap="none" rtlCol="0">
            <a:spAutoFit/>
          </a:bodyPr>
          <a:lstStyle/>
          <a:p>
            <a:r>
              <a:rPr lang="en-US" dirty="0" smtClean="0"/>
              <a:t>National Poll on Health Aging.  AARP &amp; U of Michigan</a:t>
            </a:r>
          </a:p>
          <a:p>
            <a:r>
              <a:rPr lang="en-US" dirty="0" smtClean="0"/>
              <a:t>(</a:t>
            </a:r>
            <a:r>
              <a:rPr lang="en-US" dirty="0" smtClean="0">
                <a:hlinkClick r:id="rId2"/>
              </a:rPr>
              <a:t>https</a:t>
            </a:r>
            <a:r>
              <a:rPr lang="en-US" dirty="0">
                <a:hlinkClick r:id="rId2"/>
              </a:rPr>
              <a:t>://www.aarp.org/health/healthy-living/info-2018/older-sex-sexual-health-survey.html</a:t>
            </a:r>
            <a:r>
              <a:rPr lang="en-US" dirty="0"/>
              <a:t>)  </a:t>
            </a:r>
          </a:p>
        </p:txBody>
      </p:sp>
      <p:pic>
        <p:nvPicPr>
          <p:cNvPr id="5" name="Picture 4"/>
          <p:cNvPicPr>
            <a:picLocks noChangeAspect="1"/>
          </p:cNvPicPr>
          <p:nvPr/>
        </p:nvPicPr>
        <p:blipFill>
          <a:blip r:embed="rId3"/>
          <a:stretch>
            <a:fillRect/>
          </a:stretch>
        </p:blipFill>
        <p:spPr>
          <a:xfrm>
            <a:off x="8765558" y="1574739"/>
            <a:ext cx="3367096" cy="4211912"/>
          </a:xfrm>
          <a:prstGeom prst="rect">
            <a:avLst/>
          </a:prstGeom>
        </p:spPr>
      </p:pic>
    </p:spTree>
    <p:extLst>
      <p:ext uri="{BB962C8B-B14F-4D97-AF65-F5344CB8AC3E}">
        <p14:creationId xmlns:p14="http://schemas.microsoft.com/office/powerpoint/2010/main" val="1935142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02336" y="1219200"/>
            <a:ext cx="11541201" cy="4834128"/>
          </a:xfrm>
        </p:spPr>
        <p:txBody>
          <a:bodyPr/>
          <a:lstStyle/>
          <a:p>
            <a:pPr marL="609585" indent="-609585">
              <a:buClr>
                <a:schemeClr val="bg1"/>
              </a:buClr>
              <a:buFont typeface="+mj-lt"/>
              <a:buAutoNum type="alphaLcParenR"/>
            </a:pPr>
            <a:r>
              <a:rPr lang="en-US" sz="2200" dirty="0"/>
              <a:t>Rates of </a:t>
            </a:r>
            <a:r>
              <a:rPr lang="en-US" sz="2200" dirty="0" smtClean="0"/>
              <a:t>sexually transmitted infections are </a:t>
            </a:r>
            <a:r>
              <a:rPr lang="en-US" sz="2200" dirty="0"/>
              <a:t>declining</a:t>
            </a:r>
          </a:p>
          <a:p>
            <a:pPr marL="609585" indent="-609585">
              <a:buClr>
                <a:schemeClr val="bg1"/>
              </a:buClr>
              <a:buFont typeface="+mj-lt"/>
              <a:buAutoNum type="alphaLcParenR"/>
            </a:pPr>
            <a:r>
              <a:rPr lang="en-US" sz="2200" dirty="0" smtClean="0"/>
              <a:t>Normal changes in  physiologic functions can increase risk of STI acquisition </a:t>
            </a:r>
            <a:endParaRPr lang="en-US" sz="2200" dirty="0"/>
          </a:p>
          <a:p>
            <a:pPr marL="609585" indent="-609585">
              <a:buClr>
                <a:schemeClr val="bg1"/>
              </a:buClr>
              <a:buFont typeface="+mj-lt"/>
              <a:buAutoNum type="alphaLcParenR"/>
            </a:pPr>
            <a:r>
              <a:rPr lang="en-US" sz="2200" dirty="0" smtClean="0"/>
              <a:t>They are more likely to use </a:t>
            </a:r>
            <a:r>
              <a:rPr lang="en-US" sz="2200" dirty="0" smtClean="0"/>
              <a:t>condoms</a:t>
            </a:r>
            <a:endParaRPr lang="en-US" sz="2200" dirty="0"/>
          </a:p>
          <a:p>
            <a:pPr marL="609585" indent="-609585">
              <a:buClr>
                <a:schemeClr val="bg1"/>
              </a:buClr>
              <a:buFont typeface="+mj-lt"/>
              <a:buAutoNum type="alphaLcParenR"/>
            </a:pPr>
            <a:r>
              <a:rPr lang="en-US" sz="2200" dirty="0" smtClean="0"/>
              <a:t>PrEP cannot be used in individuals older than age </a:t>
            </a:r>
            <a:r>
              <a:rPr lang="en-US" sz="2200" dirty="0" smtClean="0"/>
              <a:t>65</a:t>
            </a:r>
            <a:endParaRPr lang="en-US" sz="2200" dirty="0"/>
          </a:p>
          <a:p>
            <a:endParaRPr lang="en-US" dirty="0"/>
          </a:p>
        </p:txBody>
      </p:sp>
      <p:sp>
        <p:nvSpPr>
          <p:cNvPr id="4" name="Title 3"/>
          <p:cNvSpPr>
            <a:spLocks noGrp="1"/>
          </p:cNvSpPr>
          <p:nvPr>
            <p:ph type="title"/>
          </p:nvPr>
        </p:nvSpPr>
        <p:spPr>
          <a:xfrm>
            <a:off x="219963" y="210767"/>
            <a:ext cx="11972036" cy="685800"/>
          </a:xfrm>
        </p:spPr>
        <p:txBody>
          <a:bodyPr/>
          <a:lstStyle/>
          <a:p>
            <a:r>
              <a:rPr lang="en-US" sz="2267" dirty="0"/>
              <a:t>ARS Question 2</a:t>
            </a:r>
            <a:r>
              <a:rPr lang="en-US" sz="2267" dirty="0" smtClean="0"/>
              <a:t>: </a:t>
            </a:r>
            <a:r>
              <a:rPr lang="en-US" sz="2267" dirty="0"/>
              <a:t>Which of the following is  </a:t>
            </a:r>
            <a:r>
              <a:rPr lang="en-US" sz="2267" u="sng" dirty="0"/>
              <a:t>true</a:t>
            </a:r>
            <a:r>
              <a:rPr lang="en-US" sz="2267" dirty="0"/>
              <a:t> about sexual health </a:t>
            </a:r>
            <a:r>
              <a:rPr lang="en-US" sz="2267" dirty="0" smtClean="0"/>
              <a:t>in older adults</a:t>
            </a:r>
            <a:r>
              <a:rPr lang="en-US" sz="2267" dirty="0"/>
              <a:t>?</a:t>
            </a:r>
          </a:p>
        </p:txBody>
      </p:sp>
    </p:spTree>
    <p:extLst>
      <p:ext uri="{BB962C8B-B14F-4D97-AF65-F5344CB8AC3E}">
        <p14:creationId xmlns:p14="http://schemas.microsoft.com/office/powerpoint/2010/main" val="2868403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02335" y="1219200"/>
            <a:ext cx="10760035" cy="4834128"/>
          </a:xfrm>
        </p:spPr>
        <p:txBody>
          <a:bodyPr/>
          <a:lstStyle/>
          <a:p>
            <a:pPr>
              <a:buClr>
                <a:schemeClr val="bg1"/>
              </a:buClr>
            </a:pPr>
            <a:r>
              <a:rPr lang="en-US" sz="2400" b="0" dirty="0" smtClean="0"/>
              <a:t>The number </a:t>
            </a:r>
            <a:r>
              <a:rPr lang="en-US" sz="2400" b="0" dirty="0"/>
              <a:t>of cases of </a:t>
            </a:r>
            <a:r>
              <a:rPr lang="en-US" sz="2400" b="0" dirty="0" smtClean="0"/>
              <a:t>gonorrhea </a:t>
            </a:r>
            <a:r>
              <a:rPr lang="en-US" sz="2400" b="0" dirty="0" smtClean="0">
                <a:sym typeface="Symbol" panose="05050102010706020507" pitchFamily="18" charset="2"/>
              </a:rPr>
              <a:t></a:t>
            </a:r>
            <a:r>
              <a:rPr lang="en-US" sz="2400" b="0" dirty="0" smtClean="0"/>
              <a:t>164%, syphilis</a:t>
            </a:r>
            <a:r>
              <a:rPr lang="en-US" sz="2400" b="0" dirty="0">
                <a:sym typeface="Symbol" panose="05050102010706020507" pitchFamily="18" charset="2"/>
              </a:rPr>
              <a:t> </a:t>
            </a:r>
            <a:r>
              <a:rPr lang="en-US" sz="2400" b="0" dirty="0" smtClean="0"/>
              <a:t> 120%, and chlamydia </a:t>
            </a:r>
            <a:r>
              <a:rPr lang="en-US" sz="2400" b="0" dirty="0">
                <a:sym typeface="Symbol" panose="05050102010706020507" pitchFamily="18" charset="2"/>
              </a:rPr>
              <a:t> </a:t>
            </a:r>
            <a:r>
              <a:rPr lang="en-US" sz="2400" b="0" dirty="0" smtClean="0"/>
              <a:t>86% among Americans ≥55 years old (2014-2018) </a:t>
            </a:r>
            <a:endParaRPr lang="en-US" sz="2400" dirty="0"/>
          </a:p>
        </p:txBody>
      </p:sp>
      <p:pic>
        <p:nvPicPr>
          <p:cNvPr id="7" name="Content Placeholder 6"/>
          <p:cNvPicPr>
            <a:picLocks noGrp="1" noChangeAspect="1"/>
          </p:cNvPicPr>
          <p:nvPr>
            <p:ph sz="half" idx="2"/>
          </p:nvPr>
        </p:nvPicPr>
        <p:blipFill rotWithShape="1">
          <a:blip r:embed="rId2"/>
          <a:srcRect t="27243" r="76954" b="7040"/>
          <a:stretch/>
        </p:blipFill>
        <p:spPr>
          <a:xfrm>
            <a:off x="2136971" y="2297151"/>
            <a:ext cx="5710335" cy="4078810"/>
          </a:xfrm>
          <a:prstGeom prst="rect">
            <a:avLst/>
          </a:prstGeom>
        </p:spPr>
      </p:pic>
      <p:sp>
        <p:nvSpPr>
          <p:cNvPr id="4" name="Title 3"/>
          <p:cNvSpPr>
            <a:spLocks noGrp="1"/>
          </p:cNvSpPr>
          <p:nvPr>
            <p:ph type="title"/>
          </p:nvPr>
        </p:nvSpPr>
        <p:spPr/>
        <p:txBody>
          <a:bodyPr/>
          <a:lstStyle/>
          <a:p>
            <a:r>
              <a:rPr lang="en-US" dirty="0" smtClean="0"/>
              <a:t>STIs among adults 55 and older</a:t>
            </a:r>
            <a:endParaRPr lang="en-US" dirty="0"/>
          </a:p>
        </p:txBody>
      </p:sp>
      <p:sp>
        <p:nvSpPr>
          <p:cNvPr id="8" name="TextBox 7"/>
          <p:cNvSpPr txBox="1"/>
          <p:nvPr/>
        </p:nvSpPr>
        <p:spPr>
          <a:xfrm>
            <a:off x="5121369" y="6375961"/>
            <a:ext cx="6641305" cy="307777"/>
          </a:xfrm>
          <a:prstGeom prst="rect">
            <a:avLst/>
          </a:prstGeom>
          <a:noFill/>
        </p:spPr>
        <p:txBody>
          <a:bodyPr wrap="none" rtlCol="0">
            <a:spAutoFit/>
          </a:bodyPr>
          <a:lstStyle/>
          <a:p>
            <a:r>
              <a:rPr lang="en-US" sz="1400" dirty="0" smtClean="0">
                <a:solidFill>
                  <a:schemeClr val="bg1"/>
                </a:solidFill>
                <a:hlinkClick r:id="rId3"/>
              </a:rPr>
              <a:t>CDC;  https</a:t>
            </a:r>
            <a:r>
              <a:rPr lang="en-US" sz="1400" dirty="0">
                <a:solidFill>
                  <a:schemeClr val="bg1"/>
                </a:solidFill>
                <a:hlinkClick r:id="rId3"/>
              </a:rPr>
              <a:t>://</a:t>
            </a:r>
            <a:r>
              <a:rPr lang="en-US" sz="1400" dirty="0" smtClean="0">
                <a:solidFill>
                  <a:schemeClr val="bg1"/>
                </a:solidFill>
                <a:hlinkClick r:id="rId3"/>
              </a:rPr>
              <a:t>www.everydayhealth.com/stds/rise-sharply-among-older-americans</a:t>
            </a:r>
            <a:r>
              <a:rPr lang="en-US" sz="1400" dirty="0" smtClean="0">
                <a:hlinkClick r:id="rId3"/>
              </a:rPr>
              <a:t>/</a:t>
            </a:r>
            <a:endParaRPr lang="en-US" sz="1400" dirty="0"/>
          </a:p>
        </p:txBody>
      </p:sp>
      <p:pic>
        <p:nvPicPr>
          <p:cNvPr id="10" name="Picture 9"/>
          <p:cNvPicPr>
            <a:picLocks noChangeAspect="1"/>
          </p:cNvPicPr>
          <p:nvPr/>
        </p:nvPicPr>
        <p:blipFill>
          <a:blip r:embed="rId4"/>
          <a:stretch>
            <a:fillRect/>
          </a:stretch>
        </p:blipFill>
        <p:spPr>
          <a:xfrm>
            <a:off x="6096000" y="3166946"/>
            <a:ext cx="4962293" cy="2720712"/>
          </a:xfrm>
          <a:prstGeom prst="rect">
            <a:avLst/>
          </a:prstGeom>
        </p:spPr>
      </p:pic>
    </p:spTree>
    <p:extLst>
      <p:ext uri="{BB962C8B-B14F-4D97-AF65-F5344CB8AC3E}">
        <p14:creationId xmlns:p14="http://schemas.microsoft.com/office/powerpoint/2010/main" val="4049750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2"/>
          </p:nvPr>
        </p:nvPicPr>
        <p:blipFill>
          <a:blip r:embed="rId2"/>
          <a:stretch>
            <a:fillRect/>
          </a:stretch>
        </p:blipFill>
        <p:spPr>
          <a:xfrm>
            <a:off x="7662127" y="1092819"/>
            <a:ext cx="4309909" cy="5274525"/>
          </a:xfrm>
          <a:prstGeom prst="rect">
            <a:avLst/>
          </a:prstGeom>
        </p:spPr>
      </p:pic>
      <p:sp>
        <p:nvSpPr>
          <p:cNvPr id="5" name="Title 4"/>
          <p:cNvSpPr>
            <a:spLocks noGrp="1"/>
          </p:cNvSpPr>
          <p:nvPr>
            <p:ph type="title"/>
          </p:nvPr>
        </p:nvSpPr>
        <p:spPr/>
        <p:txBody>
          <a:bodyPr/>
          <a:lstStyle/>
          <a:p>
            <a:r>
              <a:rPr lang="en-US" dirty="0" smtClean="0"/>
              <a:t>HIV diagnoses among people ≥50 years old</a:t>
            </a:r>
            <a:endParaRPr lang="en-US" dirty="0"/>
          </a:p>
        </p:txBody>
      </p:sp>
      <p:pic>
        <p:nvPicPr>
          <p:cNvPr id="10" name="Content Placeholder 9"/>
          <p:cNvPicPr>
            <a:picLocks noGrp="1" noChangeAspect="1"/>
          </p:cNvPicPr>
          <p:nvPr>
            <p:ph sz="half" idx="1"/>
          </p:nvPr>
        </p:nvPicPr>
        <p:blipFill>
          <a:blip r:embed="rId3"/>
          <a:stretch>
            <a:fillRect/>
          </a:stretch>
        </p:blipFill>
        <p:spPr>
          <a:xfrm>
            <a:off x="401636" y="1092820"/>
            <a:ext cx="7260491" cy="5274525"/>
          </a:xfrm>
          <a:prstGeom prst="rect">
            <a:avLst/>
          </a:prstGeom>
        </p:spPr>
      </p:pic>
      <p:sp>
        <p:nvSpPr>
          <p:cNvPr id="11" name="TextBox 10"/>
          <p:cNvSpPr txBox="1"/>
          <p:nvPr/>
        </p:nvSpPr>
        <p:spPr>
          <a:xfrm>
            <a:off x="9251139" y="1092818"/>
            <a:ext cx="2720897" cy="923330"/>
          </a:xfrm>
          <a:prstGeom prst="rect">
            <a:avLst/>
          </a:prstGeom>
          <a:solidFill>
            <a:srgbClr val="FFFF00"/>
          </a:solidFill>
        </p:spPr>
        <p:txBody>
          <a:bodyPr wrap="square" rtlCol="0">
            <a:spAutoFit/>
          </a:bodyPr>
          <a:lstStyle/>
          <a:p>
            <a:pPr algn="ctr"/>
            <a:r>
              <a:rPr lang="en-US" b="1" dirty="0" smtClean="0"/>
              <a:t>17% or 1 in 6 </a:t>
            </a:r>
            <a:r>
              <a:rPr lang="en-US" dirty="0" smtClean="0"/>
              <a:t>new HIV diagnoses were among people age ≥50 </a:t>
            </a:r>
            <a:endParaRPr lang="en-US" dirty="0"/>
          </a:p>
        </p:txBody>
      </p:sp>
    </p:spTree>
    <p:extLst>
      <p:ext uri="{BB962C8B-B14F-4D97-AF65-F5344CB8AC3E}">
        <p14:creationId xmlns:p14="http://schemas.microsoft.com/office/powerpoint/2010/main" val="507860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907339" y="3463831"/>
            <a:ext cx="2588434" cy="1829937"/>
          </a:xfrm>
          <a:prstGeom prst="rect">
            <a:avLst/>
          </a:prstGeom>
        </p:spPr>
      </p:pic>
      <p:sp>
        <p:nvSpPr>
          <p:cNvPr id="5" name="Title 4"/>
          <p:cNvSpPr>
            <a:spLocks noGrp="1"/>
          </p:cNvSpPr>
          <p:nvPr>
            <p:ph type="title"/>
          </p:nvPr>
        </p:nvSpPr>
        <p:spPr/>
        <p:txBody>
          <a:bodyPr/>
          <a:lstStyle/>
          <a:p>
            <a:r>
              <a:rPr lang="en-US" dirty="0" smtClean="0"/>
              <a:t>Why are STI rates increasing among older adults?</a:t>
            </a:r>
            <a:endParaRPr lang="en-US" dirty="0"/>
          </a:p>
        </p:txBody>
      </p:sp>
      <p:sp>
        <p:nvSpPr>
          <p:cNvPr id="6" name="Text Placeholder 5"/>
          <p:cNvSpPr>
            <a:spLocks noGrp="1"/>
          </p:cNvSpPr>
          <p:nvPr>
            <p:ph type="body" idx="1"/>
          </p:nvPr>
        </p:nvSpPr>
        <p:spPr>
          <a:xfrm>
            <a:off x="321363" y="1658043"/>
            <a:ext cx="6707233" cy="4677309"/>
          </a:xfrm>
        </p:spPr>
        <p:txBody>
          <a:bodyPr/>
          <a:lstStyle/>
          <a:p>
            <a:pPr>
              <a:buFont typeface="Wingdings" panose="05000000000000000000" pitchFamily="2" charset="2"/>
              <a:buChar char="§"/>
            </a:pPr>
            <a:r>
              <a:rPr lang="en-US" sz="2200" dirty="0"/>
              <a:t>Relocation </a:t>
            </a:r>
          </a:p>
          <a:p>
            <a:pPr lvl="1">
              <a:buFont typeface="Wingdings" panose="05000000000000000000" pitchFamily="2" charset="2"/>
              <a:buChar char="§"/>
            </a:pPr>
            <a:r>
              <a:rPr lang="en-US" sz="2200" dirty="0"/>
              <a:t>retirement communities, warmer climates </a:t>
            </a:r>
          </a:p>
          <a:p>
            <a:pPr lvl="1">
              <a:buFont typeface="Wingdings" panose="05000000000000000000" pitchFamily="2" charset="2"/>
              <a:buChar char="§"/>
            </a:pPr>
            <a:r>
              <a:rPr lang="en-US" sz="2200" dirty="0"/>
              <a:t>clustering of seniors</a:t>
            </a:r>
          </a:p>
          <a:p>
            <a:pPr lvl="1">
              <a:buFont typeface="Wingdings" panose="05000000000000000000" pitchFamily="2" charset="2"/>
              <a:buChar char="§"/>
            </a:pPr>
            <a:r>
              <a:rPr lang="en-US" sz="2200" dirty="0"/>
              <a:t>Decreased isolation</a:t>
            </a:r>
          </a:p>
          <a:p>
            <a:pPr>
              <a:buFont typeface="Wingdings" panose="05000000000000000000" pitchFamily="2" charset="2"/>
              <a:buChar char="§"/>
            </a:pPr>
            <a:r>
              <a:rPr lang="en-US" sz="2200" dirty="0" smtClean="0"/>
              <a:t>Divorce </a:t>
            </a:r>
            <a:r>
              <a:rPr lang="en-US" sz="2200" dirty="0"/>
              <a:t>or death of </a:t>
            </a:r>
            <a:r>
              <a:rPr lang="en-US" sz="2200" dirty="0" smtClean="0"/>
              <a:t>partner </a:t>
            </a:r>
          </a:p>
          <a:p>
            <a:pPr lvl="1">
              <a:buFont typeface="Wingdings" panose="05000000000000000000" pitchFamily="2" charset="2"/>
              <a:buChar char="§"/>
            </a:pPr>
            <a:r>
              <a:rPr lang="en-US" sz="2200" dirty="0" smtClean="0"/>
              <a:t>end / renewed beginning of </a:t>
            </a:r>
            <a:r>
              <a:rPr lang="en-US" sz="2200" dirty="0"/>
              <a:t>sexual </a:t>
            </a:r>
            <a:r>
              <a:rPr lang="en-US" sz="2200" dirty="0" smtClean="0"/>
              <a:t>activity</a:t>
            </a:r>
          </a:p>
          <a:p>
            <a:pPr lvl="1">
              <a:buFont typeface="Wingdings" panose="05000000000000000000" pitchFamily="2" charset="2"/>
              <a:buChar char="§"/>
            </a:pPr>
            <a:r>
              <a:rPr lang="en-US" sz="2200" dirty="0" smtClean="0"/>
              <a:t>different sexual acts</a:t>
            </a:r>
          </a:p>
          <a:p>
            <a:pPr>
              <a:buFont typeface="Wingdings" panose="05000000000000000000" pitchFamily="2" charset="2"/>
              <a:buChar char="§"/>
            </a:pPr>
            <a:r>
              <a:rPr lang="en-US" sz="2200" dirty="0" smtClean="0"/>
              <a:t>Many not well versed in conversations about sex with partners or providers.</a:t>
            </a:r>
          </a:p>
          <a:p>
            <a:pPr lvl="1">
              <a:buFont typeface="Wingdings" panose="05000000000000000000" pitchFamily="2" charset="2"/>
              <a:buChar char="§"/>
            </a:pPr>
            <a:r>
              <a:rPr lang="en-US" sz="2200" dirty="0" smtClean="0"/>
              <a:t>No </a:t>
            </a:r>
            <a:r>
              <a:rPr lang="en-US" sz="2200" dirty="0"/>
              <a:t>fear of </a:t>
            </a:r>
            <a:r>
              <a:rPr lang="en-US" sz="2200" dirty="0" smtClean="0"/>
              <a:t>pregnancy</a:t>
            </a:r>
          </a:p>
          <a:p>
            <a:pPr lvl="1">
              <a:buFont typeface="Wingdings" panose="05000000000000000000" pitchFamily="2" charset="2"/>
              <a:buChar char="§"/>
            </a:pPr>
            <a:r>
              <a:rPr lang="en-US" sz="2200" dirty="0"/>
              <a:t>Unaware of risks</a:t>
            </a:r>
          </a:p>
          <a:p>
            <a:pPr lvl="1">
              <a:buFont typeface="Wingdings" panose="05000000000000000000" pitchFamily="2" charset="2"/>
              <a:buChar char="§"/>
            </a:pPr>
            <a:r>
              <a:rPr lang="en-US" sz="2200" dirty="0" smtClean="0"/>
              <a:t>Low condom use (12% of sexually active men and 32% of women reported using condoms every time).</a:t>
            </a:r>
          </a:p>
          <a:p>
            <a:endParaRPr lang="en-US" sz="2200" dirty="0"/>
          </a:p>
        </p:txBody>
      </p:sp>
      <p:sp>
        <p:nvSpPr>
          <p:cNvPr id="2" name="TextBox 1"/>
          <p:cNvSpPr txBox="1"/>
          <p:nvPr/>
        </p:nvSpPr>
        <p:spPr>
          <a:xfrm>
            <a:off x="2436786" y="6525568"/>
            <a:ext cx="9905340" cy="369332"/>
          </a:xfrm>
          <a:prstGeom prst="rect">
            <a:avLst/>
          </a:prstGeom>
          <a:noFill/>
        </p:spPr>
        <p:txBody>
          <a:bodyPr wrap="none" rtlCol="0">
            <a:spAutoFit/>
          </a:bodyPr>
          <a:lstStyle/>
          <a:p>
            <a:r>
              <a:rPr lang="en-US" dirty="0">
                <a:hlinkClick r:id="rId3"/>
              </a:rPr>
              <a:t>https://www.everydayhealth.com/stds/rise-sharply-among-older-americans</a:t>
            </a:r>
            <a:r>
              <a:rPr lang="en-US" dirty="0" smtClean="0">
                <a:hlinkClick r:id="rId3"/>
              </a:rPr>
              <a:t>/</a:t>
            </a:r>
            <a:r>
              <a:rPr lang="en-US" dirty="0" smtClean="0"/>
              <a:t>; Lindau NEJM 2007</a:t>
            </a:r>
            <a:endParaRPr lang="en-US" dirty="0"/>
          </a:p>
        </p:txBody>
      </p:sp>
      <p:pic>
        <p:nvPicPr>
          <p:cNvPr id="4" name="Picture 3"/>
          <p:cNvPicPr>
            <a:picLocks noChangeAspect="1"/>
          </p:cNvPicPr>
          <p:nvPr/>
        </p:nvPicPr>
        <p:blipFill>
          <a:blip r:embed="rId4"/>
          <a:stretch>
            <a:fillRect/>
          </a:stretch>
        </p:blipFill>
        <p:spPr>
          <a:xfrm>
            <a:off x="6907339" y="1777906"/>
            <a:ext cx="2463226" cy="1685925"/>
          </a:xfrm>
          <a:prstGeom prst="rect">
            <a:avLst/>
          </a:prstGeom>
        </p:spPr>
      </p:pic>
      <p:pic>
        <p:nvPicPr>
          <p:cNvPr id="7" name="Picture 6"/>
          <p:cNvPicPr>
            <a:picLocks noChangeAspect="1"/>
          </p:cNvPicPr>
          <p:nvPr/>
        </p:nvPicPr>
        <p:blipFill>
          <a:blip r:embed="rId5"/>
          <a:stretch>
            <a:fillRect/>
          </a:stretch>
        </p:blipFill>
        <p:spPr>
          <a:xfrm>
            <a:off x="6907339" y="5234613"/>
            <a:ext cx="5284661" cy="1194900"/>
          </a:xfrm>
          <a:prstGeom prst="rect">
            <a:avLst/>
          </a:prstGeom>
        </p:spPr>
      </p:pic>
      <p:pic>
        <p:nvPicPr>
          <p:cNvPr id="9" name="Picture 8"/>
          <p:cNvPicPr>
            <a:picLocks noChangeAspect="1"/>
          </p:cNvPicPr>
          <p:nvPr/>
        </p:nvPicPr>
        <p:blipFill>
          <a:blip r:embed="rId6"/>
          <a:stretch>
            <a:fillRect/>
          </a:stretch>
        </p:blipFill>
        <p:spPr>
          <a:xfrm>
            <a:off x="9370565" y="1749331"/>
            <a:ext cx="2771393" cy="1743075"/>
          </a:xfrm>
          <a:prstGeom prst="rect">
            <a:avLst/>
          </a:prstGeom>
        </p:spPr>
      </p:pic>
      <p:pic>
        <p:nvPicPr>
          <p:cNvPr id="10" name="Picture 9"/>
          <p:cNvPicPr>
            <a:picLocks noChangeAspect="1"/>
          </p:cNvPicPr>
          <p:nvPr/>
        </p:nvPicPr>
        <p:blipFill>
          <a:blip r:embed="rId7"/>
          <a:stretch>
            <a:fillRect/>
          </a:stretch>
        </p:blipFill>
        <p:spPr>
          <a:xfrm>
            <a:off x="9370564" y="3461960"/>
            <a:ext cx="2821436" cy="1810936"/>
          </a:xfrm>
          <a:prstGeom prst="rect">
            <a:avLst/>
          </a:prstGeom>
        </p:spPr>
      </p:pic>
      <p:pic>
        <p:nvPicPr>
          <p:cNvPr id="11" name="Picture 10"/>
          <p:cNvPicPr>
            <a:picLocks noChangeAspect="1"/>
          </p:cNvPicPr>
          <p:nvPr/>
        </p:nvPicPr>
        <p:blipFill>
          <a:blip r:embed="rId8"/>
          <a:stretch>
            <a:fillRect/>
          </a:stretch>
        </p:blipFill>
        <p:spPr>
          <a:xfrm>
            <a:off x="11314576" y="4516092"/>
            <a:ext cx="873457" cy="955344"/>
          </a:xfrm>
          <a:prstGeom prst="rect">
            <a:avLst/>
          </a:prstGeom>
        </p:spPr>
      </p:pic>
    </p:spTree>
    <p:extLst>
      <p:ext uri="{BB962C8B-B14F-4D97-AF65-F5344CB8AC3E}">
        <p14:creationId xmlns:p14="http://schemas.microsoft.com/office/powerpoint/2010/main" val="930192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23" y="203139"/>
            <a:ext cx="11691476" cy="1371600"/>
          </a:xfrm>
        </p:spPr>
        <p:txBody>
          <a:bodyPr/>
          <a:lstStyle/>
          <a:p>
            <a:r>
              <a:rPr lang="en-US" dirty="0" smtClean="0"/>
              <a:t>Increased STI risk among seniors:  biologic factors</a:t>
            </a:r>
            <a:endParaRPr lang="en-US" dirty="0"/>
          </a:p>
        </p:txBody>
      </p:sp>
      <p:sp>
        <p:nvSpPr>
          <p:cNvPr id="3" name="Text Placeholder 2"/>
          <p:cNvSpPr>
            <a:spLocks noGrp="1"/>
          </p:cNvSpPr>
          <p:nvPr>
            <p:ph type="body" idx="1"/>
          </p:nvPr>
        </p:nvSpPr>
        <p:spPr>
          <a:xfrm>
            <a:off x="356840" y="1574739"/>
            <a:ext cx="11742233" cy="4677309"/>
          </a:xfrm>
        </p:spPr>
        <p:txBody>
          <a:bodyPr/>
          <a:lstStyle/>
          <a:p>
            <a:pPr>
              <a:buFont typeface="Wingdings" panose="05000000000000000000" pitchFamily="2" charset="2"/>
              <a:buChar char="§"/>
            </a:pPr>
            <a:r>
              <a:rPr lang="en-US" sz="2200" dirty="0"/>
              <a:t>Men:  can remain sexually active longer due to drugs for erectile dysfunction (</a:t>
            </a:r>
            <a:r>
              <a:rPr lang="en-US" sz="2200" dirty="0" err="1"/>
              <a:t>eg</a:t>
            </a:r>
            <a:r>
              <a:rPr lang="en-US" sz="2200" dirty="0" smtClean="0"/>
              <a:t>.,sildenafil)</a:t>
            </a:r>
          </a:p>
          <a:p>
            <a:pPr>
              <a:buFont typeface="Wingdings" panose="05000000000000000000" pitchFamily="2" charset="2"/>
              <a:buChar char="§"/>
            </a:pPr>
            <a:r>
              <a:rPr lang="en-US" sz="2200" dirty="0" smtClean="0"/>
              <a:t>Women: </a:t>
            </a:r>
            <a:r>
              <a:rPr lang="en-US" sz="2200" dirty="0" smtClean="0">
                <a:sym typeface="Symbol" panose="05050102010706020507" pitchFamily="18" charset="2"/>
              </a:rPr>
              <a:t></a:t>
            </a:r>
            <a:r>
              <a:rPr lang="en-US" sz="2200" dirty="0" smtClean="0"/>
              <a:t> </a:t>
            </a:r>
            <a:r>
              <a:rPr lang="en-US" sz="2200" dirty="0"/>
              <a:t>estrogen </a:t>
            </a:r>
            <a:r>
              <a:rPr lang="en-US" sz="2200" dirty="0" smtClean="0"/>
              <a:t>with menopause</a:t>
            </a:r>
            <a:r>
              <a:rPr lang="en-US" sz="2200" dirty="0">
                <a:sym typeface="Wingdings" panose="05000000000000000000" pitchFamily="2" charset="2"/>
              </a:rPr>
              <a:t> </a:t>
            </a:r>
            <a:r>
              <a:rPr lang="en-US" sz="2200" dirty="0">
                <a:sym typeface="Symbol" panose="05050102010706020507" pitchFamily="18" charset="2"/>
              </a:rPr>
              <a:t></a:t>
            </a:r>
            <a:r>
              <a:rPr lang="en-US" sz="2200" dirty="0" smtClean="0">
                <a:sym typeface="Wingdings" panose="05000000000000000000" pitchFamily="2" charset="2"/>
              </a:rPr>
              <a:t> </a:t>
            </a:r>
            <a:r>
              <a:rPr lang="en-US" sz="2200" dirty="0">
                <a:sym typeface="Wingdings" panose="05000000000000000000" pitchFamily="2" charset="2"/>
              </a:rPr>
              <a:t>circulation, thinning of vaginal tissues, </a:t>
            </a:r>
            <a:r>
              <a:rPr lang="en-US" sz="2200" dirty="0" smtClean="0">
                <a:sym typeface="Symbol" panose="05050102010706020507" pitchFamily="18" charset="2"/>
              </a:rPr>
              <a:t></a:t>
            </a:r>
            <a:r>
              <a:rPr lang="en-US" sz="2200" dirty="0" smtClean="0">
                <a:sym typeface="Wingdings" panose="05000000000000000000" pitchFamily="2" charset="2"/>
              </a:rPr>
              <a:t> </a:t>
            </a:r>
            <a:r>
              <a:rPr lang="en-US" sz="2200" dirty="0">
                <a:sym typeface="Wingdings" panose="05000000000000000000" pitchFamily="2" charset="2"/>
              </a:rPr>
              <a:t>risk of </a:t>
            </a:r>
            <a:r>
              <a:rPr lang="en-US" sz="2200" dirty="0" err="1"/>
              <a:t>microabrasions</a:t>
            </a:r>
            <a:r>
              <a:rPr lang="en-US" sz="2200" dirty="0"/>
              <a:t>. </a:t>
            </a:r>
          </a:p>
          <a:p>
            <a:pPr lvl="1">
              <a:buFont typeface="Wingdings" panose="05000000000000000000" pitchFamily="2" charset="2"/>
              <a:buChar char="§"/>
            </a:pPr>
            <a:r>
              <a:rPr lang="en-US" sz="2200" dirty="0"/>
              <a:t>Can </a:t>
            </a:r>
            <a:r>
              <a:rPr lang="en-US" sz="2200" dirty="0">
                <a:sym typeface="Symbol" panose="05050102010706020507" pitchFamily="18" charset="2"/>
              </a:rPr>
              <a:t></a:t>
            </a:r>
            <a:r>
              <a:rPr lang="en-US" sz="2200" dirty="0" smtClean="0"/>
              <a:t> </a:t>
            </a:r>
            <a:r>
              <a:rPr lang="en-US" sz="2200" dirty="0"/>
              <a:t>susceptibility to STIs and </a:t>
            </a:r>
            <a:r>
              <a:rPr lang="en-US" sz="2200" dirty="0" err="1"/>
              <a:t>bloodborne</a:t>
            </a:r>
            <a:r>
              <a:rPr lang="en-US" sz="2200" dirty="0"/>
              <a:t> infections (</a:t>
            </a:r>
            <a:r>
              <a:rPr lang="en-US" sz="2200" dirty="0" err="1"/>
              <a:t>eg</a:t>
            </a:r>
            <a:r>
              <a:rPr lang="en-US" sz="2200" dirty="0"/>
              <a:t>. HIV, </a:t>
            </a:r>
            <a:r>
              <a:rPr lang="en-US" sz="2200" dirty="0" err="1"/>
              <a:t>Hep</a:t>
            </a:r>
            <a:r>
              <a:rPr lang="en-US" sz="2200" dirty="0"/>
              <a:t> C</a:t>
            </a:r>
            <a:r>
              <a:rPr lang="en-US" sz="2200" dirty="0" smtClean="0"/>
              <a:t>).</a:t>
            </a:r>
          </a:p>
          <a:p>
            <a:pPr lvl="1">
              <a:buFont typeface="Wingdings" panose="05000000000000000000" pitchFamily="2" charset="2"/>
              <a:buChar char="§"/>
            </a:pPr>
            <a:r>
              <a:rPr lang="en-US" sz="2200" dirty="0" smtClean="0"/>
              <a:t>Can remain </a:t>
            </a:r>
            <a:r>
              <a:rPr lang="en-US" sz="2200" dirty="0"/>
              <a:t>sexually active longer with vaginal estrogen, lubricants, or moisturizers which can make postmenopausal sex more comfortable.</a:t>
            </a:r>
          </a:p>
          <a:p>
            <a:pPr lvl="1">
              <a:buFont typeface="Wingdings" panose="05000000000000000000" pitchFamily="2" charset="2"/>
              <a:buChar char="§"/>
            </a:pPr>
            <a:r>
              <a:rPr lang="en-US" sz="2200" dirty="0" smtClean="0"/>
              <a:t>New drugs (</a:t>
            </a:r>
            <a:r>
              <a:rPr lang="en-US" sz="2200" dirty="0" err="1" smtClean="0"/>
              <a:t>eg</a:t>
            </a:r>
            <a:r>
              <a:rPr lang="en-US" sz="2200" dirty="0" smtClean="0"/>
              <a:t>., </a:t>
            </a:r>
            <a:r>
              <a:rPr lang="en-US" sz="2200" dirty="0" err="1" smtClean="0">
                <a:hlinkClick r:id="rId3"/>
              </a:rPr>
              <a:t>bremelanotide</a:t>
            </a:r>
            <a:r>
              <a:rPr lang="en-US" sz="2200" dirty="0" smtClean="0"/>
              <a:t>),can treat women </a:t>
            </a:r>
            <a:r>
              <a:rPr lang="en-US" sz="2200" dirty="0"/>
              <a:t>with low </a:t>
            </a:r>
            <a:r>
              <a:rPr lang="en-US" sz="2200" dirty="0" smtClean="0"/>
              <a:t>libido; not </a:t>
            </a:r>
            <a:r>
              <a:rPr lang="en-US" sz="2200" dirty="0"/>
              <a:t>approved for women after menopause.</a:t>
            </a:r>
          </a:p>
          <a:p>
            <a:pPr>
              <a:buFont typeface="Wingdings" panose="05000000000000000000" pitchFamily="2" charset="2"/>
              <a:buChar char="§"/>
            </a:pPr>
            <a:r>
              <a:rPr lang="en-US" sz="2200" dirty="0" smtClean="0"/>
              <a:t>Seniors: more likely to have </a:t>
            </a:r>
            <a:r>
              <a:rPr lang="en-US" sz="2200" dirty="0"/>
              <a:t>health </a:t>
            </a:r>
            <a:r>
              <a:rPr lang="en-US" sz="2200" dirty="0" smtClean="0"/>
              <a:t>conditions </a:t>
            </a:r>
            <a:r>
              <a:rPr lang="en-US" sz="2200" dirty="0"/>
              <a:t>that weakens the immune system (such as cancer and </a:t>
            </a:r>
            <a:r>
              <a:rPr lang="en-US" sz="2200" dirty="0" smtClean="0"/>
              <a:t>its treatments) which may increase </a:t>
            </a:r>
            <a:r>
              <a:rPr lang="en-US" sz="2200" dirty="0"/>
              <a:t>the risk of contracting an infection.</a:t>
            </a:r>
          </a:p>
          <a:p>
            <a:pPr>
              <a:buFont typeface="Wingdings" panose="05000000000000000000" pitchFamily="2" charset="2"/>
              <a:buChar char="§"/>
            </a:pPr>
            <a:endParaRPr lang="en-US" sz="2200" dirty="0"/>
          </a:p>
        </p:txBody>
      </p:sp>
      <p:pic>
        <p:nvPicPr>
          <p:cNvPr id="4" name="Picture 3"/>
          <p:cNvPicPr>
            <a:picLocks noChangeAspect="1"/>
          </p:cNvPicPr>
          <p:nvPr/>
        </p:nvPicPr>
        <p:blipFill>
          <a:blip r:embed="rId4"/>
          <a:stretch>
            <a:fillRect/>
          </a:stretch>
        </p:blipFill>
        <p:spPr>
          <a:xfrm>
            <a:off x="3937775" y="5652080"/>
            <a:ext cx="5276850" cy="1199936"/>
          </a:xfrm>
          <a:prstGeom prst="rect">
            <a:avLst/>
          </a:prstGeom>
        </p:spPr>
      </p:pic>
    </p:spTree>
    <p:extLst>
      <p:ext uri="{BB962C8B-B14F-4D97-AF65-F5344CB8AC3E}">
        <p14:creationId xmlns:p14="http://schemas.microsoft.com/office/powerpoint/2010/main" val="167250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02335" y="1219200"/>
            <a:ext cx="10126712" cy="4834128"/>
          </a:xfrm>
        </p:spPr>
        <p:txBody>
          <a:bodyPr/>
          <a:lstStyle/>
          <a:p>
            <a:pPr marL="342900" lvl="1" indent="-342900">
              <a:buClr>
                <a:schemeClr val="bg1"/>
              </a:buClr>
              <a:buFont typeface="Wingdings" panose="05000000000000000000" pitchFamily="2" charset="2"/>
              <a:buChar char="§"/>
            </a:pPr>
            <a:r>
              <a:rPr lang="en-US" dirty="0" smtClean="0"/>
              <a:t>Physical health</a:t>
            </a:r>
          </a:p>
          <a:p>
            <a:pPr lvl="2">
              <a:buClr>
                <a:schemeClr val="bg1"/>
              </a:buClr>
            </a:pPr>
            <a:r>
              <a:rPr lang="en-US" dirty="0" smtClean="0"/>
              <a:t>	-Assess health </a:t>
            </a:r>
          </a:p>
          <a:p>
            <a:pPr lvl="2">
              <a:buClr>
                <a:schemeClr val="bg1"/>
              </a:buClr>
            </a:pPr>
            <a:r>
              <a:rPr lang="en-US" dirty="0"/>
              <a:t>	</a:t>
            </a:r>
            <a:r>
              <a:rPr lang="en-US" dirty="0" smtClean="0"/>
              <a:t>-Opportunity </a:t>
            </a:r>
            <a:r>
              <a:rPr lang="en-US" dirty="0"/>
              <a:t>to </a:t>
            </a:r>
            <a:r>
              <a:rPr lang="en-US" dirty="0" smtClean="0"/>
              <a:t>assess risk, prevent</a:t>
            </a:r>
            <a:r>
              <a:rPr lang="en-US" dirty="0"/>
              <a:t>, diagnose, treat </a:t>
            </a:r>
            <a:r>
              <a:rPr lang="en-US" dirty="0" smtClean="0"/>
              <a:t>STIs</a:t>
            </a:r>
            <a:endParaRPr lang="en-US" dirty="0"/>
          </a:p>
          <a:p>
            <a:pPr lvl="2">
              <a:buClr>
                <a:schemeClr val="bg1"/>
              </a:buClr>
            </a:pPr>
            <a:r>
              <a:rPr lang="en-US" dirty="0" smtClean="0"/>
              <a:t>	- Assess Medication </a:t>
            </a:r>
            <a:r>
              <a:rPr lang="en-US" dirty="0"/>
              <a:t>side effects</a:t>
            </a:r>
          </a:p>
          <a:p>
            <a:pPr lvl="2">
              <a:buClr>
                <a:schemeClr val="bg1"/>
              </a:buClr>
            </a:pPr>
            <a:r>
              <a:rPr lang="en-US" dirty="0" smtClean="0"/>
              <a:t>	-Adherence</a:t>
            </a:r>
            <a:endParaRPr lang="en-US" dirty="0"/>
          </a:p>
          <a:p>
            <a:pPr marL="342900" lvl="1" indent="-342900">
              <a:buClr>
                <a:schemeClr val="bg1"/>
              </a:buClr>
              <a:buFont typeface="Wingdings" panose="05000000000000000000" pitchFamily="2" charset="2"/>
              <a:buChar char="§"/>
            </a:pPr>
            <a:r>
              <a:rPr lang="en-US" dirty="0" smtClean="0"/>
              <a:t>Emotional health</a:t>
            </a:r>
          </a:p>
          <a:p>
            <a:pPr marL="342900" lvl="1" indent="-342900">
              <a:buClr>
                <a:schemeClr val="bg1"/>
              </a:buClr>
              <a:buFont typeface="Wingdings" panose="05000000000000000000" pitchFamily="2" charset="2"/>
              <a:buChar char="§"/>
            </a:pPr>
            <a:r>
              <a:rPr lang="en-US" dirty="0" smtClean="0"/>
              <a:t>Mental health</a:t>
            </a:r>
          </a:p>
          <a:p>
            <a:pPr marL="342900" lvl="1" indent="-342900">
              <a:buClr>
                <a:schemeClr val="bg1"/>
              </a:buClr>
              <a:buFont typeface="Wingdings" panose="05000000000000000000" pitchFamily="2" charset="2"/>
              <a:buChar char="§"/>
            </a:pPr>
            <a:r>
              <a:rPr lang="en-US" dirty="0" smtClean="0"/>
              <a:t>Psychosocial stressors (abuse)</a:t>
            </a:r>
          </a:p>
          <a:p>
            <a:pPr marL="342900" indent="-342900">
              <a:buClr>
                <a:schemeClr val="bg1"/>
              </a:buClr>
              <a:buFont typeface="Wingdings" panose="05000000000000000000" pitchFamily="2" charset="2"/>
              <a:buChar char="§"/>
            </a:pPr>
            <a:r>
              <a:rPr lang="en-US" sz="2400" b="0" dirty="0" smtClean="0">
                <a:solidFill>
                  <a:schemeClr val="bg1"/>
                </a:solidFill>
              </a:rPr>
              <a:t>Overall wellness</a:t>
            </a:r>
          </a:p>
          <a:p>
            <a:pPr lvl="1"/>
            <a:endParaRPr lang="en-US" sz="2200" dirty="0"/>
          </a:p>
        </p:txBody>
      </p:sp>
      <p:sp>
        <p:nvSpPr>
          <p:cNvPr id="4" name="Title 3"/>
          <p:cNvSpPr>
            <a:spLocks noGrp="1"/>
          </p:cNvSpPr>
          <p:nvPr>
            <p:ph type="title"/>
          </p:nvPr>
        </p:nvSpPr>
        <p:spPr/>
        <p:txBody>
          <a:bodyPr/>
          <a:lstStyle/>
          <a:p>
            <a:r>
              <a:rPr lang="en-US" sz="4000" dirty="0" smtClean="0"/>
              <a:t>Why is assessing sexual activity important?</a:t>
            </a:r>
            <a:endParaRPr lang="en-US" sz="4000" dirty="0"/>
          </a:p>
        </p:txBody>
      </p:sp>
    </p:spTree>
    <p:extLst>
      <p:ext uri="{BB962C8B-B14F-4D97-AF65-F5344CB8AC3E}">
        <p14:creationId xmlns:p14="http://schemas.microsoft.com/office/powerpoint/2010/main" val="7524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providers asking about sex?</a:t>
            </a:r>
            <a:endParaRPr lang="en-US" dirty="0"/>
          </a:p>
        </p:txBody>
      </p:sp>
      <p:sp>
        <p:nvSpPr>
          <p:cNvPr id="3" name="Text Placeholder 2"/>
          <p:cNvSpPr>
            <a:spLocks noGrp="1"/>
          </p:cNvSpPr>
          <p:nvPr>
            <p:ph type="body" idx="1"/>
          </p:nvPr>
        </p:nvSpPr>
        <p:spPr>
          <a:xfrm>
            <a:off x="409433" y="1677735"/>
            <a:ext cx="11782567" cy="4677309"/>
          </a:xfrm>
        </p:spPr>
        <p:txBody>
          <a:bodyPr/>
          <a:lstStyle/>
          <a:p>
            <a:pPr>
              <a:buFont typeface="Wingdings" panose="05000000000000000000" pitchFamily="2" charset="2"/>
              <a:buChar char="§"/>
            </a:pPr>
            <a:r>
              <a:rPr lang="en-US" sz="2200" dirty="0" smtClean="0"/>
              <a:t>416 physicians (OB/</a:t>
            </a:r>
            <a:r>
              <a:rPr lang="en-US" sz="2200" dirty="0" err="1" smtClean="0"/>
              <a:t>gyn</a:t>
            </a:r>
            <a:r>
              <a:rPr lang="en-US" sz="2200" dirty="0" smtClean="0"/>
              <a:t> (21%), IM (25%), general/fam practice (20%), </a:t>
            </a:r>
            <a:r>
              <a:rPr lang="en-US" sz="2200" dirty="0" err="1" smtClean="0"/>
              <a:t>peds</a:t>
            </a:r>
            <a:r>
              <a:rPr lang="en-US" sz="2200" dirty="0" smtClean="0"/>
              <a:t> (28%)) </a:t>
            </a:r>
          </a:p>
          <a:p>
            <a:pPr>
              <a:buFont typeface="Wingdings" panose="05000000000000000000" pitchFamily="2" charset="2"/>
              <a:buChar char="§"/>
            </a:pPr>
            <a:r>
              <a:rPr lang="en-US" sz="2200" dirty="0" smtClean="0"/>
              <a:t>Mail survey assessing: 1) if they ask patients about sexual activity and specific components of sexual history (</a:t>
            </a:r>
            <a:r>
              <a:rPr lang="en-US" sz="2200" dirty="0" err="1" smtClean="0"/>
              <a:t>eg</a:t>
            </a:r>
            <a:r>
              <a:rPr lang="en-US" sz="2200" dirty="0" smtClean="0"/>
              <a:t>., partners, practices, sexual orientation) during initial exams, follow-up. 2) training &amp; comfort</a:t>
            </a:r>
          </a:p>
          <a:p>
            <a:pPr>
              <a:buFont typeface="Wingdings" panose="05000000000000000000" pitchFamily="2" charset="2"/>
              <a:buChar char="§"/>
            </a:pPr>
            <a:r>
              <a:rPr lang="en-US" sz="2200" dirty="0" smtClean="0"/>
              <a:t>Domains:  training, attitudes, and practices</a:t>
            </a:r>
          </a:p>
          <a:p>
            <a:pPr>
              <a:buFont typeface="Wingdings" panose="05000000000000000000" pitchFamily="2" charset="2"/>
              <a:buChar char="§"/>
            </a:pPr>
            <a:r>
              <a:rPr lang="en-US" sz="2200" dirty="0" smtClean="0"/>
              <a:t>51% male, 58% white; 25% AA, 13% Asian-American; average of 94 patients/</a:t>
            </a:r>
            <a:r>
              <a:rPr lang="en-US" sz="2200" dirty="0" err="1" smtClean="0"/>
              <a:t>wk</a:t>
            </a:r>
            <a:r>
              <a:rPr lang="en-US" sz="2200" dirty="0" smtClean="0"/>
              <a:t> </a:t>
            </a:r>
          </a:p>
          <a:p>
            <a:pPr>
              <a:buFont typeface="Wingdings" panose="05000000000000000000" pitchFamily="2" charset="2"/>
              <a:buChar char="§"/>
            </a:pPr>
            <a:r>
              <a:rPr lang="en-US" sz="2200" dirty="0" smtClean="0"/>
              <a:t>56% adequately trained about sexual history taking, 64% trained regarding screening</a:t>
            </a:r>
          </a:p>
          <a:p>
            <a:pPr>
              <a:buFont typeface="Wingdings" panose="05000000000000000000" pitchFamily="2" charset="2"/>
              <a:buChar char="§"/>
            </a:pPr>
            <a:r>
              <a:rPr lang="en-US" sz="2200" dirty="0" smtClean="0"/>
              <a:t>77% fairly/extremely important; 85% felt relevant to medical care </a:t>
            </a:r>
          </a:p>
          <a:p>
            <a:pPr>
              <a:buFont typeface="Wingdings" panose="05000000000000000000" pitchFamily="2" charset="2"/>
              <a:buChar char="§"/>
            </a:pPr>
            <a:r>
              <a:rPr lang="en-US" sz="2200" dirty="0" smtClean="0"/>
              <a:t>79% felt fairly/extremely comfortable  </a:t>
            </a:r>
          </a:p>
          <a:p>
            <a:pPr>
              <a:buFont typeface="Wingdings" panose="05000000000000000000" pitchFamily="2" charset="2"/>
              <a:buChar char="§"/>
            </a:pPr>
            <a:r>
              <a:rPr lang="en-US" sz="2200" dirty="0" smtClean="0"/>
              <a:t>Only 12-34% asked about components of sexual history routinely</a:t>
            </a:r>
          </a:p>
          <a:p>
            <a:pPr>
              <a:buFont typeface="Wingdings" panose="05000000000000000000" pitchFamily="2" charset="2"/>
              <a:buChar char="§"/>
            </a:pPr>
            <a:r>
              <a:rPr lang="en-US" sz="2200" dirty="0" smtClean="0"/>
              <a:t>76% asked if thought would be relevant to complaint</a:t>
            </a:r>
          </a:p>
        </p:txBody>
      </p:sp>
      <p:sp>
        <p:nvSpPr>
          <p:cNvPr id="4" name="TextBox 3"/>
          <p:cNvSpPr txBox="1"/>
          <p:nvPr/>
        </p:nvSpPr>
        <p:spPr>
          <a:xfrm>
            <a:off x="6624734" y="6458041"/>
            <a:ext cx="5117811" cy="369332"/>
          </a:xfrm>
          <a:prstGeom prst="rect">
            <a:avLst/>
          </a:prstGeom>
          <a:noFill/>
        </p:spPr>
        <p:txBody>
          <a:bodyPr wrap="none" rtlCol="0">
            <a:spAutoFit/>
          </a:bodyPr>
          <a:lstStyle/>
          <a:p>
            <a:r>
              <a:rPr lang="en-US" dirty="0" err="1" smtClean="0"/>
              <a:t>Wimberly</a:t>
            </a:r>
            <a:r>
              <a:rPr lang="en-US" dirty="0" smtClean="0"/>
              <a:t> YH et al.  JNMA 2006; 98(12):  1924-9</a:t>
            </a:r>
            <a:endParaRPr lang="en-US" dirty="0"/>
          </a:p>
        </p:txBody>
      </p:sp>
    </p:spTree>
    <p:extLst>
      <p:ext uri="{BB962C8B-B14F-4D97-AF65-F5344CB8AC3E}">
        <p14:creationId xmlns:p14="http://schemas.microsoft.com/office/powerpoint/2010/main" val="3895612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sz="3600" dirty="0"/>
              <a:t>Grant Support for this </a:t>
            </a:r>
            <a:r>
              <a:rPr lang="en-US" altLang="en-US" sz="3600" dirty="0" smtClean="0"/>
              <a:t>Webinar</a:t>
            </a:r>
            <a:endParaRPr lang="en-US" sz="3600" dirty="0"/>
          </a:p>
        </p:txBody>
      </p:sp>
      <p:sp>
        <p:nvSpPr>
          <p:cNvPr id="5" name="TextBox 3"/>
          <p:cNvSpPr txBox="1">
            <a:spLocks noChangeArrowheads="1"/>
          </p:cNvSpPr>
          <p:nvPr/>
        </p:nvSpPr>
        <p:spPr bwMode="auto">
          <a:xfrm>
            <a:off x="489857" y="1095104"/>
            <a:ext cx="11402341" cy="5393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spcBef>
                <a:spcPct val="0"/>
              </a:spcBef>
              <a:spcAft>
                <a:spcPts val="500"/>
              </a:spcAft>
              <a:buClrTx/>
              <a:buSzTx/>
              <a:buNone/>
              <a:defRPr/>
            </a:pPr>
            <a:r>
              <a:rPr lang="en-US" altLang="en-US" sz="1700" dirty="0">
                <a:solidFill>
                  <a:prstClr val="black"/>
                </a:solidFill>
              </a:rPr>
              <a:t>This activity is part of the IAS–USA national educational effort that is funded, in part, by contributions from commercial companies. Per IAS–USA policy, any effort that uses commercial grants must receive grants from several companies with competing products. Funds are pooled and distributed to activities at the sole discretion of the IAS–USA. Grantors have no input into any activity, including its content, development, or selection of topics or speakers. Generous support for this activity has been received from the following contributors:</a:t>
            </a:r>
          </a:p>
          <a:p>
            <a:pPr>
              <a:spcBef>
                <a:spcPct val="0"/>
              </a:spcBef>
              <a:spcAft>
                <a:spcPts val="500"/>
              </a:spcAft>
              <a:buClrTx/>
              <a:buSzTx/>
              <a:buNone/>
              <a:defRPr/>
            </a:pPr>
            <a:endParaRPr lang="en-US" altLang="en-US" sz="1400" dirty="0">
              <a:solidFill>
                <a:prstClr val="black"/>
              </a:solidFill>
            </a:endParaRPr>
          </a:p>
          <a:p>
            <a:pPr algn="ctr" defTabSz="669255">
              <a:spcBef>
                <a:spcPts val="0"/>
              </a:spcBef>
              <a:spcAft>
                <a:spcPts val="300"/>
              </a:spcAft>
              <a:buClr>
                <a:srgbClr val="C5D1D7"/>
              </a:buClr>
              <a:buNone/>
              <a:defRPr/>
            </a:pPr>
            <a:r>
              <a:rPr lang="en-US" sz="2800" b="1" cap="small" dirty="0" smtClean="0">
                <a:solidFill>
                  <a:srgbClr val="003366"/>
                </a:solidFill>
              </a:rPr>
              <a:t>Platinum </a:t>
            </a:r>
            <a:r>
              <a:rPr lang="en-US" sz="2800" b="1" cap="small" dirty="0">
                <a:solidFill>
                  <a:srgbClr val="003366"/>
                </a:solidFill>
              </a:rPr>
              <a:t>Supporters</a:t>
            </a:r>
            <a:endParaRPr lang="en-US" sz="2800" cap="small" dirty="0">
              <a:solidFill>
                <a:prstClr val="black"/>
              </a:solidFill>
            </a:endParaRPr>
          </a:p>
          <a:p>
            <a:pPr algn="ctr" defTabSz="669255">
              <a:spcBef>
                <a:spcPts val="0"/>
              </a:spcBef>
              <a:spcAft>
                <a:spcPts val="300"/>
              </a:spcAft>
              <a:buClr>
                <a:srgbClr val="C5D1D7"/>
              </a:buClr>
              <a:buNone/>
              <a:defRPr/>
            </a:pPr>
            <a:r>
              <a:rPr lang="en-US" sz="2800" b="1" dirty="0" smtClean="0">
                <a:solidFill>
                  <a:schemeClr val="accent1">
                    <a:lumMod val="50000"/>
                  </a:schemeClr>
                </a:solidFill>
              </a:rPr>
              <a:t>Gilead </a:t>
            </a:r>
            <a:r>
              <a:rPr lang="en-US" sz="2800" b="1" dirty="0">
                <a:solidFill>
                  <a:schemeClr val="accent1">
                    <a:lumMod val="50000"/>
                  </a:schemeClr>
                </a:solidFill>
              </a:rPr>
              <a:t>Sciences, Inc</a:t>
            </a:r>
            <a:r>
              <a:rPr lang="en-US" sz="2800" b="1" dirty="0" smtClean="0">
                <a:solidFill>
                  <a:schemeClr val="accent1">
                    <a:lumMod val="50000"/>
                  </a:schemeClr>
                </a:solidFill>
              </a:rPr>
              <a:t>.</a:t>
            </a:r>
            <a:endParaRPr lang="en-US" sz="2800" b="1" dirty="0">
              <a:solidFill>
                <a:schemeClr val="accent1">
                  <a:lumMod val="50000"/>
                </a:schemeClr>
              </a:solidFill>
            </a:endParaRPr>
          </a:p>
          <a:p>
            <a:pPr algn="ctr" defTabSz="669255">
              <a:spcBef>
                <a:spcPts val="0"/>
              </a:spcBef>
              <a:spcAft>
                <a:spcPts val="300"/>
              </a:spcAft>
              <a:buClr>
                <a:srgbClr val="C5D1D7"/>
              </a:buClr>
              <a:buNone/>
              <a:defRPr/>
            </a:pPr>
            <a:r>
              <a:rPr lang="en-US" sz="2800" b="1" dirty="0" smtClean="0">
                <a:solidFill>
                  <a:schemeClr val="accent1">
                    <a:lumMod val="50000"/>
                  </a:schemeClr>
                </a:solidFill>
              </a:rPr>
              <a:t>Merck &amp; Co, Inc.</a:t>
            </a:r>
            <a:endParaRPr lang="en-US" sz="2800" b="1" cap="small" dirty="0">
              <a:solidFill>
                <a:schemeClr val="accent1">
                  <a:lumMod val="50000"/>
                </a:schemeClr>
              </a:solidFill>
            </a:endParaRPr>
          </a:p>
          <a:p>
            <a:pPr algn="ctr" defTabSz="669255">
              <a:spcBef>
                <a:spcPts val="0"/>
              </a:spcBef>
              <a:spcAft>
                <a:spcPts val="300"/>
              </a:spcAft>
              <a:buClr>
                <a:srgbClr val="C5D1D7"/>
              </a:buClr>
              <a:buNone/>
              <a:defRPr/>
            </a:pPr>
            <a:r>
              <a:rPr lang="en-US" sz="2800" b="1" dirty="0" err="1" smtClean="0">
                <a:solidFill>
                  <a:schemeClr val="accent1">
                    <a:lumMod val="50000"/>
                  </a:schemeClr>
                </a:solidFill>
              </a:rPr>
              <a:t>ViiV</a:t>
            </a:r>
            <a:r>
              <a:rPr lang="en-US" sz="2800" b="1" dirty="0" smtClean="0">
                <a:solidFill>
                  <a:schemeClr val="accent1">
                    <a:lumMod val="50000"/>
                  </a:schemeClr>
                </a:solidFill>
              </a:rPr>
              <a:t> Healthcare</a:t>
            </a:r>
            <a:endParaRPr lang="en-US" sz="2800" b="1" dirty="0">
              <a:solidFill>
                <a:schemeClr val="accent1">
                  <a:lumMod val="50000"/>
                </a:schemeClr>
              </a:solidFill>
            </a:endParaRPr>
          </a:p>
          <a:p>
            <a:pPr algn="ctr" defTabSz="669255">
              <a:spcBef>
                <a:spcPts val="0"/>
              </a:spcBef>
              <a:spcAft>
                <a:spcPts val="300"/>
              </a:spcAft>
              <a:buClr>
                <a:srgbClr val="C5D1D7"/>
              </a:buClr>
              <a:buNone/>
              <a:defRPr/>
            </a:pPr>
            <a:endParaRPr lang="en-US" sz="1800" b="1" dirty="0">
              <a:solidFill>
                <a:schemeClr val="accent1">
                  <a:lumMod val="50000"/>
                </a:schemeClr>
              </a:solidFill>
            </a:endParaRPr>
          </a:p>
          <a:p>
            <a:pPr algn="ctr" defTabSz="669255">
              <a:spcBef>
                <a:spcPts val="0"/>
              </a:spcBef>
              <a:spcAft>
                <a:spcPts val="300"/>
              </a:spcAft>
              <a:buClr>
                <a:srgbClr val="C5D1D7"/>
              </a:buClr>
              <a:buNone/>
              <a:defRPr/>
            </a:pPr>
            <a:r>
              <a:rPr lang="en-US" sz="2100" b="1" dirty="0" smtClean="0">
                <a:solidFill>
                  <a:schemeClr val="accent1">
                    <a:lumMod val="50000"/>
                  </a:schemeClr>
                </a:solidFill>
              </a:rPr>
              <a:t>Additional </a:t>
            </a:r>
            <a:r>
              <a:rPr lang="en-US" sz="2100" b="1" dirty="0">
                <a:solidFill>
                  <a:schemeClr val="accent1">
                    <a:lumMod val="50000"/>
                  </a:schemeClr>
                </a:solidFill>
              </a:rPr>
              <a:t>support provided by Janssen </a:t>
            </a:r>
            <a:r>
              <a:rPr lang="en-US" sz="2100" b="1" dirty="0" smtClean="0">
                <a:solidFill>
                  <a:schemeClr val="accent1">
                    <a:lumMod val="50000"/>
                  </a:schemeClr>
                </a:solidFill>
              </a:rPr>
              <a:t>Therapeutics</a:t>
            </a:r>
            <a:endParaRPr lang="en-US" sz="2100" b="1" dirty="0">
              <a:solidFill>
                <a:schemeClr val="accent1">
                  <a:lumMod val="50000"/>
                </a:schemeClr>
              </a:solidFill>
            </a:endParaRPr>
          </a:p>
          <a:p>
            <a:pPr algn="ctr" defTabSz="892340">
              <a:spcBef>
                <a:spcPts val="0"/>
              </a:spcBef>
              <a:buClr>
                <a:srgbClr val="C5D1D7"/>
              </a:buClr>
              <a:buNone/>
            </a:pPr>
            <a:endParaRPr lang="en-US" sz="600" b="1" cap="small" dirty="0">
              <a:solidFill>
                <a:srgbClr val="003366"/>
              </a:solidFill>
            </a:endParaRPr>
          </a:p>
          <a:p>
            <a:pPr algn="ctr" defTabSz="892340">
              <a:spcBef>
                <a:spcPts val="0"/>
              </a:spcBef>
              <a:spcAft>
                <a:spcPts val="500"/>
              </a:spcAft>
              <a:buClr>
                <a:srgbClr val="C5D1D7"/>
              </a:buClr>
              <a:buNone/>
            </a:pPr>
            <a:endParaRPr lang="en-US" sz="1400" dirty="0">
              <a:solidFill>
                <a:prstClr val="black"/>
              </a:solidFill>
            </a:endParaRPr>
          </a:p>
          <a:p>
            <a:pPr algn="ctr" defTabSz="892340">
              <a:spcBef>
                <a:spcPts val="0"/>
              </a:spcBef>
              <a:buClr>
                <a:srgbClr val="C5D1D7"/>
              </a:buClr>
              <a:buNone/>
            </a:pPr>
            <a:endParaRPr lang="en-US" sz="400" b="1" cap="small" dirty="0">
              <a:solidFill>
                <a:srgbClr val="003366"/>
              </a:solidFill>
            </a:endParaRPr>
          </a:p>
          <a:p>
            <a:pPr marL="267703" indent="-267703" algn="ctr" defTabSz="892340">
              <a:spcBef>
                <a:spcPts val="0"/>
              </a:spcBef>
              <a:buClr>
                <a:srgbClr val="C5D1D7"/>
              </a:buClr>
              <a:buNone/>
              <a:defRPr/>
            </a:pPr>
            <a:endParaRPr lang="en-US" sz="200" dirty="0">
              <a:solidFill>
                <a:prstClr val="black"/>
              </a:solidFill>
            </a:endParaRPr>
          </a:p>
          <a:p>
            <a:pPr>
              <a:spcBef>
                <a:spcPct val="0"/>
              </a:spcBef>
              <a:buClrTx/>
              <a:buSzTx/>
              <a:buNone/>
              <a:defRPr/>
            </a:pPr>
            <a:r>
              <a:rPr lang="en-US" sz="1600" i="1" dirty="0">
                <a:solidFill>
                  <a:prstClr val="black"/>
                </a:solidFill>
              </a:rPr>
              <a:t>We appreciate the funders </a:t>
            </a:r>
            <a:r>
              <a:rPr lang="en-US" sz="1600" i="1" dirty="0" smtClean="0">
                <a:solidFill>
                  <a:prstClr val="black"/>
                </a:solidFill>
              </a:rPr>
              <a:t>supporting </a:t>
            </a:r>
            <a:r>
              <a:rPr lang="en-US" sz="1600" i="1" dirty="0">
                <a:solidFill>
                  <a:prstClr val="black"/>
                </a:solidFill>
              </a:rPr>
              <a:t>this activity and </a:t>
            </a:r>
            <a:r>
              <a:rPr lang="en-US" sz="1600" i="1" dirty="0" smtClean="0">
                <a:solidFill>
                  <a:prstClr val="black"/>
                </a:solidFill>
              </a:rPr>
              <a:t>those </a:t>
            </a:r>
            <a:r>
              <a:rPr lang="en-US" sz="1600" i="1" dirty="0">
                <a:solidFill>
                  <a:prstClr val="black"/>
                </a:solidFill>
              </a:rPr>
              <a:t>observing this activity today. Per ACCME guidelines funder observers may </a:t>
            </a:r>
            <a:r>
              <a:rPr lang="en-US" sz="1600" i="1" dirty="0" smtClean="0">
                <a:solidFill>
                  <a:prstClr val="black"/>
                </a:solidFill>
              </a:rPr>
              <a:t>not participate in discussions or </a:t>
            </a:r>
            <a:r>
              <a:rPr lang="en-US" sz="1600" i="1" dirty="0">
                <a:solidFill>
                  <a:prstClr val="black"/>
                </a:solidFill>
              </a:rPr>
              <a:t>ask questions during the webinar. Thank you.</a:t>
            </a:r>
          </a:p>
        </p:txBody>
      </p:sp>
    </p:spTree>
    <p:custDataLst>
      <p:tags r:id="rId1"/>
    </p:custDataLst>
    <p:extLst>
      <p:ext uri="{BB962C8B-B14F-4D97-AF65-F5344CB8AC3E}">
        <p14:creationId xmlns:p14="http://schemas.microsoft.com/office/powerpoint/2010/main" val="29206705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providers asking about sex?</a:t>
            </a:r>
            <a:endParaRPr lang="en-US" dirty="0"/>
          </a:p>
        </p:txBody>
      </p:sp>
      <p:pic>
        <p:nvPicPr>
          <p:cNvPr id="4" name="Picture 3"/>
          <p:cNvPicPr>
            <a:picLocks noChangeAspect="1"/>
          </p:cNvPicPr>
          <p:nvPr/>
        </p:nvPicPr>
        <p:blipFill rotWithShape="1">
          <a:blip r:embed="rId3"/>
          <a:srcRect l="2741" t="15430" r="78209" b="17316"/>
          <a:stretch/>
        </p:blipFill>
        <p:spPr>
          <a:xfrm>
            <a:off x="1459438" y="1652600"/>
            <a:ext cx="6928738" cy="4759870"/>
          </a:xfrm>
          <a:prstGeom prst="rect">
            <a:avLst/>
          </a:prstGeom>
        </p:spPr>
      </p:pic>
      <p:pic>
        <p:nvPicPr>
          <p:cNvPr id="6" name="Picture 5"/>
          <p:cNvPicPr>
            <a:picLocks noChangeAspect="1"/>
          </p:cNvPicPr>
          <p:nvPr/>
        </p:nvPicPr>
        <p:blipFill>
          <a:blip r:embed="rId4"/>
          <a:stretch>
            <a:fillRect/>
          </a:stretch>
        </p:blipFill>
        <p:spPr>
          <a:xfrm>
            <a:off x="6710149" y="6490331"/>
            <a:ext cx="5182049" cy="493819"/>
          </a:xfrm>
          <a:prstGeom prst="rect">
            <a:avLst/>
          </a:prstGeom>
        </p:spPr>
      </p:pic>
      <p:sp>
        <p:nvSpPr>
          <p:cNvPr id="7" name="TextBox 6"/>
          <p:cNvSpPr txBox="1"/>
          <p:nvPr/>
        </p:nvSpPr>
        <p:spPr>
          <a:xfrm>
            <a:off x="8830101" y="1874504"/>
            <a:ext cx="2825088" cy="2031325"/>
          </a:xfrm>
          <a:prstGeom prst="rect">
            <a:avLst/>
          </a:prstGeom>
          <a:solidFill>
            <a:srgbClr val="FFFF00"/>
          </a:solidFill>
        </p:spPr>
        <p:txBody>
          <a:bodyPr wrap="square" rtlCol="0">
            <a:spAutoFit/>
          </a:bodyPr>
          <a:lstStyle/>
          <a:p>
            <a:r>
              <a:rPr lang="en-US" dirty="0" smtClean="0"/>
              <a:t>Female </a:t>
            </a:r>
            <a:r>
              <a:rPr lang="en-US" dirty="0"/>
              <a:t>(72%) more likely to ask about sexual activity than males (45%); </a:t>
            </a:r>
            <a:endParaRPr lang="en-US" dirty="0" smtClean="0"/>
          </a:p>
          <a:p>
            <a:endParaRPr lang="en-US" dirty="0"/>
          </a:p>
          <a:p>
            <a:r>
              <a:rPr lang="en-US" dirty="0" smtClean="0"/>
              <a:t>Pediatricians </a:t>
            </a:r>
            <a:r>
              <a:rPr lang="en-US" dirty="0"/>
              <a:t>(75%) more likely to report taking sexual history </a:t>
            </a:r>
          </a:p>
        </p:txBody>
      </p:sp>
    </p:spTree>
    <p:extLst>
      <p:ext uri="{BB962C8B-B14F-4D97-AF65-F5344CB8AC3E}">
        <p14:creationId xmlns:p14="http://schemas.microsoft.com/office/powerpoint/2010/main" val="4249768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02335" y="1219200"/>
            <a:ext cx="11411257" cy="4834128"/>
          </a:xfrm>
        </p:spPr>
        <p:txBody>
          <a:bodyPr/>
          <a:lstStyle/>
          <a:p>
            <a:pPr marL="342900" indent="-342900">
              <a:buClr>
                <a:schemeClr val="bg1"/>
              </a:buClr>
              <a:buFont typeface="Wingdings" panose="05000000000000000000" pitchFamily="2" charset="2"/>
              <a:buChar char="§"/>
            </a:pPr>
            <a:r>
              <a:rPr lang="en-US" sz="2400" b="0" dirty="0" smtClean="0">
                <a:solidFill>
                  <a:schemeClr val="bg1"/>
                </a:solidFill>
              </a:rPr>
              <a:t>1200 practicing OB/</a:t>
            </a:r>
            <a:r>
              <a:rPr lang="en-US" sz="2400" b="0" dirty="0" err="1" smtClean="0">
                <a:solidFill>
                  <a:schemeClr val="bg1"/>
                </a:solidFill>
              </a:rPr>
              <a:t>gyns</a:t>
            </a:r>
            <a:r>
              <a:rPr lang="en-US" sz="2400" b="0" dirty="0" smtClean="0">
                <a:solidFill>
                  <a:schemeClr val="bg1"/>
                </a:solidFill>
              </a:rPr>
              <a:t> (53% male, mean age 48 (surveyed about practices of communication about sex with patients)</a:t>
            </a:r>
          </a:p>
          <a:p>
            <a:pPr marL="342900" indent="-342900">
              <a:buClr>
                <a:schemeClr val="bg1"/>
              </a:buClr>
              <a:buFont typeface="Wingdings" panose="05000000000000000000" pitchFamily="2" charset="2"/>
              <a:buChar char="§"/>
            </a:pPr>
            <a:r>
              <a:rPr lang="en-US" sz="2400" b="0" dirty="0" smtClean="0">
                <a:solidFill>
                  <a:schemeClr val="bg1"/>
                </a:solidFill>
              </a:rPr>
              <a:t>63% routinely assess patients sexual activity questions</a:t>
            </a:r>
          </a:p>
          <a:p>
            <a:pPr marL="342900" indent="-342900">
              <a:buClr>
                <a:schemeClr val="bg1"/>
              </a:buClr>
              <a:buFont typeface="Wingdings" panose="05000000000000000000" pitchFamily="2" charset="2"/>
              <a:buChar char="§"/>
            </a:pPr>
            <a:r>
              <a:rPr lang="en-US" sz="2400" b="0" dirty="0" smtClean="0">
                <a:solidFill>
                  <a:schemeClr val="bg1"/>
                </a:solidFill>
              </a:rPr>
              <a:t>40% routinely ask about sex problems</a:t>
            </a:r>
          </a:p>
          <a:p>
            <a:pPr marL="342900" indent="-342900">
              <a:buClr>
                <a:schemeClr val="bg1"/>
              </a:buClr>
              <a:buFont typeface="Wingdings" panose="05000000000000000000" pitchFamily="2" charset="2"/>
              <a:buChar char="§"/>
            </a:pPr>
            <a:r>
              <a:rPr lang="en-US" sz="2400" b="0" dirty="0" smtClean="0">
                <a:solidFill>
                  <a:schemeClr val="bg1"/>
                </a:solidFill>
              </a:rPr>
              <a:t>28% asked about satisfaction</a:t>
            </a:r>
          </a:p>
          <a:p>
            <a:pPr marL="342900" indent="-342900">
              <a:buClr>
                <a:schemeClr val="bg1"/>
              </a:buClr>
              <a:buFont typeface="Wingdings" panose="05000000000000000000" pitchFamily="2" charset="2"/>
              <a:buChar char="§"/>
            </a:pPr>
            <a:r>
              <a:rPr lang="en-US" sz="2400" b="0" dirty="0" smtClean="0">
                <a:solidFill>
                  <a:schemeClr val="bg1"/>
                </a:solidFill>
              </a:rPr>
              <a:t>28% asked about orientation/identity</a:t>
            </a:r>
          </a:p>
          <a:p>
            <a:pPr marL="342900" indent="-342900">
              <a:buClr>
                <a:schemeClr val="bg1"/>
              </a:buClr>
              <a:buFont typeface="Wingdings" panose="05000000000000000000" pitchFamily="2" charset="2"/>
              <a:buChar char="§"/>
            </a:pPr>
            <a:r>
              <a:rPr lang="en-US" sz="2400" b="0" dirty="0" smtClean="0">
                <a:solidFill>
                  <a:schemeClr val="bg1"/>
                </a:solidFill>
              </a:rPr>
              <a:t>14% asked about pleasure</a:t>
            </a:r>
          </a:p>
          <a:p>
            <a:pPr marL="342900" indent="-342900">
              <a:buClr>
                <a:schemeClr val="bg1"/>
              </a:buClr>
              <a:buFont typeface="Wingdings" panose="05000000000000000000" pitchFamily="2" charset="2"/>
              <a:buChar char="§"/>
            </a:pPr>
            <a:r>
              <a:rPr lang="en-US" sz="2400" b="0" dirty="0" smtClean="0">
                <a:solidFill>
                  <a:schemeClr val="bg1"/>
                </a:solidFill>
              </a:rPr>
              <a:t>25% had expressed disapproval of patient’s sexual practices </a:t>
            </a:r>
          </a:p>
          <a:p>
            <a:pPr lvl="1">
              <a:buNone/>
            </a:pPr>
            <a:endParaRPr lang="en-US" dirty="0" smtClean="0"/>
          </a:p>
        </p:txBody>
      </p:sp>
      <p:sp>
        <p:nvSpPr>
          <p:cNvPr id="3" name="Content Placeholder 2"/>
          <p:cNvSpPr>
            <a:spLocks noGrp="1"/>
          </p:cNvSpPr>
          <p:nvPr>
            <p:ph sz="half" idx="2"/>
          </p:nvPr>
        </p:nvSpPr>
        <p:spPr>
          <a:xfrm>
            <a:off x="6428792" y="1219200"/>
            <a:ext cx="5384800" cy="4834128"/>
          </a:xfrm>
        </p:spPr>
        <p:txBody>
          <a:bodyPr/>
          <a:lstStyle/>
          <a:p>
            <a:r>
              <a:rPr lang="en-US" dirty="0" smtClean="0"/>
              <a:t> </a:t>
            </a:r>
          </a:p>
          <a:p>
            <a:pPr lvl="2"/>
            <a:endParaRPr lang="en-US" dirty="0" smtClean="0"/>
          </a:p>
          <a:p>
            <a:pPr lvl="2"/>
            <a:endParaRPr lang="en-US" dirty="0"/>
          </a:p>
        </p:txBody>
      </p:sp>
      <p:sp>
        <p:nvSpPr>
          <p:cNvPr id="4" name="Title 3"/>
          <p:cNvSpPr>
            <a:spLocks noGrp="1"/>
          </p:cNvSpPr>
          <p:nvPr>
            <p:ph type="title"/>
          </p:nvPr>
        </p:nvSpPr>
        <p:spPr/>
        <p:txBody>
          <a:bodyPr/>
          <a:lstStyle/>
          <a:p>
            <a:r>
              <a:rPr lang="en-US" sz="3200" dirty="0" smtClean="0"/>
              <a:t>Are providers asking about sex?</a:t>
            </a:r>
            <a:endParaRPr lang="en-US" sz="3200" dirty="0"/>
          </a:p>
        </p:txBody>
      </p:sp>
      <p:sp>
        <p:nvSpPr>
          <p:cNvPr id="7" name="TextBox 6"/>
          <p:cNvSpPr txBox="1"/>
          <p:nvPr/>
        </p:nvSpPr>
        <p:spPr>
          <a:xfrm>
            <a:off x="6837297" y="6375961"/>
            <a:ext cx="5134739" cy="369332"/>
          </a:xfrm>
          <a:prstGeom prst="rect">
            <a:avLst/>
          </a:prstGeom>
          <a:noFill/>
        </p:spPr>
        <p:txBody>
          <a:bodyPr wrap="none" rtlCol="0">
            <a:spAutoFit/>
          </a:bodyPr>
          <a:lstStyle/>
          <a:p>
            <a:r>
              <a:rPr lang="en-US" dirty="0" err="1">
                <a:solidFill>
                  <a:schemeClr val="bg1"/>
                </a:solidFill>
              </a:rPr>
              <a:t>Sobecki</a:t>
            </a:r>
            <a:r>
              <a:rPr lang="en-US" dirty="0">
                <a:solidFill>
                  <a:schemeClr val="bg1"/>
                </a:solidFill>
              </a:rPr>
              <a:t> et al.  J Sex Med.  2012; 9(5):  1285-94 </a:t>
            </a:r>
          </a:p>
        </p:txBody>
      </p:sp>
    </p:spTree>
    <p:extLst>
      <p:ext uri="{BB962C8B-B14F-4D97-AF65-F5344CB8AC3E}">
        <p14:creationId xmlns:p14="http://schemas.microsoft.com/office/powerpoint/2010/main" val="3525968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barriers to asking about sexual history</a:t>
            </a:r>
            <a:endParaRPr lang="en-US" dirty="0"/>
          </a:p>
        </p:txBody>
      </p:sp>
      <p:sp>
        <p:nvSpPr>
          <p:cNvPr id="3" name="Text Placeholder 2"/>
          <p:cNvSpPr>
            <a:spLocks noGrp="1"/>
          </p:cNvSpPr>
          <p:nvPr>
            <p:ph type="body" idx="1"/>
          </p:nvPr>
        </p:nvSpPr>
        <p:spPr>
          <a:xfrm>
            <a:off x="619597" y="2030031"/>
            <a:ext cx="4935043" cy="4677309"/>
          </a:xfrm>
        </p:spPr>
        <p:txBody>
          <a:bodyPr/>
          <a:lstStyle/>
          <a:p>
            <a:pPr>
              <a:buFont typeface="Wingdings" panose="05000000000000000000" pitchFamily="2" charset="2"/>
              <a:buChar char="§"/>
            </a:pPr>
            <a:r>
              <a:rPr lang="en-US" dirty="0"/>
              <a:t>Lack of </a:t>
            </a:r>
            <a:r>
              <a:rPr lang="en-US" dirty="0" smtClean="0"/>
              <a:t>knowledge </a:t>
            </a:r>
            <a:endParaRPr lang="en-US" dirty="0"/>
          </a:p>
          <a:p>
            <a:pPr>
              <a:buFont typeface="Wingdings" panose="05000000000000000000" pitchFamily="2" charset="2"/>
              <a:buChar char="§"/>
            </a:pPr>
            <a:r>
              <a:rPr lang="en-US" dirty="0"/>
              <a:t>Personal beliefs</a:t>
            </a:r>
          </a:p>
          <a:p>
            <a:pPr>
              <a:buFont typeface="Wingdings" panose="05000000000000000000" pitchFamily="2" charset="2"/>
              <a:buChar char="§"/>
            </a:pPr>
            <a:r>
              <a:rPr lang="en-US" dirty="0" smtClean="0"/>
              <a:t>Embarrassment/discomfort</a:t>
            </a:r>
          </a:p>
          <a:p>
            <a:pPr>
              <a:buFont typeface="Wingdings" panose="05000000000000000000" pitchFamily="2" charset="2"/>
              <a:buChar char="§"/>
            </a:pPr>
            <a:r>
              <a:rPr lang="en-US" dirty="0" smtClean="0"/>
              <a:t>Irrelevant</a:t>
            </a:r>
            <a:endParaRPr lang="en-US" dirty="0"/>
          </a:p>
          <a:p>
            <a:pPr>
              <a:buFont typeface="Wingdings" panose="05000000000000000000" pitchFamily="2" charset="2"/>
              <a:buChar char="§"/>
            </a:pPr>
            <a:r>
              <a:rPr lang="en-US" dirty="0" smtClean="0"/>
              <a:t>Fear of being insensitive</a:t>
            </a:r>
          </a:p>
          <a:p>
            <a:pPr>
              <a:buFont typeface="Wingdings" panose="05000000000000000000" pitchFamily="2" charset="2"/>
              <a:buChar char="§"/>
            </a:pPr>
            <a:r>
              <a:rPr lang="en-US" dirty="0" smtClean="0"/>
              <a:t>Other?</a:t>
            </a:r>
            <a:endParaRPr lang="en-US" dirty="0"/>
          </a:p>
        </p:txBody>
      </p:sp>
      <p:sp>
        <p:nvSpPr>
          <p:cNvPr id="4" name="TextBox 3"/>
          <p:cNvSpPr txBox="1"/>
          <p:nvPr/>
        </p:nvSpPr>
        <p:spPr>
          <a:xfrm>
            <a:off x="3573230" y="6534834"/>
            <a:ext cx="8618770" cy="646331"/>
          </a:xfrm>
          <a:prstGeom prst="rect">
            <a:avLst/>
          </a:prstGeom>
          <a:noFill/>
        </p:spPr>
        <p:txBody>
          <a:bodyPr wrap="none" rtlCol="0">
            <a:spAutoFit/>
          </a:bodyPr>
          <a:lstStyle/>
          <a:p>
            <a:r>
              <a:rPr lang="en-US" dirty="0" smtClean="0"/>
              <a:t>Merrill.  South Med J.  1990 83(6):  613-17; </a:t>
            </a:r>
            <a:r>
              <a:rPr lang="en-US" dirty="0"/>
              <a:t>Althoff SE.  J Sex Med 2013; 10: 26-35</a:t>
            </a:r>
          </a:p>
          <a:p>
            <a:endParaRPr lang="en-US" dirty="0"/>
          </a:p>
        </p:txBody>
      </p:sp>
      <p:pic>
        <p:nvPicPr>
          <p:cNvPr id="5" name="Content Placeholder 6"/>
          <p:cNvPicPr>
            <a:picLocks noChangeAspect="1"/>
          </p:cNvPicPr>
          <p:nvPr/>
        </p:nvPicPr>
        <p:blipFill rotWithShape="1">
          <a:blip r:embed="rId2"/>
          <a:srcRect l="2773" t="44474" r="85791" b="24110"/>
          <a:stretch/>
        </p:blipFill>
        <p:spPr>
          <a:xfrm>
            <a:off x="5786651" y="1780732"/>
            <a:ext cx="6250674" cy="4156044"/>
          </a:xfrm>
          <a:prstGeom prst="rect">
            <a:avLst/>
          </a:prstGeom>
        </p:spPr>
      </p:pic>
    </p:spTree>
    <p:extLst>
      <p:ext uri="{BB962C8B-B14F-4D97-AF65-F5344CB8AC3E}">
        <p14:creationId xmlns:p14="http://schemas.microsoft.com/office/powerpoint/2010/main" val="1675845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203139"/>
            <a:ext cx="11591947" cy="1371600"/>
          </a:xfrm>
        </p:spPr>
        <p:txBody>
          <a:bodyPr/>
          <a:lstStyle/>
          <a:p>
            <a:r>
              <a:rPr lang="en-US" sz="3200" dirty="0" smtClean="0"/>
              <a:t>Are patients asking about sex questions/concerns?</a:t>
            </a:r>
            <a:endParaRPr lang="en-US" sz="3200" dirty="0"/>
          </a:p>
        </p:txBody>
      </p:sp>
      <p:sp>
        <p:nvSpPr>
          <p:cNvPr id="3" name="Text Placeholder 2"/>
          <p:cNvSpPr>
            <a:spLocks noGrp="1"/>
          </p:cNvSpPr>
          <p:nvPr>
            <p:ph type="body" idx="1"/>
          </p:nvPr>
        </p:nvSpPr>
        <p:spPr>
          <a:xfrm>
            <a:off x="300251" y="1574740"/>
            <a:ext cx="11891749" cy="4362036"/>
          </a:xfrm>
        </p:spPr>
        <p:txBody>
          <a:bodyPr/>
          <a:lstStyle/>
          <a:p>
            <a:pPr>
              <a:buFont typeface="Wingdings" panose="05000000000000000000" pitchFamily="2" charset="2"/>
              <a:buChar char="§"/>
            </a:pPr>
            <a:r>
              <a:rPr lang="en-US" sz="2000" dirty="0">
                <a:solidFill>
                  <a:schemeClr val="tx1"/>
                </a:solidFill>
              </a:rPr>
              <a:t>International study of 27,500 </a:t>
            </a:r>
            <a:r>
              <a:rPr lang="en-US" sz="2000" dirty="0" smtClean="0">
                <a:solidFill>
                  <a:schemeClr val="tx1"/>
                </a:solidFill>
              </a:rPr>
              <a:t>men &amp; </a:t>
            </a:r>
            <a:r>
              <a:rPr lang="en-US" sz="2000" dirty="0">
                <a:solidFill>
                  <a:schemeClr val="tx1"/>
                </a:solidFill>
              </a:rPr>
              <a:t>women; 50% reported </a:t>
            </a:r>
            <a:r>
              <a:rPr lang="en-US" sz="2000" dirty="0" smtClean="0">
                <a:solidFill>
                  <a:schemeClr val="tx1"/>
                </a:solidFill>
              </a:rPr>
              <a:t>≥ 1sexual </a:t>
            </a:r>
            <a:r>
              <a:rPr lang="en-US" sz="2000" dirty="0">
                <a:solidFill>
                  <a:schemeClr val="tx1"/>
                </a:solidFill>
              </a:rPr>
              <a:t>problem; 19% sought medical </a:t>
            </a:r>
            <a:r>
              <a:rPr lang="en-US" sz="2000" dirty="0" smtClean="0">
                <a:solidFill>
                  <a:schemeClr val="tx1"/>
                </a:solidFill>
              </a:rPr>
              <a:t>care, </a:t>
            </a:r>
            <a:r>
              <a:rPr lang="en-US" sz="2000" dirty="0">
                <a:solidFill>
                  <a:schemeClr val="tx1"/>
                </a:solidFill>
              </a:rPr>
              <a:t>only </a:t>
            </a:r>
            <a:r>
              <a:rPr lang="en-US" sz="2000" b="1" dirty="0">
                <a:solidFill>
                  <a:schemeClr val="tx1"/>
                </a:solidFill>
              </a:rPr>
              <a:t>9%</a:t>
            </a:r>
            <a:r>
              <a:rPr lang="en-US" sz="2000" dirty="0">
                <a:solidFill>
                  <a:schemeClr val="tx1"/>
                </a:solidFill>
              </a:rPr>
              <a:t> reported being asked about sexual health in the prior 3 years by their physician </a:t>
            </a:r>
            <a:endParaRPr lang="en-US" sz="2000" dirty="0" smtClean="0">
              <a:solidFill>
                <a:schemeClr val="tx1"/>
              </a:solidFill>
            </a:endParaRPr>
          </a:p>
          <a:p>
            <a:pPr>
              <a:buFont typeface="Wingdings" panose="05000000000000000000" pitchFamily="2" charset="2"/>
              <a:buChar char="§"/>
            </a:pPr>
            <a:r>
              <a:rPr lang="en-US" sz="2000" dirty="0" smtClean="0">
                <a:solidFill>
                  <a:schemeClr val="tx1"/>
                </a:solidFill>
              </a:rPr>
              <a:t>Survey </a:t>
            </a:r>
            <a:r>
              <a:rPr lang="en-US" sz="2000" dirty="0">
                <a:solidFill>
                  <a:schemeClr val="tx1"/>
                </a:solidFill>
              </a:rPr>
              <a:t>conducted at a family residency program health center</a:t>
            </a:r>
          </a:p>
          <a:p>
            <a:pPr lvl="1">
              <a:buFont typeface="Wingdings" panose="05000000000000000000" pitchFamily="2" charset="2"/>
              <a:buChar char="§"/>
            </a:pPr>
            <a:r>
              <a:rPr lang="en-US" sz="2000" dirty="0">
                <a:solidFill>
                  <a:schemeClr val="tx1"/>
                </a:solidFill>
              </a:rPr>
              <a:t>N=79 respondents</a:t>
            </a:r>
          </a:p>
          <a:p>
            <a:pPr lvl="1">
              <a:buFont typeface="Wingdings" panose="05000000000000000000" pitchFamily="2" charset="2"/>
              <a:buChar char="§"/>
            </a:pPr>
            <a:r>
              <a:rPr lang="en-US" sz="2000" dirty="0">
                <a:solidFill>
                  <a:schemeClr val="tx1"/>
                </a:solidFill>
              </a:rPr>
              <a:t>Median age 47 (16-94 years); 69% female; 47% (heterosexual) 53% did not </a:t>
            </a:r>
            <a:r>
              <a:rPr lang="en-US" sz="2000" dirty="0" smtClean="0">
                <a:solidFill>
                  <a:schemeClr val="tx1"/>
                </a:solidFill>
              </a:rPr>
              <a:t>answer; </a:t>
            </a:r>
            <a:r>
              <a:rPr lang="en-US" sz="2000" dirty="0">
                <a:solidFill>
                  <a:schemeClr val="tx1"/>
                </a:solidFill>
              </a:rPr>
              <a:t>47% married/18% committed</a:t>
            </a:r>
          </a:p>
          <a:p>
            <a:pPr lvl="1">
              <a:buFont typeface="Wingdings" panose="05000000000000000000" pitchFamily="2" charset="2"/>
              <a:buChar char="§"/>
            </a:pPr>
            <a:r>
              <a:rPr lang="en-US" sz="2000" dirty="0">
                <a:solidFill>
                  <a:schemeClr val="tx1"/>
                </a:solidFill>
              </a:rPr>
              <a:t>54% had sexual health concern; 44% of those discussed with primary doctor</a:t>
            </a:r>
          </a:p>
          <a:p>
            <a:pPr>
              <a:buFont typeface="Wingdings" panose="05000000000000000000" pitchFamily="2" charset="2"/>
              <a:buChar char="§"/>
            </a:pPr>
            <a:r>
              <a:rPr lang="en-US" sz="2000" dirty="0" smtClean="0">
                <a:solidFill>
                  <a:schemeClr val="tx1"/>
                </a:solidFill>
              </a:rPr>
              <a:t>Senior survey: </a:t>
            </a:r>
          </a:p>
          <a:p>
            <a:pPr lvl="1">
              <a:buFont typeface="Wingdings" panose="05000000000000000000" pitchFamily="2" charset="2"/>
              <a:buChar char="§"/>
            </a:pPr>
            <a:r>
              <a:rPr lang="en-US" sz="2000" dirty="0" smtClean="0">
                <a:solidFill>
                  <a:schemeClr val="tx1"/>
                </a:solidFill>
              </a:rPr>
              <a:t>62% </a:t>
            </a:r>
            <a:r>
              <a:rPr lang="en-US" sz="2000" dirty="0">
                <a:solidFill>
                  <a:schemeClr val="tx1"/>
                </a:solidFill>
              </a:rPr>
              <a:t>of </a:t>
            </a:r>
            <a:r>
              <a:rPr lang="en-US" sz="2000" dirty="0" smtClean="0">
                <a:solidFill>
                  <a:schemeClr val="tx1"/>
                </a:solidFill>
              </a:rPr>
              <a:t>seniors</a:t>
            </a:r>
            <a:r>
              <a:rPr lang="en-US" sz="2000" dirty="0">
                <a:solidFill>
                  <a:schemeClr val="tx1"/>
                </a:solidFill>
              </a:rPr>
              <a:t> </a:t>
            </a:r>
            <a:r>
              <a:rPr lang="en-US" sz="2000" dirty="0" smtClean="0">
                <a:solidFill>
                  <a:schemeClr val="tx1"/>
                </a:solidFill>
              </a:rPr>
              <a:t>said </a:t>
            </a:r>
            <a:r>
              <a:rPr lang="en-US" sz="2000" dirty="0">
                <a:solidFill>
                  <a:schemeClr val="tx1"/>
                </a:solidFill>
              </a:rPr>
              <a:t>they would consult a doctor if they were having a problem with their sexual health, only </a:t>
            </a:r>
            <a:r>
              <a:rPr lang="en-US" sz="2000" dirty="0" smtClean="0">
                <a:solidFill>
                  <a:schemeClr val="tx1"/>
                </a:solidFill>
              </a:rPr>
              <a:t>17% </a:t>
            </a:r>
            <a:r>
              <a:rPr lang="en-US" sz="2000" dirty="0">
                <a:solidFill>
                  <a:schemeClr val="tx1"/>
                </a:solidFill>
              </a:rPr>
              <a:t>had done so in the </a:t>
            </a:r>
            <a:r>
              <a:rPr lang="en-US" sz="2000" dirty="0" smtClean="0">
                <a:solidFill>
                  <a:schemeClr val="tx1"/>
                </a:solidFill>
              </a:rPr>
              <a:t>prior 2 years. </a:t>
            </a:r>
          </a:p>
          <a:p>
            <a:pPr lvl="1">
              <a:buFont typeface="Wingdings" panose="05000000000000000000" pitchFamily="2" charset="2"/>
              <a:buChar char="§"/>
            </a:pPr>
            <a:r>
              <a:rPr lang="en-US" sz="2000" dirty="0" smtClean="0">
                <a:solidFill>
                  <a:schemeClr val="tx1"/>
                </a:solidFill>
              </a:rPr>
              <a:t>When issue was discussed, patients </a:t>
            </a:r>
            <a:r>
              <a:rPr lang="en-US" sz="2000" dirty="0">
                <a:solidFill>
                  <a:schemeClr val="tx1"/>
                </a:solidFill>
              </a:rPr>
              <a:t>raised the </a:t>
            </a:r>
            <a:r>
              <a:rPr lang="en-US" sz="2000" dirty="0" smtClean="0">
                <a:solidFill>
                  <a:schemeClr val="tx1"/>
                </a:solidFill>
              </a:rPr>
              <a:t>issue, not provider.</a:t>
            </a:r>
          </a:p>
          <a:p>
            <a:pPr>
              <a:buFont typeface="Wingdings" panose="05000000000000000000" pitchFamily="2" charset="2"/>
              <a:buChar char="§"/>
            </a:pPr>
            <a:r>
              <a:rPr lang="en-US" sz="2000" dirty="0">
                <a:solidFill>
                  <a:schemeClr val="tx1"/>
                </a:solidFill>
              </a:rPr>
              <a:t>Study of 1800 18-24 year old MSM: </a:t>
            </a:r>
          </a:p>
          <a:p>
            <a:pPr lvl="1">
              <a:buFont typeface="Wingdings" panose="05000000000000000000" pitchFamily="2" charset="2"/>
              <a:buChar char="§"/>
            </a:pPr>
            <a:r>
              <a:rPr lang="en-US" sz="2000" b="1" dirty="0">
                <a:solidFill>
                  <a:schemeClr val="tx1"/>
                </a:solidFill>
              </a:rPr>
              <a:t>61%</a:t>
            </a:r>
            <a:r>
              <a:rPr lang="en-US" sz="2000" dirty="0">
                <a:solidFill>
                  <a:schemeClr val="tx1"/>
                </a:solidFill>
              </a:rPr>
              <a:t> did not disclose their sexuality</a:t>
            </a:r>
          </a:p>
          <a:p>
            <a:pPr lvl="1">
              <a:buFont typeface="Wingdings" panose="05000000000000000000" pitchFamily="2" charset="2"/>
              <a:buChar char="§"/>
            </a:pPr>
            <a:r>
              <a:rPr lang="en-US" sz="2000" dirty="0">
                <a:solidFill>
                  <a:schemeClr val="tx1"/>
                </a:solidFill>
              </a:rPr>
              <a:t>Disclosure associated with HIV/STI testing, HPV vaccination</a:t>
            </a:r>
          </a:p>
          <a:p>
            <a:pPr marL="0" indent="0">
              <a:buNone/>
            </a:pPr>
            <a:endParaRPr lang="en-US" dirty="0" smtClean="0"/>
          </a:p>
          <a:p>
            <a:pPr marL="0" indent="0">
              <a:buNone/>
            </a:pPr>
            <a:r>
              <a:rPr lang="en-US" dirty="0" smtClean="0"/>
              <a:t>				</a:t>
            </a:r>
          </a:p>
          <a:p>
            <a:pPr marL="0" indent="0">
              <a:buNone/>
            </a:pPr>
            <a:endParaRPr lang="en-US" dirty="0" smtClean="0"/>
          </a:p>
        </p:txBody>
      </p:sp>
      <p:sp>
        <p:nvSpPr>
          <p:cNvPr id="4" name="TextBox 3"/>
          <p:cNvSpPr txBox="1"/>
          <p:nvPr/>
        </p:nvSpPr>
        <p:spPr>
          <a:xfrm>
            <a:off x="2677049" y="6161475"/>
            <a:ext cx="9514951" cy="800219"/>
          </a:xfrm>
          <a:prstGeom prst="rect">
            <a:avLst/>
          </a:prstGeom>
          <a:noFill/>
        </p:spPr>
        <p:txBody>
          <a:bodyPr wrap="square" rtlCol="0">
            <a:spAutoFit/>
          </a:bodyPr>
          <a:lstStyle/>
          <a:p>
            <a:r>
              <a:rPr lang="en-US" sz="1400" dirty="0"/>
              <a:t>Ryan KL et al.  Primer 2018; 2: </a:t>
            </a:r>
            <a:r>
              <a:rPr lang="en-US" sz="1400" dirty="0" smtClean="0"/>
              <a:t>23; </a:t>
            </a:r>
            <a:r>
              <a:rPr lang="en-US" sz="1400" dirty="0" err="1"/>
              <a:t>Stupiansky</a:t>
            </a:r>
            <a:r>
              <a:rPr lang="en-US" sz="1400" dirty="0"/>
              <a:t> AIDS Pt Care STDs </a:t>
            </a:r>
            <a:r>
              <a:rPr lang="en-US" sz="1400" dirty="0" smtClean="0"/>
              <a:t>2017; Moreira </a:t>
            </a:r>
            <a:r>
              <a:rPr lang="en-US" sz="1400" dirty="0"/>
              <a:t>et al.  </a:t>
            </a:r>
            <a:r>
              <a:rPr lang="en-US" sz="1400" dirty="0" err="1"/>
              <a:t>Int</a:t>
            </a:r>
            <a:r>
              <a:rPr lang="en-US" sz="1400" dirty="0"/>
              <a:t> J Clin </a:t>
            </a:r>
            <a:r>
              <a:rPr lang="en-US" sz="1400" dirty="0" err="1"/>
              <a:t>Pract</a:t>
            </a:r>
            <a:r>
              <a:rPr lang="en-US" sz="1400" dirty="0"/>
              <a:t> 2005; 59: </a:t>
            </a:r>
            <a:r>
              <a:rPr lang="en-US" sz="1400" dirty="0" smtClean="0"/>
              <a:t>6-16</a:t>
            </a:r>
            <a:endParaRPr lang="en-US" sz="1400" dirty="0"/>
          </a:p>
          <a:p>
            <a:r>
              <a:rPr lang="en-US" sz="1400" dirty="0" smtClean="0">
                <a:hlinkClick r:id="rId2"/>
              </a:rPr>
              <a:t>https</a:t>
            </a:r>
            <a:r>
              <a:rPr lang="en-US" sz="1400" dirty="0">
                <a:hlinkClick r:id="rId2"/>
              </a:rPr>
              <a:t>://</a:t>
            </a:r>
            <a:r>
              <a:rPr lang="en-US" sz="1400" dirty="0" smtClean="0">
                <a:hlinkClick r:id="rId2"/>
              </a:rPr>
              <a:t>www.aarp.org/health/healthy-living/info-2018/older-sex-sexual-health-survey.html</a:t>
            </a:r>
            <a:r>
              <a:rPr lang="en-US" sz="1400" dirty="0" smtClean="0"/>
              <a:t>; </a:t>
            </a:r>
            <a:endParaRPr lang="en-US" sz="1400" dirty="0"/>
          </a:p>
          <a:p>
            <a:endParaRPr lang="en-US" dirty="0"/>
          </a:p>
        </p:txBody>
      </p:sp>
    </p:spTree>
    <p:extLst>
      <p:ext uri="{BB962C8B-B14F-4D97-AF65-F5344CB8AC3E}">
        <p14:creationId xmlns:p14="http://schemas.microsoft.com/office/powerpoint/2010/main" val="650412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7" y="203139"/>
            <a:ext cx="11932693" cy="1371600"/>
          </a:xfrm>
        </p:spPr>
        <p:txBody>
          <a:bodyPr/>
          <a:lstStyle/>
          <a:p>
            <a:r>
              <a:rPr lang="en-US" dirty="0" smtClean="0"/>
              <a:t>Patient barriers to addressing </a:t>
            </a:r>
            <a:r>
              <a:rPr lang="en-US" dirty="0"/>
              <a:t>s</a:t>
            </a:r>
            <a:r>
              <a:rPr lang="en-US" dirty="0" smtClean="0"/>
              <a:t>exual </a:t>
            </a:r>
            <a:r>
              <a:rPr lang="en-US" dirty="0"/>
              <a:t>h</a:t>
            </a:r>
            <a:r>
              <a:rPr lang="en-US" dirty="0" smtClean="0"/>
              <a:t>ealth concerns</a:t>
            </a:r>
            <a:endParaRPr lang="en-US" dirty="0"/>
          </a:p>
        </p:txBody>
      </p:sp>
      <p:pic>
        <p:nvPicPr>
          <p:cNvPr id="4" name="Picture 3"/>
          <p:cNvPicPr>
            <a:picLocks noChangeAspect="1"/>
          </p:cNvPicPr>
          <p:nvPr/>
        </p:nvPicPr>
        <p:blipFill rotWithShape="1">
          <a:blip r:embed="rId3"/>
          <a:srcRect l="4592" t="12713" r="80580" b="45924"/>
          <a:stretch/>
        </p:blipFill>
        <p:spPr>
          <a:xfrm>
            <a:off x="1201003" y="1683922"/>
            <a:ext cx="9804106" cy="4867004"/>
          </a:xfrm>
          <a:prstGeom prst="rect">
            <a:avLst/>
          </a:prstGeom>
        </p:spPr>
      </p:pic>
      <p:sp>
        <p:nvSpPr>
          <p:cNvPr id="5" name="TextBox 4"/>
          <p:cNvSpPr txBox="1"/>
          <p:nvPr/>
        </p:nvSpPr>
        <p:spPr>
          <a:xfrm>
            <a:off x="2470246" y="6550926"/>
            <a:ext cx="10167582" cy="307777"/>
          </a:xfrm>
          <a:prstGeom prst="rect">
            <a:avLst/>
          </a:prstGeom>
          <a:noFill/>
        </p:spPr>
        <p:txBody>
          <a:bodyPr wrap="square" rtlCol="0">
            <a:spAutoFit/>
          </a:bodyPr>
          <a:lstStyle/>
          <a:p>
            <a:r>
              <a:rPr lang="en-US" sz="1400" dirty="0"/>
              <a:t>Althoff SE.  J Sex Med 2013; 10: </a:t>
            </a:r>
            <a:r>
              <a:rPr lang="en-US" sz="1400" dirty="0" smtClean="0"/>
              <a:t>26-35; </a:t>
            </a:r>
            <a:r>
              <a:rPr lang="en-US" sz="1400" dirty="0" smtClean="0">
                <a:solidFill>
                  <a:srgbClr val="000000"/>
                </a:solidFill>
              </a:rPr>
              <a:t>Ryan KL et al.  Primer 2018; 2: 23; </a:t>
            </a:r>
            <a:r>
              <a:rPr lang="en-US" sz="1400" dirty="0" smtClean="0">
                <a:solidFill>
                  <a:srgbClr val="000000"/>
                </a:solidFill>
                <a:hlinkClick r:id="rId4"/>
              </a:rPr>
              <a:t>https</a:t>
            </a:r>
            <a:r>
              <a:rPr lang="en-US" sz="1400" dirty="0">
                <a:solidFill>
                  <a:srgbClr val="000000"/>
                </a:solidFill>
                <a:hlinkClick r:id="rId4"/>
              </a:rPr>
              <a:t>://pubmed.ncbi.nlm.nih.gov/32818195/</a:t>
            </a:r>
            <a:endParaRPr lang="en-US" sz="1400" dirty="0">
              <a:solidFill>
                <a:srgbClr val="000000"/>
              </a:solidFill>
            </a:endParaRPr>
          </a:p>
        </p:txBody>
      </p:sp>
      <p:pic>
        <p:nvPicPr>
          <p:cNvPr id="7" name="Picture 6"/>
          <p:cNvPicPr>
            <a:picLocks noChangeAspect="1"/>
          </p:cNvPicPr>
          <p:nvPr/>
        </p:nvPicPr>
        <p:blipFill rotWithShape="1">
          <a:blip r:embed="rId5"/>
          <a:srcRect t="11796" b="54709"/>
          <a:stretch/>
        </p:blipFill>
        <p:spPr>
          <a:xfrm>
            <a:off x="6225653" y="1683922"/>
            <a:ext cx="5767316" cy="1674474"/>
          </a:xfrm>
          <a:prstGeom prst="rect">
            <a:avLst/>
          </a:prstGeom>
        </p:spPr>
      </p:pic>
    </p:spTree>
    <p:extLst>
      <p:ext uri="{BB962C8B-B14F-4D97-AF65-F5344CB8AC3E}">
        <p14:creationId xmlns:p14="http://schemas.microsoft.com/office/powerpoint/2010/main" val="3825239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402335" y="1219200"/>
            <a:ext cx="5729523" cy="4834128"/>
          </a:xfrm>
        </p:spPr>
        <p:txBody>
          <a:bodyPr/>
          <a:lstStyle/>
          <a:p>
            <a:pPr marL="342900" indent="-342900">
              <a:buClr>
                <a:schemeClr val="bg1"/>
              </a:buClr>
              <a:buFont typeface="Wingdings" panose="05000000000000000000" pitchFamily="2" charset="2"/>
              <a:buChar char="§"/>
            </a:pPr>
            <a:r>
              <a:rPr lang="en-US" sz="2400" b="0" dirty="0" smtClean="0">
                <a:solidFill>
                  <a:schemeClr val="bg1"/>
                </a:solidFill>
              </a:rPr>
              <a:t>Homophobia</a:t>
            </a:r>
            <a:endParaRPr lang="en-US" sz="2400" b="0" dirty="0">
              <a:solidFill>
                <a:schemeClr val="bg1"/>
              </a:solidFill>
            </a:endParaRPr>
          </a:p>
          <a:p>
            <a:pPr marL="342900" indent="-342900">
              <a:buClr>
                <a:schemeClr val="bg1"/>
              </a:buClr>
              <a:buFont typeface="Wingdings" panose="05000000000000000000" pitchFamily="2" charset="2"/>
              <a:buChar char="§"/>
            </a:pPr>
            <a:r>
              <a:rPr lang="en-US" sz="2400" b="0" dirty="0">
                <a:solidFill>
                  <a:schemeClr val="bg1"/>
                </a:solidFill>
              </a:rPr>
              <a:t>Stigma </a:t>
            </a:r>
            <a:r>
              <a:rPr lang="en-US" sz="2400" b="0" dirty="0" smtClean="0">
                <a:solidFill>
                  <a:schemeClr val="bg1"/>
                </a:solidFill>
              </a:rPr>
              <a:t> </a:t>
            </a:r>
            <a:endParaRPr lang="en-US" sz="2400" b="0" dirty="0">
              <a:solidFill>
                <a:schemeClr val="bg1"/>
              </a:solidFill>
            </a:endParaRPr>
          </a:p>
          <a:p>
            <a:pPr marL="342900" indent="-342900">
              <a:buClr>
                <a:schemeClr val="bg1"/>
              </a:buClr>
              <a:buFont typeface="Wingdings" panose="05000000000000000000" pitchFamily="2" charset="2"/>
              <a:buChar char="§"/>
            </a:pPr>
            <a:r>
              <a:rPr lang="en-US" sz="2400" b="0" dirty="0">
                <a:solidFill>
                  <a:schemeClr val="bg1"/>
                </a:solidFill>
              </a:rPr>
              <a:t>Discrimination </a:t>
            </a:r>
            <a:r>
              <a:rPr lang="en-US" sz="2400" b="0" dirty="0" smtClean="0">
                <a:solidFill>
                  <a:schemeClr val="bg1"/>
                </a:solidFill>
              </a:rPr>
              <a:t> </a:t>
            </a:r>
            <a:endParaRPr lang="en-US" sz="2400" b="0" dirty="0">
              <a:solidFill>
                <a:schemeClr val="bg1"/>
              </a:solidFill>
            </a:endParaRPr>
          </a:p>
          <a:p>
            <a:pPr marL="342900" indent="-342900">
              <a:buClr>
                <a:schemeClr val="bg1"/>
              </a:buClr>
              <a:buFont typeface="Wingdings" panose="05000000000000000000" pitchFamily="2" charset="2"/>
              <a:buChar char="§"/>
            </a:pPr>
            <a:r>
              <a:rPr lang="en-US" sz="2400" b="0" dirty="0">
                <a:solidFill>
                  <a:schemeClr val="bg1"/>
                </a:solidFill>
              </a:rPr>
              <a:t>Lack of access to culturally- and orientation-appropriate medical and support </a:t>
            </a:r>
            <a:r>
              <a:rPr lang="en-US" sz="2400" b="0" dirty="0" smtClean="0">
                <a:solidFill>
                  <a:schemeClr val="bg1"/>
                </a:solidFill>
              </a:rPr>
              <a:t>services</a:t>
            </a:r>
            <a:endParaRPr lang="en-US" sz="2400" b="0" dirty="0">
              <a:solidFill>
                <a:schemeClr val="bg1"/>
              </a:solidFill>
            </a:endParaRPr>
          </a:p>
          <a:p>
            <a:pPr marL="342900" indent="-342900">
              <a:buClr>
                <a:schemeClr val="bg1"/>
              </a:buClr>
              <a:buFont typeface="Wingdings" panose="05000000000000000000" pitchFamily="2" charset="2"/>
              <a:buChar char="§"/>
            </a:pPr>
            <a:r>
              <a:rPr lang="en-US" sz="2400" b="0" dirty="0">
                <a:solidFill>
                  <a:schemeClr val="bg1"/>
                </a:solidFill>
              </a:rPr>
              <a:t>Heightened concerns about </a:t>
            </a:r>
            <a:r>
              <a:rPr lang="en-US" sz="2400" b="0" dirty="0" smtClean="0">
                <a:solidFill>
                  <a:schemeClr val="bg1"/>
                </a:solidFill>
              </a:rPr>
              <a:t>confidentiality</a:t>
            </a:r>
            <a:endParaRPr lang="en-US" sz="2400" b="0" dirty="0">
              <a:solidFill>
                <a:schemeClr val="bg1"/>
              </a:solidFill>
            </a:endParaRPr>
          </a:p>
          <a:p>
            <a:pPr marL="342900" indent="-342900">
              <a:buClr>
                <a:schemeClr val="bg1"/>
              </a:buClr>
              <a:buFont typeface="Wingdings" panose="05000000000000000000" pitchFamily="2" charset="2"/>
              <a:buChar char="§"/>
            </a:pPr>
            <a:r>
              <a:rPr lang="en-US" sz="2400" b="0" dirty="0">
                <a:solidFill>
                  <a:schemeClr val="bg1"/>
                </a:solidFill>
              </a:rPr>
              <a:t>Fear of losing </a:t>
            </a:r>
            <a:r>
              <a:rPr lang="en-US" sz="2400" b="0" dirty="0" smtClean="0">
                <a:solidFill>
                  <a:schemeClr val="bg1"/>
                </a:solidFill>
              </a:rPr>
              <a:t>job </a:t>
            </a:r>
            <a:endParaRPr lang="en-US" sz="2400" b="0" dirty="0">
              <a:solidFill>
                <a:schemeClr val="bg1"/>
              </a:solidFill>
            </a:endParaRPr>
          </a:p>
          <a:p>
            <a:pPr marL="342900" indent="-342900">
              <a:buClr>
                <a:schemeClr val="bg1"/>
              </a:buClr>
              <a:buFont typeface="Wingdings" panose="05000000000000000000" pitchFamily="2" charset="2"/>
              <a:buChar char="§"/>
            </a:pPr>
            <a:r>
              <a:rPr lang="en-US" sz="2400" b="0" dirty="0">
                <a:solidFill>
                  <a:schemeClr val="bg1"/>
                </a:solidFill>
              </a:rPr>
              <a:t>Fear of talking about </a:t>
            </a:r>
            <a:r>
              <a:rPr lang="en-US" sz="2400" b="0" dirty="0" smtClean="0">
                <a:solidFill>
                  <a:schemeClr val="bg1"/>
                </a:solidFill>
              </a:rPr>
              <a:t>sexual </a:t>
            </a:r>
            <a:r>
              <a:rPr lang="en-US" sz="2400" b="0" dirty="0">
                <a:solidFill>
                  <a:schemeClr val="bg1"/>
                </a:solidFill>
              </a:rPr>
              <a:t>practices or </a:t>
            </a:r>
            <a:r>
              <a:rPr lang="en-US" sz="2400" b="0" dirty="0" smtClean="0">
                <a:solidFill>
                  <a:schemeClr val="bg1"/>
                </a:solidFill>
              </a:rPr>
              <a:t>orientation</a:t>
            </a:r>
            <a:endParaRPr lang="en-US" sz="2400" b="0" dirty="0">
              <a:solidFill>
                <a:schemeClr val="bg1"/>
              </a:solidFill>
            </a:endParaRPr>
          </a:p>
          <a:p>
            <a:pPr marL="0" indent="0">
              <a:buNone/>
            </a:pPr>
            <a:endParaRPr lang="en-US" dirty="0"/>
          </a:p>
        </p:txBody>
      </p:sp>
      <p:pic>
        <p:nvPicPr>
          <p:cNvPr id="6" name="Content Placeholder 5"/>
          <p:cNvPicPr>
            <a:picLocks noGrp="1" noChangeAspect="1"/>
          </p:cNvPicPr>
          <p:nvPr>
            <p:ph sz="half" idx="2"/>
          </p:nvPr>
        </p:nvPicPr>
        <p:blipFill>
          <a:blip r:embed="rId2"/>
          <a:stretch>
            <a:fillRect/>
          </a:stretch>
        </p:blipFill>
        <p:spPr>
          <a:xfrm>
            <a:off x="6609093" y="1219200"/>
            <a:ext cx="4968214" cy="4833938"/>
          </a:xfrm>
          <a:prstGeom prst="rect">
            <a:avLst/>
          </a:prstGeom>
        </p:spPr>
      </p:pic>
      <p:sp>
        <p:nvSpPr>
          <p:cNvPr id="2" name="Title 1"/>
          <p:cNvSpPr>
            <a:spLocks noGrp="1"/>
          </p:cNvSpPr>
          <p:nvPr>
            <p:ph type="title"/>
          </p:nvPr>
        </p:nvSpPr>
        <p:spPr/>
        <p:txBody>
          <a:bodyPr/>
          <a:lstStyle/>
          <a:p>
            <a:r>
              <a:rPr lang="en-US" sz="3200" dirty="0" smtClean="0"/>
              <a:t>Patient barriers among non-heterosexual patients</a:t>
            </a:r>
            <a:endParaRPr lang="en-US" sz="3200" dirty="0"/>
          </a:p>
        </p:txBody>
      </p:sp>
      <p:sp>
        <p:nvSpPr>
          <p:cNvPr id="4" name="TextBox 3"/>
          <p:cNvSpPr txBox="1"/>
          <p:nvPr/>
        </p:nvSpPr>
        <p:spPr>
          <a:xfrm>
            <a:off x="624300" y="6375771"/>
            <a:ext cx="11969585" cy="338554"/>
          </a:xfrm>
          <a:prstGeom prst="rect">
            <a:avLst/>
          </a:prstGeom>
          <a:noFill/>
        </p:spPr>
        <p:txBody>
          <a:bodyPr wrap="square" rtlCol="0">
            <a:spAutoFit/>
          </a:bodyPr>
          <a:lstStyle/>
          <a:p>
            <a:r>
              <a:rPr lang="en-US" sz="1600" dirty="0">
                <a:solidFill>
                  <a:schemeClr val="bg1"/>
                </a:solidFill>
              </a:rPr>
              <a:t>https://</a:t>
            </a:r>
            <a:r>
              <a:rPr lang="en-US" sz="1600" dirty="0" smtClean="0">
                <a:solidFill>
                  <a:schemeClr val="bg1"/>
                </a:solidFill>
              </a:rPr>
              <a:t>www.cdc.gov/msmhealth/for-your-health.htm;</a:t>
            </a:r>
            <a:r>
              <a:rPr lang="en-US" sz="1600" dirty="0">
                <a:solidFill>
                  <a:schemeClr val="bg1"/>
                </a:solidFill>
              </a:rPr>
              <a:t> </a:t>
            </a:r>
            <a:r>
              <a:rPr lang="en-US" sz="1600" dirty="0" smtClean="0">
                <a:solidFill>
                  <a:schemeClr val="bg1"/>
                </a:solidFill>
              </a:rPr>
              <a:t> https</a:t>
            </a:r>
            <a:r>
              <a:rPr lang="en-US" sz="1600" dirty="0">
                <a:solidFill>
                  <a:schemeClr val="bg1"/>
                </a:solidFill>
              </a:rPr>
              <a:t>://providecare.org/how-identify-signs-symptoms-individual-stigma/</a:t>
            </a:r>
            <a:r>
              <a:rPr lang="en-US" sz="1600" dirty="0" smtClean="0">
                <a:solidFill>
                  <a:schemeClr val="bg1"/>
                </a:solidFill>
              </a:rPr>
              <a:t> </a:t>
            </a:r>
            <a:endParaRPr lang="en-US" sz="1600" dirty="0">
              <a:solidFill>
                <a:schemeClr val="bg1"/>
              </a:solidFill>
            </a:endParaRPr>
          </a:p>
        </p:txBody>
      </p:sp>
    </p:spTree>
    <p:extLst>
      <p:ext uri="{BB962C8B-B14F-4D97-AF65-F5344CB8AC3E}">
        <p14:creationId xmlns:p14="http://schemas.microsoft.com/office/powerpoint/2010/main" val="4074423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428792" y="1219200"/>
            <a:ext cx="5384800" cy="4834128"/>
          </a:xfrm>
        </p:spPr>
        <p:txBody>
          <a:bodyPr/>
          <a:lstStyle/>
          <a:p>
            <a:r>
              <a:rPr lang="en-US" dirty="0" smtClean="0"/>
              <a:t> </a:t>
            </a:r>
            <a:endParaRPr lang="en-US" dirty="0"/>
          </a:p>
        </p:txBody>
      </p:sp>
      <p:sp>
        <p:nvSpPr>
          <p:cNvPr id="4" name="Title 3"/>
          <p:cNvSpPr>
            <a:spLocks noGrp="1"/>
          </p:cNvSpPr>
          <p:nvPr>
            <p:ph type="title"/>
          </p:nvPr>
        </p:nvSpPr>
        <p:spPr/>
        <p:txBody>
          <a:bodyPr/>
          <a:lstStyle/>
          <a:p>
            <a:r>
              <a:rPr lang="en-US" sz="2800" dirty="0" smtClean="0"/>
              <a:t>Why don’t patients ask their providers?</a:t>
            </a:r>
            <a:endParaRPr lang="en-US" sz="2800" dirty="0"/>
          </a:p>
        </p:txBody>
      </p:sp>
      <p:pic>
        <p:nvPicPr>
          <p:cNvPr id="6" name="Picture 5"/>
          <p:cNvPicPr>
            <a:picLocks noChangeAspect="1"/>
          </p:cNvPicPr>
          <p:nvPr/>
        </p:nvPicPr>
        <p:blipFill rotWithShape="1">
          <a:blip r:embed="rId3"/>
          <a:srcRect l="2173" t="25919" r="83045" b="19569"/>
          <a:stretch/>
        </p:blipFill>
        <p:spPr>
          <a:xfrm>
            <a:off x="791570" y="1110343"/>
            <a:ext cx="10672549" cy="5141167"/>
          </a:xfrm>
          <a:prstGeom prst="rect">
            <a:avLst/>
          </a:prstGeom>
        </p:spPr>
      </p:pic>
      <p:sp>
        <p:nvSpPr>
          <p:cNvPr id="7" name="TextBox 6"/>
          <p:cNvSpPr txBox="1"/>
          <p:nvPr/>
        </p:nvSpPr>
        <p:spPr>
          <a:xfrm>
            <a:off x="6970571" y="6375961"/>
            <a:ext cx="4301242" cy="646331"/>
          </a:xfrm>
          <a:prstGeom prst="rect">
            <a:avLst/>
          </a:prstGeom>
          <a:noFill/>
        </p:spPr>
        <p:txBody>
          <a:bodyPr wrap="none" rtlCol="0">
            <a:spAutoFit/>
          </a:bodyPr>
          <a:lstStyle/>
          <a:p>
            <a:r>
              <a:rPr lang="en-US" dirty="0"/>
              <a:t>Marwick. JAMA 1999; 281(23):  2173-74</a:t>
            </a:r>
          </a:p>
          <a:p>
            <a:endParaRPr lang="en-US" dirty="0"/>
          </a:p>
        </p:txBody>
      </p:sp>
    </p:spTree>
    <p:extLst>
      <p:ext uri="{BB962C8B-B14F-4D97-AF65-F5344CB8AC3E}">
        <p14:creationId xmlns:p14="http://schemas.microsoft.com/office/powerpoint/2010/main" val="3624482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rotWithShape="1">
          <a:blip r:embed="rId3"/>
          <a:srcRect l="4324" t="12622" r="80410" b="45445"/>
          <a:stretch/>
        </p:blipFill>
        <p:spPr>
          <a:xfrm>
            <a:off x="1536188" y="1113265"/>
            <a:ext cx="8658689" cy="5219295"/>
          </a:xfrm>
          <a:prstGeom prst="rect">
            <a:avLst/>
          </a:prstGeom>
        </p:spPr>
      </p:pic>
      <p:sp>
        <p:nvSpPr>
          <p:cNvPr id="6" name="Title 5"/>
          <p:cNvSpPr>
            <a:spLocks noGrp="1"/>
          </p:cNvSpPr>
          <p:nvPr>
            <p:ph type="title"/>
          </p:nvPr>
        </p:nvSpPr>
        <p:spPr/>
        <p:txBody>
          <a:bodyPr/>
          <a:lstStyle/>
          <a:p>
            <a:r>
              <a:rPr lang="en-US" dirty="0" smtClean="0"/>
              <a:t>Patient-reported facilitators to addressing </a:t>
            </a:r>
            <a:r>
              <a:rPr lang="en-US" dirty="0"/>
              <a:t>s</a:t>
            </a:r>
            <a:r>
              <a:rPr lang="en-US" dirty="0" smtClean="0"/>
              <a:t>exual </a:t>
            </a:r>
            <a:r>
              <a:rPr lang="en-US" dirty="0"/>
              <a:t>h</a:t>
            </a:r>
            <a:r>
              <a:rPr lang="en-US" dirty="0" smtClean="0"/>
              <a:t>ealth concerns</a:t>
            </a:r>
            <a:endParaRPr lang="en-US" dirty="0"/>
          </a:p>
        </p:txBody>
      </p:sp>
      <p:pic>
        <p:nvPicPr>
          <p:cNvPr id="10" name="Picture 9"/>
          <p:cNvPicPr>
            <a:picLocks noChangeAspect="1"/>
          </p:cNvPicPr>
          <p:nvPr/>
        </p:nvPicPr>
        <p:blipFill>
          <a:blip r:embed="rId4"/>
          <a:stretch>
            <a:fillRect/>
          </a:stretch>
        </p:blipFill>
        <p:spPr>
          <a:xfrm>
            <a:off x="5235933" y="6437635"/>
            <a:ext cx="9089924" cy="377985"/>
          </a:xfrm>
          <a:prstGeom prst="rect">
            <a:avLst/>
          </a:prstGeom>
        </p:spPr>
      </p:pic>
      <p:pic>
        <p:nvPicPr>
          <p:cNvPr id="11" name="Picture 10"/>
          <p:cNvPicPr>
            <a:picLocks noChangeAspect="1"/>
          </p:cNvPicPr>
          <p:nvPr/>
        </p:nvPicPr>
        <p:blipFill>
          <a:blip r:embed="rId5"/>
          <a:stretch>
            <a:fillRect/>
          </a:stretch>
        </p:blipFill>
        <p:spPr>
          <a:xfrm>
            <a:off x="10047119" y="4081662"/>
            <a:ext cx="1988132" cy="2272637"/>
          </a:xfrm>
          <a:prstGeom prst="rect">
            <a:avLst/>
          </a:prstGeom>
        </p:spPr>
      </p:pic>
      <p:pic>
        <p:nvPicPr>
          <p:cNvPr id="12" name="Picture 11"/>
          <p:cNvPicPr>
            <a:picLocks noChangeAspect="1"/>
          </p:cNvPicPr>
          <p:nvPr/>
        </p:nvPicPr>
        <p:blipFill>
          <a:blip r:embed="rId6"/>
          <a:stretch>
            <a:fillRect/>
          </a:stretch>
        </p:blipFill>
        <p:spPr>
          <a:xfrm>
            <a:off x="10047119" y="3199811"/>
            <a:ext cx="1988132" cy="938882"/>
          </a:xfrm>
          <a:prstGeom prst="rect">
            <a:avLst/>
          </a:prstGeom>
        </p:spPr>
      </p:pic>
      <p:pic>
        <p:nvPicPr>
          <p:cNvPr id="13" name="Picture 12"/>
          <p:cNvPicPr>
            <a:picLocks noChangeAspect="1"/>
          </p:cNvPicPr>
          <p:nvPr/>
        </p:nvPicPr>
        <p:blipFill rotWithShape="1">
          <a:blip r:embed="rId7"/>
          <a:srcRect l="4626" r="2712"/>
          <a:stretch/>
        </p:blipFill>
        <p:spPr>
          <a:xfrm>
            <a:off x="10047119" y="82146"/>
            <a:ext cx="1988132" cy="2062238"/>
          </a:xfrm>
          <a:prstGeom prst="rect">
            <a:avLst/>
          </a:prstGeom>
        </p:spPr>
      </p:pic>
      <p:pic>
        <p:nvPicPr>
          <p:cNvPr id="14" name="Picture 13"/>
          <p:cNvPicPr>
            <a:picLocks noChangeAspect="1"/>
          </p:cNvPicPr>
          <p:nvPr/>
        </p:nvPicPr>
        <p:blipFill>
          <a:blip r:embed="rId8"/>
          <a:stretch>
            <a:fillRect/>
          </a:stretch>
        </p:blipFill>
        <p:spPr>
          <a:xfrm>
            <a:off x="10047119" y="2144384"/>
            <a:ext cx="1988132" cy="1055427"/>
          </a:xfrm>
          <a:prstGeom prst="rect">
            <a:avLst/>
          </a:prstGeom>
        </p:spPr>
      </p:pic>
    </p:spTree>
    <p:extLst>
      <p:ext uri="{BB962C8B-B14F-4D97-AF65-F5344CB8AC3E}">
        <p14:creationId xmlns:p14="http://schemas.microsoft.com/office/powerpoint/2010/main" val="3224668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99804" y="2616200"/>
            <a:ext cx="11622373" cy="2336800"/>
          </a:xfrm>
        </p:spPr>
        <p:txBody>
          <a:bodyPr>
            <a:normAutofit/>
          </a:bodyPr>
          <a:lstStyle/>
          <a:p>
            <a:r>
              <a:rPr lang="en-US" sz="5333" dirty="0"/>
              <a:t>What can </a:t>
            </a:r>
            <a:r>
              <a:rPr lang="en-US" sz="5333" dirty="0" smtClean="0"/>
              <a:t>you do?</a:t>
            </a:r>
            <a:endParaRPr lang="en-US" sz="5333" dirty="0">
              <a:solidFill>
                <a:schemeClr val="bg1">
                  <a:lumMod val="95000"/>
                </a:schemeClr>
              </a:solidFill>
              <a:latin typeface="Arial" panose="020B0604020202020204" pitchFamily="34" charset="0"/>
            </a:endParaRPr>
          </a:p>
        </p:txBody>
      </p:sp>
    </p:spTree>
    <p:extLst>
      <p:ext uri="{BB962C8B-B14F-4D97-AF65-F5344CB8AC3E}">
        <p14:creationId xmlns:p14="http://schemas.microsoft.com/office/powerpoint/2010/main" val="41102207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 page from adolescent medicine: HEADSS</a:t>
            </a:r>
            <a:endParaRPr lang="en-US" dirty="0"/>
          </a:p>
        </p:txBody>
      </p:sp>
      <p:sp>
        <p:nvSpPr>
          <p:cNvPr id="3" name="Content Placeholder 2"/>
          <p:cNvSpPr>
            <a:spLocks noGrp="1"/>
          </p:cNvSpPr>
          <p:nvPr>
            <p:ph sz="quarter" idx="1"/>
          </p:nvPr>
        </p:nvSpPr>
        <p:spPr>
          <a:xfrm>
            <a:off x="213747" y="1286037"/>
            <a:ext cx="6337179" cy="4066685"/>
          </a:xfrm>
        </p:spPr>
        <p:txBody>
          <a:bodyPr/>
          <a:lstStyle/>
          <a:p>
            <a:r>
              <a:rPr lang="en-US" sz="2400" b="1" dirty="0">
                <a:latin typeface="Calibri (body)"/>
              </a:rPr>
              <a:t>H </a:t>
            </a:r>
            <a:r>
              <a:rPr lang="en-US" sz="2400" dirty="0">
                <a:latin typeface="Calibri (body)"/>
              </a:rPr>
              <a:t>– Home/Household</a:t>
            </a:r>
          </a:p>
          <a:p>
            <a:r>
              <a:rPr lang="en-US" sz="2400" b="1" dirty="0">
                <a:latin typeface="Calibri (body)"/>
              </a:rPr>
              <a:t>E </a:t>
            </a:r>
            <a:r>
              <a:rPr lang="en-US" sz="2400" dirty="0">
                <a:latin typeface="Calibri (body)"/>
              </a:rPr>
              <a:t>– Education/Employment</a:t>
            </a:r>
          </a:p>
          <a:p>
            <a:r>
              <a:rPr lang="en-US" sz="2400" b="1" dirty="0">
                <a:latin typeface="Calibri (body)"/>
              </a:rPr>
              <a:t>A </a:t>
            </a:r>
            <a:r>
              <a:rPr lang="en-US" sz="2400" dirty="0">
                <a:latin typeface="Calibri (body)"/>
              </a:rPr>
              <a:t>– Activities</a:t>
            </a:r>
          </a:p>
          <a:p>
            <a:r>
              <a:rPr lang="en-US" sz="2400" b="1" dirty="0">
                <a:latin typeface="Calibri (body)"/>
              </a:rPr>
              <a:t>D </a:t>
            </a:r>
            <a:r>
              <a:rPr lang="en-US" sz="2400" dirty="0">
                <a:latin typeface="Calibri (body)"/>
              </a:rPr>
              <a:t>– Drugs</a:t>
            </a:r>
          </a:p>
          <a:p>
            <a:r>
              <a:rPr lang="en-US" sz="2400" b="1" dirty="0">
                <a:latin typeface="Calibri (body)"/>
              </a:rPr>
              <a:t>S </a:t>
            </a:r>
            <a:r>
              <a:rPr lang="en-US" sz="2400" dirty="0">
                <a:latin typeface="Calibri (body)"/>
              </a:rPr>
              <a:t>– Sex/Sexuality</a:t>
            </a:r>
          </a:p>
          <a:p>
            <a:r>
              <a:rPr lang="en-US" sz="2400" b="1" dirty="0">
                <a:latin typeface="Calibri (body)"/>
              </a:rPr>
              <a:t>S </a:t>
            </a:r>
            <a:r>
              <a:rPr lang="en-US" sz="2400" dirty="0">
                <a:latin typeface="Calibri (body)"/>
              </a:rPr>
              <a:t>– Suicidality/Mental Health</a:t>
            </a:r>
          </a:p>
          <a:p>
            <a:r>
              <a:rPr lang="en-US" sz="2400" dirty="0">
                <a:latin typeface="Calibri (body)"/>
              </a:rPr>
              <a:t>HEADSS assessment should be a conversation not a survey (more in depth probing as therapeutic relationship develops)</a:t>
            </a:r>
          </a:p>
          <a:p>
            <a:r>
              <a:rPr lang="en-US" sz="2400" dirty="0" smtClean="0">
                <a:latin typeface="Calibri (body)"/>
              </a:rPr>
              <a:t>Rapport </a:t>
            </a:r>
            <a:r>
              <a:rPr lang="en-US" sz="2400" dirty="0">
                <a:latin typeface="Calibri (body)"/>
              </a:rPr>
              <a:t>building is key</a:t>
            </a:r>
            <a:r>
              <a:rPr lang="en-US" sz="2400" dirty="0" smtClean="0">
                <a:latin typeface="Calibri (body)"/>
              </a:rPr>
              <a:t>!!!!!</a:t>
            </a:r>
            <a:endParaRPr lang="en-US" sz="2400" dirty="0">
              <a:latin typeface="Calibri (body)"/>
            </a:endParaRPr>
          </a:p>
        </p:txBody>
      </p:sp>
      <p:sp>
        <p:nvSpPr>
          <p:cNvPr id="4" name="TextBox 3"/>
          <p:cNvSpPr txBox="1"/>
          <p:nvPr/>
        </p:nvSpPr>
        <p:spPr>
          <a:xfrm>
            <a:off x="7776309" y="231296"/>
            <a:ext cx="60959" cy="461665"/>
          </a:xfrm>
          <a:prstGeom prst="rect">
            <a:avLst/>
          </a:prstGeom>
          <a:noFill/>
        </p:spPr>
        <p:txBody>
          <a:bodyPr wrap="square" rtlCol="0">
            <a:spAutoFit/>
          </a:bodyPr>
          <a:lstStyle/>
          <a:p>
            <a:endParaRPr lang="en-US" sz="2400" dirty="0"/>
          </a:p>
        </p:txBody>
      </p:sp>
      <p:pic>
        <p:nvPicPr>
          <p:cNvPr id="6" name="Picture 5"/>
          <p:cNvPicPr>
            <a:picLocks noChangeAspect="1"/>
          </p:cNvPicPr>
          <p:nvPr/>
        </p:nvPicPr>
        <p:blipFill>
          <a:blip r:embed="rId2"/>
          <a:stretch>
            <a:fillRect/>
          </a:stretch>
        </p:blipFill>
        <p:spPr>
          <a:xfrm>
            <a:off x="6727559" y="1087583"/>
            <a:ext cx="4920002" cy="5419814"/>
          </a:xfrm>
          <a:prstGeom prst="rect">
            <a:avLst/>
          </a:prstGeom>
        </p:spPr>
      </p:pic>
    </p:spTree>
    <p:extLst>
      <p:ext uri="{BB962C8B-B14F-4D97-AF65-F5344CB8AC3E}">
        <p14:creationId xmlns:p14="http://schemas.microsoft.com/office/powerpoint/2010/main" val="1743682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6"/>
          <p:cNvSpPr>
            <a:spLocks noGrp="1"/>
          </p:cNvSpPr>
          <p:nvPr>
            <p:ph type="title"/>
          </p:nvPr>
        </p:nvSpPr>
        <p:spPr/>
        <p:txBody>
          <a:bodyPr>
            <a:normAutofit/>
          </a:bodyPr>
          <a:lstStyle/>
          <a:p>
            <a:pPr>
              <a:defRPr/>
            </a:pPr>
            <a:r>
              <a:rPr lang="en-US" altLang="en-US" sz="3600" dirty="0"/>
              <a:t>Navigating the Webinar</a:t>
            </a:r>
          </a:p>
        </p:txBody>
      </p:sp>
      <p:sp>
        <p:nvSpPr>
          <p:cNvPr id="2" name="Content Placeholder 1"/>
          <p:cNvSpPr>
            <a:spLocks noGrp="1"/>
          </p:cNvSpPr>
          <p:nvPr>
            <p:ph type="body" idx="1"/>
          </p:nvPr>
        </p:nvSpPr>
        <p:spPr>
          <a:xfrm>
            <a:off x="870856" y="1306286"/>
            <a:ext cx="7189061" cy="5151754"/>
          </a:xfrm>
        </p:spPr>
        <p:txBody>
          <a:bodyPr>
            <a:noAutofit/>
          </a:bodyPr>
          <a:lstStyle/>
          <a:p>
            <a:pPr marL="0" indent="0">
              <a:spcBef>
                <a:spcPts val="1200"/>
              </a:spcBef>
              <a:spcAft>
                <a:spcPts val="400"/>
              </a:spcAft>
              <a:buClr>
                <a:srgbClr val="646B86"/>
              </a:buClr>
              <a:buSzPct val="125000"/>
              <a:buNone/>
            </a:pPr>
            <a:r>
              <a:rPr lang="en-US" altLang="en-US" sz="2000" b="1" dirty="0">
                <a:solidFill>
                  <a:srgbClr val="000000"/>
                </a:solidFill>
              </a:rPr>
              <a:t>Poll </a:t>
            </a:r>
            <a:r>
              <a:rPr lang="en-US" altLang="en-US" sz="2000" b="1" dirty="0" smtClean="0">
                <a:solidFill>
                  <a:srgbClr val="000000"/>
                </a:solidFill>
              </a:rPr>
              <a:t>Questions</a:t>
            </a:r>
          </a:p>
          <a:p>
            <a:pPr marL="342891" indent="-342891">
              <a:spcAft>
                <a:spcPts val="400"/>
              </a:spcAft>
              <a:buClr>
                <a:srgbClr val="646B86"/>
              </a:buClr>
              <a:buSzPct val="125000"/>
              <a:buFont typeface="Arial" panose="020B0604020202020204" pitchFamily="34" charset="0"/>
              <a:buChar char="•"/>
            </a:pPr>
            <a:r>
              <a:rPr lang="en-US" altLang="en-US" sz="2000" dirty="0" smtClean="0">
                <a:solidFill>
                  <a:srgbClr val="000000"/>
                </a:solidFill>
              </a:rPr>
              <a:t>A separate window will show the poll questions.</a:t>
            </a:r>
          </a:p>
          <a:p>
            <a:pPr marL="342891" indent="-342891">
              <a:spcAft>
                <a:spcPts val="400"/>
              </a:spcAft>
              <a:buClr>
                <a:srgbClr val="646B86"/>
              </a:buClr>
              <a:buSzPct val="125000"/>
              <a:buFont typeface="Arial" panose="020B0604020202020204" pitchFamily="34" charset="0"/>
              <a:buChar char="•"/>
            </a:pPr>
            <a:r>
              <a:rPr lang="en-US" altLang="en-US" sz="2000" dirty="0" smtClean="0">
                <a:solidFill>
                  <a:srgbClr val="000000"/>
                </a:solidFill>
              </a:rPr>
              <a:t>Choose </a:t>
            </a:r>
            <a:r>
              <a:rPr lang="en-US" altLang="en-US" sz="2000" dirty="0">
                <a:solidFill>
                  <a:srgbClr val="000000"/>
                </a:solidFill>
              </a:rPr>
              <a:t>your response </a:t>
            </a:r>
            <a:r>
              <a:rPr lang="en-US" altLang="en-US" sz="2000" dirty="0" smtClean="0">
                <a:solidFill>
                  <a:srgbClr val="000000"/>
                </a:solidFill>
              </a:rPr>
              <a:t>from </a:t>
            </a:r>
            <a:r>
              <a:rPr lang="en-US" altLang="en-US" sz="2000" dirty="0">
                <a:solidFill>
                  <a:srgbClr val="000000"/>
                </a:solidFill>
              </a:rPr>
              <a:t>the </a:t>
            </a:r>
            <a:r>
              <a:rPr lang="en-US" altLang="en-US" sz="2000" dirty="0" smtClean="0">
                <a:solidFill>
                  <a:srgbClr val="000000"/>
                </a:solidFill>
              </a:rPr>
              <a:t>poll.</a:t>
            </a:r>
            <a:endParaRPr lang="en-US" altLang="en-US" sz="2000" dirty="0">
              <a:solidFill>
                <a:srgbClr val="000000"/>
              </a:solidFill>
            </a:endParaRPr>
          </a:p>
          <a:p>
            <a:pPr marL="342891" indent="-342891">
              <a:spcAft>
                <a:spcPts val="400"/>
              </a:spcAft>
              <a:buClr>
                <a:srgbClr val="646B86"/>
              </a:buClr>
              <a:buSzPct val="125000"/>
              <a:buFont typeface="Arial" panose="020B0604020202020204" pitchFamily="34" charset="0"/>
              <a:buChar char="•"/>
            </a:pPr>
            <a:r>
              <a:rPr lang="en-US" altLang="en-US" sz="2000" dirty="0" smtClean="0">
                <a:solidFill>
                  <a:srgbClr val="000000"/>
                </a:solidFill>
              </a:rPr>
              <a:t>Responses will be displayed after the poll closes.</a:t>
            </a:r>
          </a:p>
          <a:p>
            <a:pPr lvl="1">
              <a:spcAft>
                <a:spcPts val="500"/>
              </a:spcAft>
            </a:pPr>
            <a:endParaRPr lang="en-US" altLang="en-US" sz="1400" dirty="0" smtClean="0">
              <a:solidFill>
                <a:srgbClr val="000000"/>
              </a:solidFill>
            </a:endParaRPr>
          </a:p>
          <a:p>
            <a:pPr lvl="1">
              <a:spcAft>
                <a:spcPts val="500"/>
              </a:spcAft>
            </a:pPr>
            <a:endParaRPr lang="en-US" altLang="en-US" sz="1100" dirty="0" smtClean="0">
              <a:solidFill>
                <a:srgbClr val="000000"/>
              </a:solidFill>
            </a:endParaRPr>
          </a:p>
          <a:p>
            <a:pPr marL="0" lvl="1" indent="0">
              <a:buClr>
                <a:srgbClr val="646B86"/>
              </a:buClr>
              <a:buSzPct val="125000"/>
              <a:buNone/>
            </a:pPr>
            <a:endParaRPr lang="en-US" altLang="en-US" sz="2000" dirty="0" smtClean="0">
              <a:solidFill>
                <a:srgbClr val="000000"/>
              </a:solidFill>
            </a:endParaRPr>
          </a:p>
          <a:p>
            <a:pPr marL="0" lvl="1" indent="0">
              <a:buClr>
                <a:srgbClr val="646B86"/>
              </a:buClr>
              <a:buSzPct val="125000"/>
              <a:buNone/>
            </a:pPr>
            <a:r>
              <a:rPr lang="en-US" altLang="en-US" sz="2000" b="1" dirty="0" smtClean="0">
                <a:solidFill>
                  <a:srgbClr val="000000"/>
                </a:solidFill>
              </a:rPr>
              <a:t>Asking the Presenter Questions</a:t>
            </a:r>
          </a:p>
          <a:p>
            <a:pPr marL="342900" lvl="7" indent="-342900">
              <a:spcAft>
                <a:spcPts val="400"/>
              </a:spcAft>
              <a:buClr>
                <a:srgbClr val="646B86"/>
              </a:buClr>
              <a:buSzPct val="125000"/>
              <a:buFont typeface="Arial" panose="020B0604020202020204" pitchFamily="34" charset="0"/>
              <a:buChar char="•"/>
            </a:pPr>
            <a:r>
              <a:rPr lang="en-US" altLang="en-US" sz="2000" dirty="0" smtClean="0">
                <a:solidFill>
                  <a:srgbClr val="000000"/>
                </a:solidFill>
              </a:rPr>
              <a:t>To </a:t>
            </a:r>
            <a:r>
              <a:rPr lang="en-US" altLang="en-US" sz="2000" dirty="0">
                <a:solidFill>
                  <a:srgbClr val="000000"/>
                </a:solidFill>
              </a:rPr>
              <a:t>ask questions, </a:t>
            </a:r>
            <a:r>
              <a:rPr lang="en-US" altLang="en-US" sz="2000" dirty="0" smtClean="0">
                <a:solidFill>
                  <a:srgbClr val="000000"/>
                </a:solidFill>
              </a:rPr>
              <a:t>submit using the Q&amp;A button.</a:t>
            </a:r>
          </a:p>
          <a:p>
            <a:pPr marL="342900" lvl="7" indent="-342900">
              <a:spcAft>
                <a:spcPts val="400"/>
              </a:spcAft>
              <a:buClr>
                <a:srgbClr val="646B86"/>
              </a:buClr>
              <a:buSzPct val="125000"/>
              <a:buFont typeface="Arial" panose="020B0604020202020204" pitchFamily="34" charset="0"/>
              <a:buChar char="•"/>
            </a:pPr>
            <a:r>
              <a:rPr lang="en-US" altLang="en-US" sz="2000" dirty="0" smtClean="0">
                <a:solidFill>
                  <a:srgbClr val="000000"/>
                </a:solidFill>
              </a:rPr>
              <a:t>Generally, most questions </a:t>
            </a:r>
            <a:r>
              <a:rPr lang="en-US" altLang="en-US" sz="2000" dirty="0">
                <a:solidFill>
                  <a:srgbClr val="000000"/>
                </a:solidFill>
              </a:rPr>
              <a:t>will be </a:t>
            </a:r>
            <a:r>
              <a:rPr lang="en-US" altLang="en-US" sz="2000" dirty="0" smtClean="0">
                <a:solidFill>
                  <a:srgbClr val="000000"/>
                </a:solidFill>
              </a:rPr>
              <a:t>answered </a:t>
            </a:r>
            <a:r>
              <a:rPr lang="en-US" altLang="en-US" sz="2000" dirty="0">
                <a:solidFill>
                  <a:srgbClr val="000000"/>
                </a:solidFill>
              </a:rPr>
              <a:t>at the end of </a:t>
            </a:r>
            <a:r>
              <a:rPr lang="en-US" altLang="en-US" sz="2000" dirty="0" smtClean="0">
                <a:solidFill>
                  <a:srgbClr val="000000"/>
                </a:solidFill>
              </a:rPr>
              <a:t>the webinar. </a:t>
            </a:r>
          </a:p>
          <a:p>
            <a:pPr marL="342900" lvl="7" indent="-342900">
              <a:spcAft>
                <a:spcPts val="400"/>
              </a:spcAft>
              <a:buClr>
                <a:srgbClr val="646B86"/>
              </a:buClr>
              <a:buSzPct val="125000"/>
              <a:buFont typeface="Arial" panose="020B0604020202020204" pitchFamily="34" charset="0"/>
              <a:buChar char="•"/>
            </a:pPr>
            <a:r>
              <a:rPr lang="en-US" altLang="en-US" sz="2000" dirty="0" smtClean="0">
                <a:solidFill>
                  <a:srgbClr val="000000"/>
                </a:solidFill>
              </a:rPr>
              <a:t>Your </a:t>
            </a:r>
            <a:r>
              <a:rPr lang="en-US" altLang="en-US" sz="2000" b="1" dirty="0" smtClean="0">
                <a:solidFill>
                  <a:srgbClr val="000000"/>
                </a:solidFill>
              </a:rPr>
              <a:t>first and last name </a:t>
            </a:r>
            <a:r>
              <a:rPr lang="en-US" altLang="en-US" sz="2000" dirty="0" smtClean="0">
                <a:solidFill>
                  <a:srgbClr val="000000"/>
                </a:solidFill>
              </a:rPr>
              <a:t>must be indicated in order to have questions addressed.</a:t>
            </a:r>
          </a:p>
          <a:p>
            <a:pPr marL="342900" lvl="7" indent="-342900">
              <a:spcAft>
                <a:spcPts val="400"/>
              </a:spcAft>
              <a:buClr>
                <a:srgbClr val="646B86"/>
              </a:buClr>
              <a:buSzPct val="125000"/>
              <a:buFont typeface="Arial" panose="020B0604020202020204" pitchFamily="34" charset="0"/>
              <a:buChar char="•"/>
            </a:pPr>
            <a:r>
              <a:rPr lang="en-US" altLang="en-US" sz="2000" dirty="0" smtClean="0">
                <a:solidFill>
                  <a:srgbClr val="000000"/>
                </a:solidFill>
              </a:rPr>
              <a:t>We apologize if we are not able to address all questions.</a:t>
            </a:r>
            <a:endParaRPr lang="en-US" altLang="en-US" sz="2000" dirty="0">
              <a:solidFill>
                <a:srgbClr val="000000"/>
              </a:solidFill>
            </a:endParaRPr>
          </a:p>
          <a:p>
            <a:pPr lvl="1">
              <a:spcBef>
                <a:spcPts val="1200"/>
              </a:spcBef>
            </a:pPr>
            <a:endParaRPr lang="en-US" altLang="en-US" sz="2400" dirty="0">
              <a:solidFill>
                <a:srgbClr val="000000"/>
              </a:solidFill>
            </a:endParaRPr>
          </a:p>
          <a:p>
            <a:pPr lvl="1">
              <a:spcBef>
                <a:spcPts val="1200"/>
              </a:spcBef>
            </a:pPr>
            <a:endParaRPr lang="en-US" altLang="en-US" dirty="0">
              <a:solidFill>
                <a:srgbClr val="000000"/>
              </a:solidFill>
            </a:endParaRPr>
          </a:p>
          <a:p>
            <a:endParaRPr lang="en-US" dirty="0"/>
          </a:p>
        </p:txBody>
      </p:sp>
      <p:pic>
        <p:nvPicPr>
          <p:cNvPr id="4" name="Picture 3"/>
          <p:cNvPicPr>
            <a:picLocks noChangeAspect="1"/>
          </p:cNvPicPr>
          <p:nvPr/>
        </p:nvPicPr>
        <p:blipFill>
          <a:blip r:embed="rId3"/>
          <a:stretch>
            <a:fillRect/>
          </a:stretch>
        </p:blipFill>
        <p:spPr>
          <a:xfrm>
            <a:off x="619597" y="3271800"/>
            <a:ext cx="11370228" cy="60738"/>
          </a:xfrm>
          <a:prstGeom prst="rect">
            <a:avLst/>
          </a:prstGeom>
        </p:spPr>
      </p:pic>
    </p:spTree>
    <p:extLst>
      <p:ext uri="{BB962C8B-B14F-4D97-AF65-F5344CB8AC3E}">
        <p14:creationId xmlns:p14="http://schemas.microsoft.com/office/powerpoint/2010/main" val="194125333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srcRect l="11946" r="9687"/>
          <a:stretch/>
        </p:blipFill>
        <p:spPr>
          <a:xfrm>
            <a:off x="9852924" y="0"/>
            <a:ext cx="2364911" cy="2087482"/>
          </a:xfrm>
          <a:prstGeom prst="rect">
            <a:avLst/>
          </a:prstGeom>
        </p:spPr>
      </p:pic>
      <p:pic>
        <p:nvPicPr>
          <p:cNvPr id="23" name="Picture 22"/>
          <p:cNvPicPr>
            <a:picLocks noChangeAspect="1"/>
          </p:cNvPicPr>
          <p:nvPr/>
        </p:nvPicPr>
        <p:blipFill>
          <a:blip r:embed="rId3"/>
          <a:stretch>
            <a:fillRect/>
          </a:stretch>
        </p:blipFill>
        <p:spPr>
          <a:xfrm>
            <a:off x="7380210" y="1"/>
            <a:ext cx="2619375" cy="2897116"/>
          </a:xfrm>
          <a:prstGeom prst="rect">
            <a:avLst/>
          </a:prstGeom>
        </p:spPr>
      </p:pic>
      <p:sp>
        <p:nvSpPr>
          <p:cNvPr id="2" name="Title 1"/>
          <p:cNvSpPr>
            <a:spLocks noGrp="1"/>
          </p:cNvSpPr>
          <p:nvPr>
            <p:ph type="title"/>
          </p:nvPr>
        </p:nvSpPr>
        <p:spPr>
          <a:xfrm>
            <a:off x="310565" y="203139"/>
            <a:ext cx="9076239" cy="1371600"/>
          </a:xfrm>
        </p:spPr>
        <p:txBody>
          <a:bodyPr/>
          <a:lstStyle/>
          <a:p>
            <a:endParaRPr lang="en-US" dirty="0"/>
          </a:p>
        </p:txBody>
      </p:sp>
      <p:pic>
        <p:nvPicPr>
          <p:cNvPr id="4" name="Picture 3"/>
          <p:cNvPicPr>
            <a:picLocks noChangeAspect="1"/>
          </p:cNvPicPr>
          <p:nvPr/>
        </p:nvPicPr>
        <p:blipFill>
          <a:blip r:embed="rId4"/>
          <a:stretch>
            <a:fillRect/>
          </a:stretch>
        </p:blipFill>
        <p:spPr>
          <a:xfrm>
            <a:off x="1604865" y="2911150"/>
            <a:ext cx="2857500" cy="1716897"/>
          </a:xfrm>
          <a:prstGeom prst="rect">
            <a:avLst/>
          </a:prstGeom>
        </p:spPr>
      </p:pic>
      <p:pic>
        <p:nvPicPr>
          <p:cNvPr id="10" name="Picture 9"/>
          <p:cNvPicPr>
            <a:picLocks noChangeAspect="1"/>
          </p:cNvPicPr>
          <p:nvPr/>
        </p:nvPicPr>
        <p:blipFill rotWithShape="1">
          <a:blip r:embed="rId5"/>
          <a:srcRect l="23509"/>
          <a:stretch/>
        </p:blipFill>
        <p:spPr>
          <a:xfrm>
            <a:off x="8525022" y="4909001"/>
            <a:ext cx="2003601" cy="1948999"/>
          </a:xfrm>
          <a:prstGeom prst="rect">
            <a:avLst/>
          </a:prstGeom>
        </p:spPr>
      </p:pic>
      <p:pic>
        <p:nvPicPr>
          <p:cNvPr id="16" name="Picture 15"/>
          <p:cNvPicPr>
            <a:picLocks noChangeAspect="1"/>
          </p:cNvPicPr>
          <p:nvPr/>
        </p:nvPicPr>
        <p:blipFill>
          <a:blip r:embed="rId6"/>
          <a:stretch>
            <a:fillRect/>
          </a:stretch>
        </p:blipFill>
        <p:spPr>
          <a:xfrm>
            <a:off x="5443189" y="0"/>
            <a:ext cx="2527787" cy="2701976"/>
          </a:xfrm>
          <a:prstGeom prst="rect">
            <a:avLst/>
          </a:prstGeom>
        </p:spPr>
      </p:pic>
      <p:pic>
        <p:nvPicPr>
          <p:cNvPr id="18" name="Picture 17"/>
          <p:cNvPicPr>
            <a:picLocks noChangeAspect="1"/>
          </p:cNvPicPr>
          <p:nvPr/>
        </p:nvPicPr>
        <p:blipFill>
          <a:blip r:embed="rId7"/>
          <a:stretch>
            <a:fillRect/>
          </a:stretch>
        </p:blipFill>
        <p:spPr>
          <a:xfrm>
            <a:off x="2091992" y="0"/>
            <a:ext cx="3568747" cy="3050938"/>
          </a:xfrm>
          <a:prstGeom prst="rect">
            <a:avLst/>
          </a:prstGeom>
        </p:spPr>
      </p:pic>
      <p:pic>
        <p:nvPicPr>
          <p:cNvPr id="19" name="Picture 18"/>
          <p:cNvPicPr>
            <a:picLocks noChangeAspect="1"/>
          </p:cNvPicPr>
          <p:nvPr/>
        </p:nvPicPr>
        <p:blipFill>
          <a:blip r:embed="rId8"/>
          <a:stretch>
            <a:fillRect/>
          </a:stretch>
        </p:blipFill>
        <p:spPr>
          <a:xfrm>
            <a:off x="10450950" y="3374877"/>
            <a:ext cx="1704975" cy="2686050"/>
          </a:xfrm>
          <a:prstGeom prst="rect">
            <a:avLst/>
          </a:prstGeom>
        </p:spPr>
      </p:pic>
      <p:pic>
        <p:nvPicPr>
          <p:cNvPr id="20" name="Picture 19"/>
          <p:cNvPicPr>
            <a:picLocks noChangeAspect="1"/>
          </p:cNvPicPr>
          <p:nvPr/>
        </p:nvPicPr>
        <p:blipFill>
          <a:blip r:embed="rId9"/>
          <a:stretch>
            <a:fillRect/>
          </a:stretch>
        </p:blipFill>
        <p:spPr>
          <a:xfrm>
            <a:off x="26887" y="1"/>
            <a:ext cx="2053840" cy="1365808"/>
          </a:xfrm>
          <a:prstGeom prst="rect">
            <a:avLst/>
          </a:prstGeom>
        </p:spPr>
      </p:pic>
      <p:pic>
        <p:nvPicPr>
          <p:cNvPr id="1026" name="Picture 2" descr="The Truth About Sex After 50: What You Need to Know | The Health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8943" y="2639876"/>
            <a:ext cx="2836079" cy="1743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4268842" y="4320851"/>
            <a:ext cx="4230586" cy="2537149"/>
          </a:xfrm>
          <a:prstGeom prst="rect">
            <a:avLst/>
          </a:prstGeom>
        </p:spPr>
      </p:pic>
      <p:pic>
        <p:nvPicPr>
          <p:cNvPr id="7" name="Picture 6"/>
          <p:cNvPicPr>
            <a:picLocks noChangeAspect="1"/>
          </p:cNvPicPr>
          <p:nvPr/>
        </p:nvPicPr>
        <p:blipFill>
          <a:blip r:embed="rId12"/>
          <a:stretch>
            <a:fillRect/>
          </a:stretch>
        </p:blipFill>
        <p:spPr>
          <a:xfrm>
            <a:off x="4317819" y="2623511"/>
            <a:ext cx="2466975" cy="1847850"/>
          </a:xfrm>
          <a:prstGeom prst="rect">
            <a:avLst/>
          </a:prstGeom>
        </p:spPr>
      </p:pic>
      <p:pic>
        <p:nvPicPr>
          <p:cNvPr id="8" name="Picture 7"/>
          <p:cNvPicPr>
            <a:picLocks noChangeAspect="1"/>
          </p:cNvPicPr>
          <p:nvPr/>
        </p:nvPicPr>
        <p:blipFill rotWithShape="1">
          <a:blip r:embed="rId13"/>
          <a:srcRect l="14689"/>
          <a:stretch/>
        </p:blipFill>
        <p:spPr>
          <a:xfrm>
            <a:off x="8398412" y="2862782"/>
            <a:ext cx="2104617" cy="2086277"/>
          </a:xfrm>
          <a:prstGeom prst="rect">
            <a:avLst/>
          </a:prstGeom>
        </p:spPr>
      </p:pic>
      <p:pic>
        <p:nvPicPr>
          <p:cNvPr id="9" name="Picture 8"/>
          <p:cNvPicPr>
            <a:picLocks noChangeAspect="1"/>
          </p:cNvPicPr>
          <p:nvPr/>
        </p:nvPicPr>
        <p:blipFill>
          <a:blip r:embed="rId14"/>
          <a:stretch>
            <a:fillRect/>
          </a:stretch>
        </p:blipFill>
        <p:spPr>
          <a:xfrm>
            <a:off x="15623" y="4596280"/>
            <a:ext cx="4302196" cy="1600200"/>
          </a:xfrm>
          <a:prstGeom prst="rect">
            <a:avLst/>
          </a:prstGeom>
        </p:spPr>
      </p:pic>
      <p:pic>
        <p:nvPicPr>
          <p:cNvPr id="15" name="Picture 14"/>
          <p:cNvPicPr>
            <a:picLocks noChangeAspect="1"/>
          </p:cNvPicPr>
          <p:nvPr/>
        </p:nvPicPr>
        <p:blipFill rotWithShape="1">
          <a:blip r:embed="rId15"/>
          <a:srcRect l="25931" r="12913"/>
          <a:stretch/>
        </p:blipFill>
        <p:spPr>
          <a:xfrm>
            <a:off x="9890248" y="1544636"/>
            <a:ext cx="2202024" cy="1884364"/>
          </a:xfrm>
          <a:prstGeom prst="rect">
            <a:avLst/>
          </a:prstGeom>
        </p:spPr>
      </p:pic>
      <p:pic>
        <p:nvPicPr>
          <p:cNvPr id="17" name="Picture 16"/>
          <p:cNvPicPr>
            <a:picLocks noChangeAspect="1"/>
          </p:cNvPicPr>
          <p:nvPr/>
        </p:nvPicPr>
        <p:blipFill>
          <a:blip r:embed="rId16"/>
          <a:stretch>
            <a:fillRect/>
          </a:stretch>
        </p:blipFill>
        <p:spPr>
          <a:xfrm>
            <a:off x="2710889" y="5281707"/>
            <a:ext cx="1925427" cy="1576293"/>
          </a:xfrm>
          <a:prstGeom prst="rect">
            <a:avLst/>
          </a:prstGeom>
        </p:spPr>
      </p:pic>
      <p:pic>
        <p:nvPicPr>
          <p:cNvPr id="21" name="Picture 20"/>
          <p:cNvPicPr>
            <a:picLocks noChangeAspect="1"/>
          </p:cNvPicPr>
          <p:nvPr/>
        </p:nvPicPr>
        <p:blipFill>
          <a:blip r:embed="rId17"/>
          <a:stretch>
            <a:fillRect/>
          </a:stretch>
        </p:blipFill>
        <p:spPr>
          <a:xfrm>
            <a:off x="0" y="5570955"/>
            <a:ext cx="2974543" cy="1287045"/>
          </a:xfrm>
          <a:prstGeom prst="rect">
            <a:avLst/>
          </a:prstGeom>
        </p:spPr>
      </p:pic>
      <p:pic>
        <p:nvPicPr>
          <p:cNvPr id="22" name="Picture 21"/>
          <p:cNvPicPr>
            <a:picLocks noChangeAspect="1"/>
          </p:cNvPicPr>
          <p:nvPr/>
        </p:nvPicPr>
        <p:blipFill>
          <a:blip r:embed="rId18"/>
          <a:stretch>
            <a:fillRect/>
          </a:stretch>
        </p:blipFill>
        <p:spPr>
          <a:xfrm>
            <a:off x="-9972" y="2988478"/>
            <a:ext cx="1952477" cy="1607802"/>
          </a:xfrm>
          <a:prstGeom prst="rect">
            <a:avLst/>
          </a:prstGeom>
        </p:spPr>
      </p:pic>
      <p:pic>
        <p:nvPicPr>
          <p:cNvPr id="24" name="Picture 23"/>
          <p:cNvPicPr>
            <a:picLocks noChangeAspect="1"/>
          </p:cNvPicPr>
          <p:nvPr/>
        </p:nvPicPr>
        <p:blipFill>
          <a:blip r:embed="rId19"/>
          <a:stretch>
            <a:fillRect/>
          </a:stretch>
        </p:blipFill>
        <p:spPr>
          <a:xfrm>
            <a:off x="15622" y="1260238"/>
            <a:ext cx="2856259" cy="1790700"/>
          </a:xfrm>
          <a:prstGeom prst="rect">
            <a:avLst/>
          </a:prstGeom>
        </p:spPr>
      </p:pic>
      <p:pic>
        <p:nvPicPr>
          <p:cNvPr id="26" name="Picture 25"/>
          <p:cNvPicPr>
            <a:picLocks noChangeAspect="1"/>
          </p:cNvPicPr>
          <p:nvPr/>
        </p:nvPicPr>
        <p:blipFill rotWithShape="1">
          <a:blip r:embed="rId20"/>
          <a:srcRect l="11244" r="14625"/>
          <a:stretch/>
        </p:blipFill>
        <p:spPr>
          <a:xfrm>
            <a:off x="10450949" y="5259240"/>
            <a:ext cx="1766887" cy="1598759"/>
          </a:xfrm>
          <a:prstGeom prst="rect">
            <a:avLst/>
          </a:prstGeom>
        </p:spPr>
      </p:pic>
      <p:pic>
        <p:nvPicPr>
          <p:cNvPr id="27" name="Picture 26"/>
          <p:cNvPicPr>
            <a:picLocks noChangeAspect="1"/>
          </p:cNvPicPr>
          <p:nvPr/>
        </p:nvPicPr>
        <p:blipFill>
          <a:blip r:embed="rId21"/>
          <a:stretch>
            <a:fillRect/>
          </a:stretch>
        </p:blipFill>
        <p:spPr>
          <a:xfrm>
            <a:off x="4314261" y="4487727"/>
            <a:ext cx="1346477" cy="2370273"/>
          </a:xfrm>
          <a:prstGeom prst="rect">
            <a:avLst/>
          </a:prstGeom>
        </p:spPr>
      </p:pic>
      <p:pic>
        <p:nvPicPr>
          <p:cNvPr id="28" name="Picture 27"/>
          <p:cNvPicPr>
            <a:picLocks noChangeAspect="1"/>
          </p:cNvPicPr>
          <p:nvPr/>
        </p:nvPicPr>
        <p:blipFill>
          <a:blip r:embed="rId22"/>
          <a:stretch>
            <a:fillRect/>
          </a:stretch>
        </p:blipFill>
        <p:spPr>
          <a:xfrm>
            <a:off x="1870039" y="0"/>
            <a:ext cx="1001842" cy="1443136"/>
          </a:xfrm>
          <a:prstGeom prst="rect">
            <a:avLst/>
          </a:prstGeom>
        </p:spPr>
      </p:pic>
      <p:pic>
        <p:nvPicPr>
          <p:cNvPr id="29" name="Picture 28"/>
          <p:cNvPicPr>
            <a:picLocks noChangeAspect="1"/>
          </p:cNvPicPr>
          <p:nvPr/>
        </p:nvPicPr>
        <p:blipFill>
          <a:blip r:embed="rId23"/>
          <a:stretch>
            <a:fillRect/>
          </a:stretch>
        </p:blipFill>
        <p:spPr>
          <a:xfrm>
            <a:off x="2370961" y="4521452"/>
            <a:ext cx="1962482" cy="855214"/>
          </a:xfrm>
          <a:prstGeom prst="rect">
            <a:avLst/>
          </a:prstGeom>
        </p:spPr>
      </p:pic>
    </p:spTree>
    <p:extLst>
      <p:ext uri="{BB962C8B-B14F-4D97-AF65-F5344CB8AC3E}">
        <p14:creationId xmlns:p14="http://schemas.microsoft.com/office/powerpoint/2010/main" val="4042615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69646" y="1161756"/>
            <a:ext cx="7195252" cy="4834128"/>
          </a:xfrm>
        </p:spPr>
        <p:txBody>
          <a:bodyPr/>
          <a:lstStyle/>
          <a:p>
            <a:pPr marL="457189" indent="-457189">
              <a:buClr>
                <a:schemeClr val="bg1"/>
              </a:buClr>
              <a:buFont typeface="Wingdings" panose="05000000000000000000" pitchFamily="2" charset="2"/>
              <a:buChar char="§"/>
            </a:pPr>
            <a:r>
              <a:rPr lang="en-US" sz="2200" dirty="0" smtClean="0"/>
              <a:t>Confidential</a:t>
            </a:r>
          </a:p>
          <a:p>
            <a:pPr marL="457189" indent="-457189">
              <a:buClr>
                <a:schemeClr val="bg1"/>
              </a:buClr>
              <a:buFont typeface="Wingdings" panose="05000000000000000000" pitchFamily="2" charset="2"/>
              <a:buChar char="§"/>
            </a:pPr>
            <a:r>
              <a:rPr lang="en-US" sz="2200" dirty="0" smtClean="0"/>
              <a:t>Nonjudgmental</a:t>
            </a:r>
          </a:p>
          <a:p>
            <a:pPr marL="457189" indent="-457189">
              <a:buClr>
                <a:schemeClr val="bg1"/>
              </a:buClr>
              <a:buFont typeface="Wingdings" panose="05000000000000000000" pitchFamily="2" charset="2"/>
              <a:buChar char="§"/>
            </a:pPr>
            <a:r>
              <a:rPr lang="en-US" sz="2200" dirty="0" smtClean="0"/>
              <a:t>Non-assuming</a:t>
            </a:r>
          </a:p>
          <a:p>
            <a:pPr marL="457189" indent="-457189">
              <a:buClr>
                <a:schemeClr val="bg1"/>
              </a:buClr>
              <a:buFont typeface="Wingdings" panose="05000000000000000000" pitchFamily="2" charset="2"/>
              <a:buChar char="§"/>
            </a:pPr>
            <a:r>
              <a:rPr lang="en-US" sz="2200" dirty="0" smtClean="0"/>
              <a:t>Inclusive</a:t>
            </a:r>
          </a:p>
          <a:p>
            <a:pPr marL="457189" indent="-457189">
              <a:buClr>
                <a:schemeClr val="bg1"/>
              </a:buClr>
              <a:buFont typeface="Wingdings" panose="05000000000000000000" pitchFamily="2" charset="2"/>
              <a:buChar char="§"/>
            </a:pPr>
            <a:r>
              <a:rPr lang="en-US" sz="2200" dirty="0" smtClean="0"/>
              <a:t>Open</a:t>
            </a:r>
          </a:p>
          <a:p>
            <a:pPr marL="457189" indent="-457189">
              <a:buClr>
                <a:schemeClr val="bg1"/>
              </a:buClr>
              <a:buFont typeface="Wingdings" panose="05000000000000000000" pitchFamily="2" charset="2"/>
              <a:buChar char="§"/>
            </a:pPr>
            <a:r>
              <a:rPr lang="en-US" sz="2200" dirty="0" smtClean="0"/>
              <a:t>Specific and direct</a:t>
            </a:r>
          </a:p>
          <a:p>
            <a:pPr marL="457189" indent="-457189">
              <a:buClr>
                <a:schemeClr val="bg1"/>
              </a:buClr>
              <a:buFont typeface="Wingdings" panose="05000000000000000000" pitchFamily="2" charset="2"/>
              <a:buChar char="§"/>
            </a:pPr>
            <a:r>
              <a:rPr lang="en-US" sz="2200" dirty="0" smtClean="0"/>
              <a:t>5 Ps</a:t>
            </a:r>
            <a:r>
              <a:rPr lang="en-US" sz="2200" dirty="0"/>
              <a:t> </a:t>
            </a:r>
            <a:r>
              <a:rPr lang="en-US" sz="2200" dirty="0" smtClean="0"/>
              <a:t>(</a:t>
            </a:r>
            <a:r>
              <a:rPr lang="en-US" sz="2200" u="sng" dirty="0" smtClean="0"/>
              <a:t>P</a:t>
            </a:r>
            <a:r>
              <a:rPr lang="en-US" sz="2200" dirty="0" smtClean="0"/>
              <a:t>artners, </a:t>
            </a:r>
            <a:r>
              <a:rPr lang="en-US" sz="2200" u="sng" dirty="0" smtClean="0"/>
              <a:t>P</a:t>
            </a:r>
            <a:r>
              <a:rPr lang="en-US" sz="2200" dirty="0" smtClean="0"/>
              <a:t>regnancy (prevention/intention, </a:t>
            </a:r>
            <a:r>
              <a:rPr lang="en-US" sz="2200" u="sng" dirty="0"/>
              <a:t>P</a:t>
            </a:r>
            <a:r>
              <a:rPr lang="en-US" sz="2200" dirty="0" smtClean="0"/>
              <a:t>rotection from STIs, sexual </a:t>
            </a:r>
            <a:r>
              <a:rPr lang="en-US" sz="2200" u="sng" dirty="0"/>
              <a:t>P</a:t>
            </a:r>
            <a:r>
              <a:rPr lang="en-US" sz="2200" dirty="0" smtClean="0"/>
              <a:t>ractices, and </a:t>
            </a:r>
            <a:r>
              <a:rPr lang="en-US" sz="2200" u="sng" dirty="0"/>
              <a:t>P</a:t>
            </a:r>
            <a:r>
              <a:rPr lang="en-US" sz="2200" dirty="0" smtClean="0"/>
              <a:t>ast history of STIs)</a:t>
            </a:r>
          </a:p>
          <a:p>
            <a:pPr marL="457189" indent="-457189">
              <a:buClr>
                <a:schemeClr val="bg1"/>
              </a:buClr>
              <a:buFont typeface="Wingdings" panose="05000000000000000000" pitchFamily="2" charset="2"/>
              <a:buChar char="§"/>
            </a:pPr>
            <a:r>
              <a:rPr lang="en-US" sz="2200" dirty="0" smtClean="0"/>
              <a:t>Avoid medical jargon</a:t>
            </a:r>
          </a:p>
          <a:p>
            <a:pPr marL="457189" indent="-457189">
              <a:buClr>
                <a:schemeClr val="bg1"/>
              </a:buClr>
              <a:buFont typeface="Wingdings" panose="05000000000000000000" pitchFamily="2" charset="2"/>
              <a:buChar char="§"/>
            </a:pPr>
            <a:r>
              <a:rPr lang="en-US" sz="2200" dirty="0" smtClean="0"/>
              <a:t>Engage the patient in the process of adopting health-promoting behaviors</a:t>
            </a:r>
          </a:p>
        </p:txBody>
      </p:sp>
      <p:pic>
        <p:nvPicPr>
          <p:cNvPr id="5" name="Content Placeholder 4"/>
          <p:cNvPicPr>
            <a:picLocks noGrp="1" noChangeAspect="1"/>
          </p:cNvPicPr>
          <p:nvPr>
            <p:ph sz="half" idx="2"/>
          </p:nvPr>
        </p:nvPicPr>
        <p:blipFill>
          <a:blip r:embed="rId3"/>
          <a:stretch>
            <a:fillRect/>
          </a:stretch>
        </p:blipFill>
        <p:spPr>
          <a:xfrm>
            <a:off x="7464898" y="1161417"/>
            <a:ext cx="4308236" cy="4834467"/>
          </a:xfrm>
          <a:prstGeom prst="rect">
            <a:avLst/>
          </a:prstGeom>
        </p:spPr>
      </p:pic>
      <p:sp>
        <p:nvSpPr>
          <p:cNvPr id="4" name="Title 3"/>
          <p:cNvSpPr>
            <a:spLocks noGrp="1"/>
          </p:cNvSpPr>
          <p:nvPr>
            <p:ph type="title"/>
          </p:nvPr>
        </p:nvSpPr>
        <p:spPr/>
        <p:txBody>
          <a:bodyPr/>
          <a:lstStyle/>
          <a:p>
            <a:r>
              <a:rPr lang="en-US" sz="4000" dirty="0"/>
              <a:t>Sexual </a:t>
            </a:r>
            <a:r>
              <a:rPr lang="en-US" sz="4000" dirty="0" smtClean="0"/>
              <a:t>history </a:t>
            </a:r>
            <a:r>
              <a:rPr lang="en-US" sz="4000" dirty="0"/>
              <a:t>101</a:t>
            </a:r>
          </a:p>
        </p:txBody>
      </p:sp>
    </p:spTree>
    <p:extLst>
      <p:ext uri="{BB962C8B-B14F-4D97-AF65-F5344CB8AC3E}">
        <p14:creationId xmlns:p14="http://schemas.microsoft.com/office/powerpoint/2010/main" val="1860563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Elements </a:t>
            </a:r>
            <a:r>
              <a:rPr lang="en-US" sz="4400" dirty="0" smtClean="0"/>
              <a:t>in a sexual history</a:t>
            </a:r>
            <a:endParaRPr lang="en-US" sz="4400" dirty="0"/>
          </a:p>
        </p:txBody>
      </p:sp>
      <p:sp>
        <p:nvSpPr>
          <p:cNvPr id="6" name="Text Placeholder 5"/>
          <p:cNvSpPr>
            <a:spLocks noGrp="1"/>
          </p:cNvSpPr>
          <p:nvPr>
            <p:ph type="body" idx="1"/>
          </p:nvPr>
        </p:nvSpPr>
        <p:spPr>
          <a:xfrm>
            <a:off x="272955" y="957096"/>
            <a:ext cx="11619243" cy="5500944"/>
          </a:xfrm>
        </p:spPr>
        <p:txBody>
          <a:bodyPr/>
          <a:lstStyle/>
          <a:p>
            <a:pPr>
              <a:buFont typeface="Wingdings" panose="05000000000000000000" pitchFamily="2" charset="2"/>
              <a:buChar char="§"/>
            </a:pPr>
            <a:r>
              <a:rPr lang="en-US" sz="2400" b="1" dirty="0" smtClean="0"/>
              <a:t>Confidentiality</a:t>
            </a:r>
            <a:r>
              <a:rPr lang="en-US" sz="2400" b="1" dirty="0"/>
              <a:t>: </a:t>
            </a:r>
            <a:r>
              <a:rPr lang="en-US" sz="2400" dirty="0"/>
              <a:t>Establish a safe and comfortable environment to discuss personal health issues. At the beginning of the visit, emphasize patient confidentiality and its limits </a:t>
            </a:r>
          </a:p>
          <a:p>
            <a:pPr>
              <a:buFont typeface="Wingdings" panose="05000000000000000000" pitchFamily="2" charset="2"/>
              <a:buChar char="§"/>
            </a:pPr>
            <a:r>
              <a:rPr lang="en-US" sz="2400" b="1" dirty="0"/>
              <a:t>Patient concerns: </a:t>
            </a:r>
            <a:endParaRPr lang="en-US" sz="2400" b="1" dirty="0" smtClean="0"/>
          </a:p>
          <a:p>
            <a:pPr lvl="1"/>
            <a:r>
              <a:rPr lang="en-US" sz="2400" dirty="0" smtClean="0"/>
              <a:t>open-ended questions</a:t>
            </a:r>
          </a:p>
          <a:p>
            <a:pPr lvl="1"/>
            <a:r>
              <a:rPr lang="en-US" sz="2400" dirty="0" smtClean="0"/>
              <a:t>ask specific questions about </a:t>
            </a:r>
            <a:r>
              <a:rPr lang="en-US" sz="2400" dirty="0"/>
              <a:t>sexual problems or </a:t>
            </a:r>
            <a:r>
              <a:rPr lang="en-US" sz="2400" dirty="0" smtClean="0"/>
              <a:t>concerns  </a:t>
            </a:r>
            <a:endParaRPr lang="en-US" sz="2400" dirty="0"/>
          </a:p>
          <a:p>
            <a:pPr>
              <a:buFont typeface="Wingdings" panose="05000000000000000000" pitchFamily="2" charset="2"/>
              <a:buChar char="§"/>
            </a:pPr>
            <a:r>
              <a:rPr lang="en-US" sz="2400" b="1" dirty="0"/>
              <a:t>Sexual orientation and preferences: </a:t>
            </a:r>
          </a:p>
          <a:p>
            <a:pPr lvl="1"/>
            <a:r>
              <a:rPr lang="en-US" sz="2400" dirty="0">
                <a:latin typeface="Calibri (body)"/>
              </a:rPr>
              <a:t>h</a:t>
            </a:r>
            <a:r>
              <a:rPr lang="en-US" sz="2400" dirty="0" smtClean="0">
                <a:latin typeface="Calibri (body)"/>
              </a:rPr>
              <a:t>ow </a:t>
            </a:r>
            <a:r>
              <a:rPr lang="en-US" sz="2400" dirty="0">
                <a:latin typeface="Calibri (body)"/>
              </a:rPr>
              <a:t>a person identifies their </a:t>
            </a:r>
            <a:r>
              <a:rPr lang="en-US" sz="2400" dirty="0" smtClean="0">
                <a:latin typeface="Calibri (body)"/>
              </a:rPr>
              <a:t>sexuality/gender </a:t>
            </a:r>
            <a:r>
              <a:rPr lang="en-US" sz="2400" dirty="0">
                <a:latin typeface="Calibri (body)"/>
              </a:rPr>
              <a:t>does </a:t>
            </a:r>
            <a:r>
              <a:rPr lang="en-US" sz="2400" b="1" dirty="0">
                <a:latin typeface="Calibri (body)"/>
              </a:rPr>
              <a:t>NOT</a:t>
            </a:r>
            <a:r>
              <a:rPr lang="en-US" sz="2400" dirty="0">
                <a:latin typeface="Calibri (body)"/>
              </a:rPr>
              <a:t> always tell you who they have sex with or who they are attracted </a:t>
            </a:r>
            <a:r>
              <a:rPr lang="en-US" sz="2400" dirty="0" smtClean="0">
                <a:latin typeface="Calibri (body)"/>
              </a:rPr>
              <a:t>to</a:t>
            </a:r>
          </a:p>
          <a:p>
            <a:pPr lvl="1"/>
            <a:r>
              <a:rPr lang="en-US" sz="2400" dirty="0" smtClean="0"/>
              <a:t>do </a:t>
            </a:r>
            <a:r>
              <a:rPr lang="en-US" sz="2400" b="1" dirty="0" smtClean="0"/>
              <a:t>NOT</a:t>
            </a:r>
            <a:r>
              <a:rPr lang="en-US" sz="2400" dirty="0" smtClean="0"/>
              <a:t> </a:t>
            </a:r>
            <a:r>
              <a:rPr lang="en-US" sz="2400" dirty="0"/>
              <a:t>assume sexuality </a:t>
            </a:r>
            <a:r>
              <a:rPr lang="en-US" sz="2400" dirty="0" smtClean="0"/>
              <a:t>or practices</a:t>
            </a:r>
            <a:endParaRPr lang="en-US" sz="2400" dirty="0"/>
          </a:p>
          <a:p>
            <a:pPr>
              <a:buFont typeface="Wingdings" panose="05000000000000000000" pitchFamily="2" charset="2"/>
              <a:buChar char="§"/>
            </a:pPr>
            <a:r>
              <a:rPr lang="en-US" sz="2400" b="1" dirty="0" smtClean="0"/>
              <a:t>Age </a:t>
            </a:r>
            <a:r>
              <a:rPr lang="en-US" sz="2400" b="1" dirty="0"/>
              <a:t>of </a:t>
            </a:r>
            <a:r>
              <a:rPr lang="en-US" sz="2400" b="1" dirty="0" err="1" smtClean="0"/>
              <a:t>sexarche</a:t>
            </a:r>
            <a:r>
              <a:rPr lang="en-US" sz="2400" b="1" dirty="0" smtClean="0"/>
              <a:t> (debut)/ re-emergence of sex: </a:t>
            </a:r>
          </a:p>
          <a:p>
            <a:pPr lvl="1"/>
            <a:r>
              <a:rPr lang="en-US" sz="2400" dirty="0"/>
              <a:t>y</a:t>
            </a:r>
            <a:r>
              <a:rPr lang="en-US" sz="2400" dirty="0" smtClean="0"/>
              <a:t>ounger </a:t>
            </a:r>
            <a:r>
              <a:rPr lang="en-US" sz="2400" dirty="0"/>
              <a:t>adolescents who are in relationships with older partners know less about </a:t>
            </a:r>
            <a:r>
              <a:rPr lang="en-US" sz="2400" dirty="0" smtClean="0"/>
              <a:t>STI and pregnancy prevention/negotiation of safe sex practices </a:t>
            </a:r>
          </a:p>
          <a:p>
            <a:pPr lvl="1"/>
            <a:r>
              <a:rPr lang="en-US" sz="2400" dirty="0"/>
              <a:t>s</a:t>
            </a:r>
            <a:r>
              <a:rPr lang="en-US" sz="2400" dirty="0" smtClean="0"/>
              <a:t>eniors: re-activating sexual activity</a:t>
            </a:r>
            <a:endParaRPr lang="en-US" sz="2400" dirty="0"/>
          </a:p>
        </p:txBody>
      </p:sp>
      <p:sp>
        <p:nvSpPr>
          <p:cNvPr id="4" name="TextBox 3"/>
          <p:cNvSpPr txBox="1"/>
          <p:nvPr/>
        </p:nvSpPr>
        <p:spPr>
          <a:xfrm>
            <a:off x="2927925" y="6488668"/>
            <a:ext cx="9264075" cy="369332"/>
          </a:xfrm>
          <a:prstGeom prst="rect">
            <a:avLst/>
          </a:prstGeom>
          <a:noFill/>
        </p:spPr>
        <p:txBody>
          <a:bodyPr wrap="none" rtlCol="0">
            <a:spAutoFit/>
          </a:bodyPr>
          <a:lstStyle/>
          <a:p>
            <a:r>
              <a:rPr lang="en-US" dirty="0">
                <a:hlinkClick r:id="rId2"/>
              </a:rPr>
              <a:t>https://</a:t>
            </a:r>
            <a:r>
              <a:rPr lang="en-US" dirty="0" smtClean="0">
                <a:hlinkClick r:id="rId2"/>
              </a:rPr>
              <a:t>journalofethics.ama-assn.org/article/why-do-we-take-sexual-history/2005-10</a:t>
            </a:r>
            <a:r>
              <a:rPr lang="en-US" dirty="0" smtClean="0"/>
              <a:t> (AMA)</a:t>
            </a:r>
            <a:endParaRPr lang="en-US" dirty="0"/>
          </a:p>
        </p:txBody>
      </p:sp>
    </p:spTree>
    <p:extLst>
      <p:ext uri="{BB962C8B-B14F-4D97-AF65-F5344CB8AC3E}">
        <p14:creationId xmlns:p14="http://schemas.microsoft.com/office/powerpoint/2010/main" val="1710942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Elements in a </a:t>
            </a:r>
            <a:r>
              <a:rPr lang="en-US" sz="4400" dirty="0" smtClean="0"/>
              <a:t>sexual </a:t>
            </a:r>
            <a:r>
              <a:rPr lang="en-US" sz="4400" dirty="0"/>
              <a:t>h</a:t>
            </a:r>
            <a:r>
              <a:rPr lang="en-US" sz="4400" dirty="0" smtClean="0"/>
              <a:t>istory</a:t>
            </a:r>
            <a:endParaRPr lang="en-US" sz="4400" dirty="0"/>
          </a:p>
        </p:txBody>
      </p:sp>
      <p:sp>
        <p:nvSpPr>
          <p:cNvPr id="6" name="Text Placeholder 5"/>
          <p:cNvSpPr>
            <a:spLocks noGrp="1"/>
          </p:cNvSpPr>
          <p:nvPr>
            <p:ph type="body" idx="1"/>
          </p:nvPr>
        </p:nvSpPr>
        <p:spPr>
          <a:xfrm>
            <a:off x="327546" y="908055"/>
            <a:ext cx="11864454" cy="5500944"/>
          </a:xfrm>
        </p:spPr>
        <p:txBody>
          <a:bodyPr/>
          <a:lstStyle/>
          <a:p>
            <a:pPr>
              <a:buFont typeface="Wingdings" panose="05000000000000000000" pitchFamily="2" charset="2"/>
              <a:buChar char="§"/>
            </a:pPr>
            <a:r>
              <a:rPr lang="en-US" sz="2400" b="1" dirty="0" smtClean="0"/>
              <a:t>Types </a:t>
            </a:r>
            <a:r>
              <a:rPr lang="en-US" sz="2400" b="1" dirty="0"/>
              <a:t>of sexual practice </a:t>
            </a:r>
            <a:endParaRPr lang="en-US" sz="2400" b="1" dirty="0" smtClean="0"/>
          </a:p>
          <a:p>
            <a:pPr lvl="1"/>
            <a:r>
              <a:rPr lang="en-US" sz="2400" dirty="0" smtClean="0"/>
              <a:t>Orifices (oral</a:t>
            </a:r>
            <a:r>
              <a:rPr lang="en-US" sz="2400" dirty="0"/>
              <a:t>, anal, </a:t>
            </a:r>
            <a:r>
              <a:rPr lang="en-US" sz="2400" dirty="0" smtClean="0"/>
              <a:t>vaginal)</a:t>
            </a:r>
          </a:p>
          <a:p>
            <a:pPr lvl="1"/>
            <a:r>
              <a:rPr lang="en-US" sz="2400" dirty="0" smtClean="0"/>
              <a:t>Use terms that are relatable (</a:t>
            </a:r>
            <a:r>
              <a:rPr lang="en-US" sz="2400" dirty="0" err="1" smtClean="0"/>
              <a:t>eg</a:t>
            </a:r>
            <a:r>
              <a:rPr lang="en-US" sz="2400" dirty="0" smtClean="0"/>
              <a:t>., bottom, top)</a:t>
            </a:r>
          </a:p>
          <a:p>
            <a:pPr lvl="1"/>
            <a:r>
              <a:rPr lang="en-US" sz="2400" dirty="0" smtClean="0"/>
              <a:t>Devices, potions, douches, </a:t>
            </a:r>
            <a:r>
              <a:rPr lang="en-US" sz="2400" dirty="0" err="1" smtClean="0"/>
              <a:t>etc</a:t>
            </a:r>
            <a:endParaRPr lang="en-US" sz="2400" dirty="0" smtClean="0"/>
          </a:p>
          <a:p>
            <a:pPr lvl="1"/>
            <a:r>
              <a:rPr lang="en-US" sz="2400" dirty="0" smtClean="0"/>
              <a:t>Elicits info to assess of </a:t>
            </a:r>
            <a:r>
              <a:rPr lang="en-US" sz="2400" dirty="0"/>
              <a:t>sexual practice in the assessment for </a:t>
            </a:r>
            <a:r>
              <a:rPr lang="en-US" sz="2400" dirty="0" smtClean="0"/>
              <a:t>STI </a:t>
            </a:r>
            <a:r>
              <a:rPr lang="en-US" sz="2400" dirty="0"/>
              <a:t>risk and presentation </a:t>
            </a:r>
            <a:r>
              <a:rPr lang="en-US" sz="2400" dirty="0" smtClean="0"/>
              <a:t> </a:t>
            </a:r>
            <a:endParaRPr lang="en-US" sz="2400" dirty="0"/>
          </a:p>
          <a:p>
            <a:pPr>
              <a:buFont typeface="Wingdings" panose="05000000000000000000" pitchFamily="2" charset="2"/>
              <a:buChar char="§"/>
            </a:pPr>
            <a:r>
              <a:rPr lang="en-US" sz="2400" b="1" dirty="0"/>
              <a:t>Last sexual intercourse: </a:t>
            </a:r>
            <a:r>
              <a:rPr lang="en-US" sz="2400" dirty="0" smtClean="0"/>
              <a:t>important </a:t>
            </a:r>
            <a:r>
              <a:rPr lang="en-US" sz="2400" dirty="0"/>
              <a:t>for pregnancy and contraceptive </a:t>
            </a:r>
            <a:r>
              <a:rPr lang="en-US" sz="2400" dirty="0" smtClean="0"/>
              <a:t>counseling; STI </a:t>
            </a:r>
            <a:r>
              <a:rPr lang="en-US" sz="2400" dirty="0"/>
              <a:t>treatment and </a:t>
            </a:r>
            <a:r>
              <a:rPr lang="en-US" sz="2400" dirty="0" smtClean="0"/>
              <a:t>prevention</a:t>
            </a:r>
            <a:endParaRPr lang="en-US" sz="2400" dirty="0"/>
          </a:p>
          <a:p>
            <a:pPr>
              <a:buFont typeface="Wingdings" panose="05000000000000000000" pitchFamily="2" charset="2"/>
              <a:buChar char="§"/>
            </a:pPr>
            <a:r>
              <a:rPr lang="en-US" sz="2400" b="1" dirty="0"/>
              <a:t>Sexual partner assessment: </a:t>
            </a:r>
            <a:endParaRPr lang="en-US" sz="2400" b="1" dirty="0" smtClean="0"/>
          </a:p>
          <a:p>
            <a:pPr lvl="1"/>
            <a:r>
              <a:rPr lang="en-US" sz="2400" dirty="0" smtClean="0"/>
              <a:t># lifetime partners </a:t>
            </a:r>
            <a:r>
              <a:rPr lang="en-US" sz="2400" b="1" dirty="0" smtClean="0"/>
              <a:t>(+/-)</a:t>
            </a:r>
            <a:r>
              <a:rPr lang="en-US" sz="2400" dirty="0" smtClean="0"/>
              <a:t>; #partners </a:t>
            </a:r>
            <a:r>
              <a:rPr lang="en-US" sz="2400" dirty="0"/>
              <a:t>in last 6 months, </a:t>
            </a:r>
            <a:r>
              <a:rPr lang="en-US" sz="2400" dirty="0" smtClean="0"/>
              <a:t>where they meet their partners; nature </a:t>
            </a:r>
            <a:r>
              <a:rPr lang="en-US" sz="2400" dirty="0"/>
              <a:t>of the relationship (</a:t>
            </a:r>
            <a:r>
              <a:rPr lang="en-US" sz="2400" dirty="0" err="1" smtClean="0"/>
              <a:t>eg</a:t>
            </a:r>
            <a:r>
              <a:rPr lang="en-US" sz="2400" dirty="0" smtClean="0"/>
              <a:t>., </a:t>
            </a:r>
            <a:r>
              <a:rPr lang="en-US" sz="2400" dirty="0"/>
              <a:t>serial </a:t>
            </a:r>
            <a:r>
              <a:rPr lang="en-US" sz="2400" dirty="0" smtClean="0"/>
              <a:t>monogamy, concurrency, one-offs, recycled), </a:t>
            </a:r>
            <a:r>
              <a:rPr lang="en-US" sz="2400" dirty="0"/>
              <a:t>ability to negotiate use of </a:t>
            </a:r>
            <a:r>
              <a:rPr lang="en-US" sz="2400" dirty="0" smtClean="0"/>
              <a:t>condoms/birth control, when and how they have sex (choice?), </a:t>
            </a:r>
            <a:r>
              <a:rPr lang="en-US" sz="2400" dirty="0"/>
              <a:t>and intimate partner violence screening </a:t>
            </a:r>
            <a:r>
              <a:rPr lang="en-US" sz="2400" dirty="0" smtClean="0"/>
              <a:t> </a:t>
            </a:r>
            <a:endParaRPr lang="en-US" sz="2400" dirty="0"/>
          </a:p>
        </p:txBody>
      </p:sp>
      <p:sp>
        <p:nvSpPr>
          <p:cNvPr id="4" name="TextBox 3"/>
          <p:cNvSpPr txBox="1"/>
          <p:nvPr/>
        </p:nvSpPr>
        <p:spPr>
          <a:xfrm>
            <a:off x="11038127" y="6449724"/>
            <a:ext cx="684803" cy="369332"/>
          </a:xfrm>
          <a:prstGeom prst="rect">
            <a:avLst/>
          </a:prstGeom>
          <a:noFill/>
        </p:spPr>
        <p:txBody>
          <a:bodyPr wrap="none" rtlCol="0">
            <a:spAutoFit/>
          </a:bodyPr>
          <a:lstStyle/>
          <a:p>
            <a:r>
              <a:rPr lang="en-US" dirty="0" smtClean="0"/>
              <a:t>AMA</a:t>
            </a:r>
            <a:endParaRPr lang="en-US" dirty="0"/>
          </a:p>
        </p:txBody>
      </p:sp>
    </p:spTree>
    <p:extLst>
      <p:ext uri="{BB962C8B-B14F-4D97-AF65-F5344CB8AC3E}">
        <p14:creationId xmlns:p14="http://schemas.microsoft.com/office/powerpoint/2010/main" val="1578335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Elements in a </a:t>
            </a:r>
            <a:r>
              <a:rPr lang="en-US" sz="4400" dirty="0" smtClean="0"/>
              <a:t>sexual </a:t>
            </a:r>
            <a:r>
              <a:rPr lang="en-US" sz="4400" dirty="0"/>
              <a:t>h</a:t>
            </a:r>
            <a:r>
              <a:rPr lang="en-US" sz="4400" dirty="0" smtClean="0"/>
              <a:t>istory</a:t>
            </a:r>
            <a:endParaRPr lang="en-US" sz="4400" dirty="0"/>
          </a:p>
        </p:txBody>
      </p:sp>
      <p:sp>
        <p:nvSpPr>
          <p:cNvPr id="6" name="Text Placeholder 5"/>
          <p:cNvSpPr>
            <a:spLocks noGrp="1"/>
          </p:cNvSpPr>
          <p:nvPr>
            <p:ph type="body" idx="1"/>
          </p:nvPr>
        </p:nvSpPr>
        <p:spPr>
          <a:xfrm>
            <a:off x="349624" y="1145354"/>
            <a:ext cx="11714997" cy="5900904"/>
          </a:xfrm>
        </p:spPr>
        <p:txBody>
          <a:bodyPr/>
          <a:lstStyle/>
          <a:p>
            <a:pPr>
              <a:buFont typeface="Wingdings" panose="05000000000000000000" pitchFamily="2" charset="2"/>
              <a:buChar char="§"/>
            </a:pPr>
            <a:r>
              <a:rPr lang="en-US" sz="2600" b="1" dirty="0" smtClean="0"/>
              <a:t>Pregnancy </a:t>
            </a:r>
            <a:r>
              <a:rPr lang="en-US" sz="2600" b="1" dirty="0"/>
              <a:t>prevention or desires:</a:t>
            </a:r>
            <a:r>
              <a:rPr lang="en-US" sz="2600" dirty="0"/>
              <a:t> </a:t>
            </a:r>
            <a:endParaRPr lang="en-US" sz="2600" dirty="0" smtClean="0"/>
          </a:p>
          <a:p>
            <a:pPr lvl="1"/>
            <a:r>
              <a:rPr lang="en-US" sz="2600" dirty="0" smtClean="0"/>
              <a:t>counseling </a:t>
            </a:r>
            <a:r>
              <a:rPr lang="en-US" sz="2600" dirty="0"/>
              <a:t>is consistent with </a:t>
            </a:r>
            <a:r>
              <a:rPr lang="en-US" sz="2600" dirty="0" smtClean="0"/>
              <a:t>patient’s goals</a:t>
            </a:r>
            <a:r>
              <a:rPr lang="en-US" sz="2600" dirty="0"/>
              <a:t>, and information and advice is </a:t>
            </a:r>
            <a:r>
              <a:rPr lang="en-US" sz="2600" dirty="0" smtClean="0"/>
              <a:t>appropriate.</a:t>
            </a:r>
          </a:p>
          <a:p>
            <a:pPr lvl="1"/>
            <a:r>
              <a:rPr lang="en-US" sz="2600" dirty="0"/>
              <a:t>p</a:t>
            </a:r>
            <a:r>
              <a:rPr lang="en-US" sz="2600" dirty="0" smtClean="0"/>
              <a:t>rior </a:t>
            </a:r>
            <a:r>
              <a:rPr lang="en-US" sz="2600" dirty="0"/>
              <a:t>pregnancies and outcomes: </a:t>
            </a:r>
            <a:r>
              <a:rPr lang="en-US" sz="2600" dirty="0" smtClean="0"/>
              <a:t>important in contraceptive </a:t>
            </a:r>
            <a:r>
              <a:rPr lang="en-US" sz="2600" dirty="0"/>
              <a:t>and reproductive counseling to identify risk and needs.</a:t>
            </a:r>
          </a:p>
          <a:p>
            <a:pPr>
              <a:buFont typeface="Wingdings" panose="05000000000000000000" pitchFamily="2" charset="2"/>
              <a:buChar char="§"/>
            </a:pPr>
            <a:r>
              <a:rPr lang="en-US" sz="2600" b="1" dirty="0" smtClean="0"/>
              <a:t>Sexually transmitted infections (STIs) </a:t>
            </a:r>
          </a:p>
          <a:p>
            <a:pPr lvl="1"/>
            <a:r>
              <a:rPr lang="en-US" sz="2600" i="1" dirty="0" smtClean="0"/>
              <a:t>prevention </a:t>
            </a:r>
            <a:r>
              <a:rPr lang="en-US" sz="2600" i="1" dirty="0"/>
              <a:t>practices</a:t>
            </a:r>
            <a:r>
              <a:rPr lang="en-US" sz="2600" dirty="0"/>
              <a:t>: </a:t>
            </a:r>
            <a:r>
              <a:rPr lang="en-US" sz="2600" dirty="0" smtClean="0"/>
              <a:t>condom </a:t>
            </a:r>
            <a:r>
              <a:rPr lang="en-US" sz="2600" dirty="0"/>
              <a:t>usage (</a:t>
            </a:r>
            <a:r>
              <a:rPr lang="en-US" sz="2600" dirty="0" err="1"/>
              <a:t>eg</a:t>
            </a:r>
            <a:r>
              <a:rPr lang="en-US" sz="2600" dirty="0"/>
              <a:t>, consistency, correct use, access), </a:t>
            </a:r>
            <a:r>
              <a:rPr lang="en-US" sz="2600" dirty="0" smtClean="0"/>
              <a:t>lube, </a:t>
            </a:r>
            <a:r>
              <a:rPr lang="en-US" sz="2600" dirty="0" err="1" smtClean="0"/>
              <a:t>PrEP</a:t>
            </a:r>
            <a:r>
              <a:rPr lang="en-US" sz="2600" dirty="0" smtClean="0"/>
              <a:t>, STI/HIV testing, partner info (status).</a:t>
            </a:r>
            <a:endParaRPr lang="en-US" sz="2600" dirty="0"/>
          </a:p>
          <a:p>
            <a:pPr lvl="1"/>
            <a:r>
              <a:rPr lang="en-US" sz="2600" i="1" dirty="0" smtClean="0"/>
              <a:t>symptoms</a:t>
            </a:r>
            <a:r>
              <a:rPr lang="en-US" sz="2600" dirty="0"/>
              <a:t>: </a:t>
            </a:r>
            <a:r>
              <a:rPr lang="en-US" sz="2600" dirty="0" smtClean="0"/>
              <a:t>many patients </a:t>
            </a:r>
            <a:r>
              <a:rPr lang="en-US" sz="2600" dirty="0"/>
              <a:t>may be </a:t>
            </a:r>
            <a:r>
              <a:rPr lang="en-US" sz="2600" dirty="0" smtClean="0"/>
              <a:t>asymptomatic; education </a:t>
            </a:r>
            <a:r>
              <a:rPr lang="en-US" sz="2600" dirty="0"/>
              <a:t>regarding </a:t>
            </a:r>
            <a:r>
              <a:rPr lang="en-US" sz="2600" dirty="0" smtClean="0"/>
              <a:t>STIs</a:t>
            </a:r>
            <a:r>
              <a:rPr lang="en-US" sz="2600" dirty="0"/>
              <a:t>.</a:t>
            </a:r>
          </a:p>
          <a:p>
            <a:pPr lvl="1"/>
            <a:r>
              <a:rPr lang="en-US" sz="2600" i="1" dirty="0" smtClean="0"/>
              <a:t>history </a:t>
            </a:r>
            <a:r>
              <a:rPr lang="en-US" sz="2600" i="1" dirty="0"/>
              <a:t>of prior </a:t>
            </a:r>
            <a:r>
              <a:rPr lang="en-US" sz="2600" i="1" dirty="0" smtClean="0"/>
              <a:t>STIs</a:t>
            </a:r>
            <a:r>
              <a:rPr lang="en-US" sz="2600" dirty="0"/>
              <a:t>: Eliciting this history is an opportunity to discuss how to prevent future </a:t>
            </a:r>
            <a:r>
              <a:rPr lang="en-US" sz="2600" dirty="0" smtClean="0"/>
              <a:t>STIs</a:t>
            </a:r>
            <a:r>
              <a:rPr lang="en-US" sz="2600" dirty="0"/>
              <a:t>, potential infertility and to assess </a:t>
            </a:r>
            <a:r>
              <a:rPr lang="en-US" sz="2600" dirty="0" smtClean="0"/>
              <a:t>STI </a:t>
            </a:r>
            <a:r>
              <a:rPr lang="en-US" sz="2600" dirty="0"/>
              <a:t>risk</a:t>
            </a:r>
            <a:r>
              <a:rPr lang="en-US" sz="2600" dirty="0" smtClean="0"/>
              <a:t>.</a:t>
            </a:r>
            <a:endParaRPr lang="en-US" sz="2600" dirty="0"/>
          </a:p>
        </p:txBody>
      </p:sp>
      <p:sp>
        <p:nvSpPr>
          <p:cNvPr id="4" name="TextBox 3"/>
          <p:cNvSpPr txBox="1"/>
          <p:nvPr/>
        </p:nvSpPr>
        <p:spPr>
          <a:xfrm>
            <a:off x="11038127" y="6449724"/>
            <a:ext cx="684803" cy="369332"/>
          </a:xfrm>
          <a:prstGeom prst="rect">
            <a:avLst/>
          </a:prstGeom>
          <a:noFill/>
        </p:spPr>
        <p:txBody>
          <a:bodyPr wrap="none" rtlCol="0">
            <a:spAutoFit/>
          </a:bodyPr>
          <a:lstStyle/>
          <a:p>
            <a:r>
              <a:rPr lang="en-US" dirty="0" smtClean="0"/>
              <a:t>AMA</a:t>
            </a:r>
            <a:endParaRPr lang="en-US" dirty="0"/>
          </a:p>
        </p:txBody>
      </p:sp>
    </p:spTree>
    <p:extLst>
      <p:ext uri="{BB962C8B-B14F-4D97-AF65-F5344CB8AC3E}">
        <p14:creationId xmlns:p14="http://schemas.microsoft.com/office/powerpoint/2010/main" val="2166125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Elements in a </a:t>
            </a:r>
            <a:r>
              <a:rPr lang="en-US" sz="4400" dirty="0" smtClean="0"/>
              <a:t>sexual </a:t>
            </a:r>
            <a:r>
              <a:rPr lang="en-US" sz="4400" dirty="0"/>
              <a:t>h</a:t>
            </a:r>
            <a:r>
              <a:rPr lang="en-US" sz="4400" dirty="0" smtClean="0"/>
              <a:t>istory</a:t>
            </a:r>
            <a:endParaRPr lang="en-US" sz="4400" dirty="0"/>
          </a:p>
        </p:txBody>
      </p:sp>
      <p:sp>
        <p:nvSpPr>
          <p:cNvPr id="6" name="Text Placeholder 5"/>
          <p:cNvSpPr>
            <a:spLocks noGrp="1"/>
          </p:cNvSpPr>
          <p:nvPr>
            <p:ph type="body" idx="1"/>
          </p:nvPr>
        </p:nvSpPr>
        <p:spPr>
          <a:xfrm>
            <a:off x="619595" y="957096"/>
            <a:ext cx="11445026" cy="5500944"/>
          </a:xfrm>
        </p:spPr>
        <p:txBody>
          <a:bodyPr/>
          <a:lstStyle/>
          <a:p>
            <a:pPr>
              <a:buFont typeface="Wingdings" panose="05000000000000000000" pitchFamily="2" charset="2"/>
              <a:buChar char="§"/>
            </a:pPr>
            <a:r>
              <a:rPr lang="en-US" b="1" dirty="0" smtClean="0"/>
              <a:t>Problems </a:t>
            </a:r>
            <a:r>
              <a:rPr lang="en-US" b="1" dirty="0"/>
              <a:t>related to sexual </a:t>
            </a:r>
            <a:r>
              <a:rPr lang="en-US" b="1" dirty="0" smtClean="0"/>
              <a:t>intercourse</a:t>
            </a:r>
          </a:p>
          <a:p>
            <a:pPr lvl="1"/>
            <a:r>
              <a:rPr lang="en-US" dirty="0" smtClean="0"/>
              <a:t>physical: fatigue, chest pain, erectile dysfunction, libido, </a:t>
            </a:r>
            <a:r>
              <a:rPr lang="en-US" dirty="0" err="1" smtClean="0"/>
              <a:t>etc</a:t>
            </a:r>
            <a:endParaRPr lang="en-US" dirty="0" smtClean="0"/>
          </a:p>
          <a:p>
            <a:pPr lvl="1"/>
            <a:r>
              <a:rPr lang="en-US" dirty="0"/>
              <a:t>m</a:t>
            </a:r>
            <a:r>
              <a:rPr lang="en-US" dirty="0" smtClean="0"/>
              <a:t>ental/emotional</a:t>
            </a:r>
          </a:p>
          <a:p>
            <a:pPr lvl="1"/>
            <a:r>
              <a:rPr lang="en-US" dirty="0"/>
              <a:t>p</a:t>
            </a:r>
            <a:r>
              <a:rPr lang="en-US" dirty="0" smtClean="0"/>
              <a:t>sychosocial</a:t>
            </a:r>
          </a:p>
          <a:p>
            <a:pPr marL="576262" lvl="1" indent="0">
              <a:buNone/>
            </a:pPr>
            <a:endParaRPr lang="en-US" dirty="0"/>
          </a:p>
          <a:p>
            <a:pPr>
              <a:buFont typeface="Wingdings" panose="05000000000000000000" pitchFamily="2" charset="2"/>
              <a:buChar char="§"/>
            </a:pPr>
            <a:r>
              <a:rPr lang="en-US" b="1" dirty="0"/>
              <a:t>History of sexual </a:t>
            </a:r>
            <a:r>
              <a:rPr lang="en-US" b="1" dirty="0" smtClean="0"/>
              <a:t>abuse</a:t>
            </a:r>
          </a:p>
          <a:p>
            <a:pPr lvl="1"/>
            <a:r>
              <a:rPr lang="en-US" dirty="0"/>
              <a:t>p</a:t>
            </a:r>
            <a:r>
              <a:rPr lang="en-US" dirty="0" smtClean="0"/>
              <a:t>hysical, mental/emotional, psychosocial, legal</a:t>
            </a:r>
            <a:endParaRPr lang="en-US" b="1" dirty="0" smtClean="0"/>
          </a:p>
        </p:txBody>
      </p:sp>
      <p:sp>
        <p:nvSpPr>
          <p:cNvPr id="4" name="TextBox 3"/>
          <p:cNvSpPr txBox="1"/>
          <p:nvPr/>
        </p:nvSpPr>
        <p:spPr>
          <a:xfrm>
            <a:off x="11038127" y="6449724"/>
            <a:ext cx="684803" cy="369332"/>
          </a:xfrm>
          <a:prstGeom prst="rect">
            <a:avLst/>
          </a:prstGeom>
          <a:noFill/>
        </p:spPr>
        <p:txBody>
          <a:bodyPr wrap="none" rtlCol="0">
            <a:spAutoFit/>
          </a:bodyPr>
          <a:lstStyle/>
          <a:p>
            <a:r>
              <a:rPr lang="en-US" dirty="0" smtClean="0"/>
              <a:t>AMA</a:t>
            </a:r>
            <a:endParaRPr lang="en-US" dirty="0"/>
          </a:p>
        </p:txBody>
      </p:sp>
    </p:spTree>
    <p:extLst>
      <p:ext uri="{BB962C8B-B14F-4D97-AF65-F5344CB8AC3E}">
        <p14:creationId xmlns:p14="http://schemas.microsoft.com/office/powerpoint/2010/main" val="945532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half" idx="1"/>
          </p:nvPr>
        </p:nvSpPr>
        <p:spPr>
          <a:xfrm>
            <a:off x="219964" y="1219200"/>
            <a:ext cx="8413047" cy="4834128"/>
          </a:xfrm>
        </p:spPr>
        <p:txBody>
          <a:bodyPr/>
          <a:lstStyle/>
          <a:p>
            <a:pPr marL="342900" indent="-342900">
              <a:buClr>
                <a:schemeClr val="bg1"/>
              </a:buClr>
              <a:buFont typeface="Wingdings" panose="05000000000000000000" pitchFamily="2" charset="2"/>
              <a:buChar char="§"/>
            </a:pPr>
            <a:r>
              <a:rPr lang="en-US" sz="2400" b="0" dirty="0">
                <a:solidFill>
                  <a:schemeClr val="bg1"/>
                </a:solidFill>
              </a:rPr>
              <a:t>Not every question </a:t>
            </a:r>
            <a:r>
              <a:rPr lang="en-US" sz="2400" b="0" dirty="0" smtClean="0">
                <a:solidFill>
                  <a:schemeClr val="bg1"/>
                </a:solidFill>
              </a:rPr>
              <a:t>needs </a:t>
            </a:r>
            <a:r>
              <a:rPr lang="en-US" sz="2400" b="0" dirty="0">
                <a:solidFill>
                  <a:schemeClr val="bg1"/>
                </a:solidFill>
              </a:rPr>
              <a:t>be asked at the initial </a:t>
            </a:r>
            <a:r>
              <a:rPr lang="en-US" sz="2400" b="0" dirty="0" smtClean="0">
                <a:solidFill>
                  <a:schemeClr val="bg1"/>
                </a:solidFill>
              </a:rPr>
              <a:t>visit</a:t>
            </a:r>
          </a:p>
          <a:p>
            <a:pPr lvl="2"/>
            <a:r>
              <a:rPr lang="en-US" dirty="0" smtClean="0">
                <a:solidFill>
                  <a:schemeClr val="bg1"/>
                </a:solidFill>
              </a:rPr>
              <a:t>	-can reserve some </a:t>
            </a:r>
            <a:r>
              <a:rPr lang="en-US" dirty="0">
                <a:solidFill>
                  <a:schemeClr val="bg1"/>
                </a:solidFill>
              </a:rPr>
              <a:t>for subsequent </a:t>
            </a:r>
            <a:r>
              <a:rPr lang="en-US" dirty="0" smtClean="0">
                <a:solidFill>
                  <a:schemeClr val="bg1"/>
                </a:solidFill>
              </a:rPr>
              <a:t>visits</a:t>
            </a:r>
          </a:p>
          <a:p>
            <a:pPr lvl="2"/>
            <a:r>
              <a:rPr lang="en-US" sz="2400" b="0" dirty="0"/>
              <a:t>	</a:t>
            </a:r>
            <a:r>
              <a:rPr lang="en-US" sz="2400" b="0" dirty="0" smtClean="0"/>
              <a:t>-</a:t>
            </a:r>
            <a:r>
              <a:rPr lang="en-US" sz="2400" b="0" dirty="0" smtClean="0">
                <a:solidFill>
                  <a:schemeClr val="bg1"/>
                </a:solidFill>
              </a:rPr>
              <a:t>sexual </a:t>
            </a:r>
            <a:r>
              <a:rPr lang="en-US" sz="2400" b="0" dirty="0">
                <a:solidFill>
                  <a:schemeClr val="bg1"/>
                </a:solidFill>
              </a:rPr>
              <a:t>history </a:t>
            </a:r>
            <a:r>
              <a:rPr lang="en-US" sz="2400" b="0" dirty="0" smtClean="0">
                <a:solidFill>
                  <a:schemeClr val="bg1"/>
                </a:solidFill>
              </a:rPr>
              <a:t>becomes routine</a:t>
            </a:r>
          </a:p>
          <a:p>
            <a:pPr lvl="2"/>
            <a:r>
              <a:rPr lang="en-US" dirty="0"/>
              <a:t>	</a:t>
            </a:r>
            <a:r>
              <a:rPr lang="en-US" dirty="0" smtClean="0"/>
              <a:t>-</a:t>
            </a:r>
            <a:r>
              <a:rPr lang="en-US" sz="2400" b="0" dirty="0" smtClean="0">
                <a:solidFill>
                  <a:schemeClr val="bg1"/>
                </a:solidFill>
              </a:rPr>
              <a:t> </a:t>
            </a:r>
            <a:r>
              <a:rPr lang="en-US" sz="2400" b="0" dirty="0" smtClean="0">
                <a:solidFill>
                  <a:schemeClr val="bg1"/>
                </a:solidFill>
                <a:sym typeface="Symbol" panose="05050102010706020507" pitchFamily="18" charset="2"/>
              </a:rPr>
              <a:t></a:t>
            </a:r>
            <a:r>
              <a:rPr lang="en-US" sz="2400" b="0" dirty="0" smtClean="0">
                <a:solidFill>
                  <a:schemeClr val="bg1"/>
                </a:solidFill>
              </a:rPr>
              <a:t> patient comfort raising future questions/concerns  </a:t>
            </a:r>
          </a:p>
          <a:p>
            <a:pPr marL="342900" indent="-342900">
              <a:buClr>
                <a:schemeClr val="bg1"/>
              </a:buClr>
              <a:buFont typeface="Wingdings" panose="05000000000000000000" pitchFamily="2" charset="2"/>
              <a:buChar char="§"/>
            </a:pPr>
            <a:r>
              <a:rPr lang="en-US" sz="2400" b="0" dirty="0" smtClean="0">
                <a:solidFill>
                  <a:schemeClr val="bg1"/>
                </a:solidFill>
              </a:rPr>
              <a:t>As patients </a:t>
            </a:r>
            <a:r>
              <a:rPr lang="en-US" sz="2400" b="0" dirty="0">
                <a:solidFill>
                  <a:schemeClr val="bg1"/>
                </a:solidFill>
              </a:rPr>
              <a:t>see </a:t>
            </a:r>
            <a:r>
              <a:rPr lang="en-US" sz="2400" b="0" dirty="0" smtClean="0">
                <a:solidFill>
                  <a:schemeClr val="bg1"/>
                </a:solidFill>
              </a:rPr>
              <a:t>you being sensitive </a:t>
            </a:r>
            <a:r>
              <a:rPr lang="en-US" sz="2400" b="0" dirty="0">
                <a:solidFill>
                  <a:schemeClr val="bg1"/>
                </a:solidFill>
              </a:rPr>
              <a:t>and comfortably asking </a:t>
            </a:r>
            <a:r>
              <a:rPr lang="en-US" sz="2400" b="0" dirty="0" smtClean="0">
                <a:solidFill>
                  <a:schemeClr val="bg1"/>
                </a:solidFill>
              </a:rPr>
              <a:t>questions</a:t>
            </a:r>
            <a:r>
              <a:rPr lang="en-US" sz="2400" b="0" dirty="0" smtClean="0">
                <a:solidFill>
                  <a:schemeClr val="bg1"/>
                </a:solidFill>
                <a:sym typeface="Wingdings" panose="05000000000000000000" pitchFamily="2" charset="2"/>
              </a:rPr>
              <a:t></a:t>
            </a:r>
            <a:r>
              <a:rPr lang="en-US" sz="2400" b="0" dirty="0" smtClean="0">
                <a:solidFill>
                  <a:schemeClr val="bg1"/>
                </a:solidFill>
              </a:rPr>
              <a:t> more likely to </a:t>
            </a:r>
            <a:r>
              <a:rPr lang="en-US" sz="2400" b="0" dirty="0">
                <a:solidFill>
                  <a:schemeClr val="bg1"/>
                </a:solidFill>
              </a:rPr>
              <a:t>view </a:t>
            </a:r>
            <a:r>
              <a:rPr lang="en-US" sz="2400" b="0" dirty="0" smtClean="0">
                <a:solidFill>
                  <a:schemeClr val="bg1"/>
                </a:solidFill>
              </a:rPr>
              <a:t>you </a:t>
            </a:r>
            <a:r>
              <a:rPr lang="en-US" sz="2400" b="0" dirty="0">
                <a:solidFill>
                  <a:schemeClr val="bg1"/>
                </a:solidFill>
              </a:rPr>
              <a:t>as a resource for sexual health </a:t>
            </a:r>
            <a:r>
              <a:rPr lang="en-US" sz="2400" b="0" dirty="0" smtClean="0">
                <a:solidFill>
                  <a:schemeClr val="bg1"/>
                </a:solidFill>
              </a:rPr>
              <a:t>info.</a:t>
            </a:r>
          </a:p>
          <a:p>
            <a:pPr marL="342900" indent="-342900">
              <a:buClr>
                <a:schemeClr val="bg1"/>
              </a:buClr>
              <a:buFont typeface="Wingdings" panose="05000000000000000000" pitchFamily="2" charset="2"/>
              <a:buChar char="§"/>
            </a:pPr>
            <a:r>
              <a:rPr lang="en-US" sz="2400" b="0" dirty="0" smtClean="0">
                <a:solidFill>
                  <a:schemeClr val="bg1"/>
                </a:solidFill>
              </a:rPr>
              <a:t>The more comfortable you are…..the more comfortable your patients will be</a:t>
            </a:r>
            <a:endParaRPr lang="en-US" sz="2400" b="0" dirty="0">
              <a:solidFill>
                <a:schemeClr val="bg1"/>
              </a:solidFill>
            </a:endParaRPr>
          </a:p>
        </p:txBody>
      </p:sp>
      <p:pic>
        <p:nvPicPr>
          <p:cNvPr id="3" name="Content Placeholder 2"/>
          <p:cNvPicPr>
            <a:picLocks noGrp="1" noChangeAspect="1"/>
          </p:cNvPicPr>
          <p:nvPr>
            <p:ph sz="half" idx="2"/>
          </p:nvPr>
        </p:nvPicPr>
        <p:blipFill rotWithShape="1">
          <a:blip r:embed="rId2"/>
          <a:srcRect l="8351" r="10837" b="10098"/>
          <a:stretch/>
        </p:blipFill>
        <p:spPr>
          <a:xfrm>
            <a:off x="8633012" y="1182318"/>
            <a:ext cx="3186954" cy="4907891"/>
          </a:xfrm>
          <a:prstGeom prst="rect">
            <a:avLst/>
          </a:prstGeom>
        </p:spPr>
      </p:pic>
      <p:sp>
        <p:nvSpPr>
          <p:cNvPr id="5" name="Title 4"/>
          <p:cNvSpPr>
            <a:spLocks noGrp="1"/>
          </p:cNvSpPr>
          <p:nvPr>
            <p:ph type="title"/>
          </p:nvPr>
        </p:nvSpPr>
        <p:spPr/>
        <p:txBody>
          <a:bodyPr/>
          <a:lstStyle/>
          <a:p>
            <a:r>
              <a:rPr lang="en-US" sz="4400" dirty="0" smtClean="0"/>
              <a:t>Sexual history: provider concerns</a:t>
            </a:r>
            <a:endParaRPr lang="en-US" sz="4400" dirty="0"/>
          </a:p>
        </p:txBody>
      </p:sp>
      <p:sp>
        <p:nvSpPr>
          <p:cNvPr id="2" name="TextBox 1"/>
          <p:cNvSpPr txBox="1"/>
          <p:nvPr/>
        </p:nvSpPr>
        <p:spPr>
          <a:xfrm>
            <a:off x="11038127" y="6375960"/>
            <a:ext cx="684803" cy="369332"/>
          </a:xfrm>
          <a:prstGeom prst="rect">
            <a:avLst/>
          </a:prstGeom>
          <a:noFill/>
        </p:spPr>
        <p:txBody>
          <a:bodyPr wrap="none" rtlCol="0">
            <a:spAutoFit/>
          </a:bodyPr>
          <a:lstStyle/>
          <a:p>
            <a:r>
              <a:rPr lang="en-US" dirty="0" smtClean="0">
                <a:solidFill>
                  <a:schemeClr val="bg1"/>
                </a:solidFill>
              </a:rPr>
              <a:t>AMA</a:t>
            </a:r>
            <a:endParaRPr lang="en-US" dirty="0">
              <a:solidFill>
                <a:schemeClr val="bg1"/>
              </a:solidFill>
            </a:endParaRPr>
          </a:p>
        </p:txBody>
      </p:sp>
    </p:spTree>
    <p:extLst>
      <p:ext uri="{BB962C8B-B14F-4D97-AF65-F5344CB8AC3E}">
        <p14:creationId xmlns:p14="http://schemas.microsoft.com/office/powerpoint/2010/main" val="3532689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half" idx="1"/>
          </p:nvPr>
        </p:nvSpPr>
        <p:spPr>
          <a:xfrm>
            <a:off x="402336" y="1219200"/>
            <a:ext cx="6186722" cy="5356412"/>
          </a:xfrm>
        </p:spPr>
        <p:txBody>
          <a:bodyPr/>
          <a:lstStyle/>
          <a:p>
            <a:pPr marL="342900" indent="-342900">
              <a:buClr>
                <a:schemeClr val="bg1"/>
              </a:buClr>
              <a:buFont typeface="Wingdings" panose="05000000000000000000" pitchFamily="2" charset="2"/>
              <a:buChar char="§"/>
            </a:pPr>
            <a:r>
              <a:rPr lang="en-US" sz="2400" b="0" dirty="0" smtClean="0">
                <a:solidFill>
                  <a:schemeClr val="bg1"/>
                </a:solidFill>
              </a:rPr>
              <a:t>Some providers may feel </a:t>
            </a:r>
            <a:r>
              <a:rPr lang="en-US" sz="2400" b="0" dirty="0">
                <a:solidFill>
                  <a:schemeClr val="bg1"/>
                </a:solidFill>
              </a:rPr>
              <a:t>uncomfortable obtaining a sexual </a:t>
            </a:r>
            <a:r>
              <a:rPr lang="en-US" sz="2400" b="0" dirty="0" smtClean="0">
                <a:solidFill>
                  <a:schemeClr val="bg1"/>
                </a:solidFill>
              </a:rPr>
              <a:t>history</a:t>
            </a:r>
          </a:p>
          <a:p>
            <a:pPr marL="342900" indent="-342900">
              <a:buClr>
                <a:schemeClr val="bg1"/>
              </a:buClr>
              <a:buFont typeface="Wingdings" panose="05000000000000000000" pitchFamily="2" charset="2"/>
              <a:buChar char="§"/>
            </a:pPr>
            <a:r>
              <a:rPr lang="en-US" sz="2400" b="0" dirty="0" smtClean="0">
                <a:solidFill>
                  <a:schemeClr val="bg1"/>
                </a:solidFill>
              </a:rPr>
              <a:t>Understanding the rationale &amp; </a:t>
            </a:r>
            <a:r>
              <a:rPr lang="en-US" sz="2400" b="0" dirty="0" smtClean="0">
                <a:solidFill>
                  <a:schemeClr val="bg1"/>
                </a:solidFill>
                <a:sym typeface="Symbol" panose="05050102010706020507" pitchFamily="18" charset="2"/>
              </a:rPr>
              <a:t></a:t>
            </a:r>
            <a:r>
              <a:rPr lang="en-US" sz="2400" b="0" dirty="0" smtClean="0">
                <a:solidFill>
                  <a:schemeClr val="bg1"/>
                </a:solidFill>
              </a:rPr>
              <a:t>experience </a:t>
            </a:r>
            <a:r>
              <a:rPr lang="en-US" sz="2400" b="0" dirty="0">
                <a:solidFill>
                  <a:schemeClr val="bg1"/>
                </a:solidFill>
              </a:rPr>
              <a:t>in asking sensitive questions about sexual health practices and beliefs may </a:t>
            </a:r>
            <a:r>
              <a:rPr lang="en-US" sz="2400" b="0" dirty="0" smtClean="0">
                <a:solidFill>
                  <a:schemeClr val="bg1"/>
                </a:solidFill>
                <a:sym typeface="Symbol" panose="05050102010706020507" pitchFamily="18" charset="2"/>
              </a:rPr>
              <a:t></a:t>
            </a:r>
            <a:r>
              <a:rPr lang="en-US" sz="2400" b="0" dirty="0" smtClean="0">
                <a:solidFill>
                  <a:schemeClr val="bg1"/>
                </a:solidFill>
              </a:rPr>
              <a:t> </a:t>
            </a:r>
            <a:r>
              <a:rPr lang="en-US" sz="2400" b="0" dirty="0">
                <a:solidFill>
                  <a:schemeClr val="bg1"/>
                </a:solidFill>
              </a:rPr>
              <a:t>anxiety </a:t>
            </a:r>
            <a:r>
              <a:rPr lang="en-US" sz="2400" b="0" dirty="0" smtClean="0">
                <a:solidFill>
                  <a:schemeClr val="bg1"/>
                </a:solidFill>
              </a:rPr>
              <a:t> </a:t>
            </a:r>
            <a:endParaRPr lang="en-US" sz="2400" b="0" dirty="0">
              <a:solidFill>
                <a:schemeClr val="bg1"/>
              </a:solidFill>
            </a:endParaRPr>
          </a:p>
          <a:p>
            <a:pPr marL="342900" indent="-342900">
              <a:buClr>
                <a:schemeClr val="bg1"/>
              </a:buClr>
              <a:buFont typeface="Wingdings" panose="05000000000000000000" pitchFamily="2" charset="2"/>
              <a:buChar char="§"/>
            </a:pPr>
            <a:r>
              <a:rPr lang="en-US" sz="2400" b="0" dirty="0">
                <a:solidFill>
                  <a:schemeClr val="bg1"/>
                </a:solidFill>
              </a:rPr>
              <a:t>Understanding our own feelings about diversity in sexuality and sexual health across the lifespan will help us communicate with our patients about these issues</a:t>
            </a:r>
            <a:r>
              <a:rPr lang="en-US" sz="2400" b="0" dirty="0" smtClean="0"/>
              <a:t>.</a:t>
            </a:r>
            <a:endParaRPr lang="en-US" sz="2400" dirty="0"/>
          </a:p>
        </p:txBody>
      </p:sp>
      <p:sp>
        <p:nvSpPr>
          <p:cNvPr id="5" name="Title 4"/>
          <p:cNvSpPr>
            <a:spLocks noGrp="1"/>
          </p:cNvSpPr>
          <p:nvPr>
            <p:ph type="title"/>
          </p:nvPr>
        </p:nvSpPr>
        <p:spPr/>
        <p:txBody>
          <a:bodyPr/>
          <a:lstStyle/>
          <a:p>
            <a:r>
              <a:rPr lang="en-US" sz="4400" dirty="0" smtClean="0"/>
              <a:t>Sexual history:  provider discomfort</a:t>
            </a:r>
            <a:endParaRPr lang="en-US" sz="4400" dirty="0"/>
          </a:p>
        </p:txBody>
      </p:sp>
      <p:pic>
        <p:nvPicPr>
          <p:cNvPr id="2" name="Picture 1"/>
          <p:cNvPicPr>
            <a:picLocks noChangeAspect="1"/>
          </p:cNvPicPr>
          <p:nvPr/>
        </p:nvPicPr>
        <p:blipFill>
          <a:blip r:embed="rId2"/>
          <a:stretch>
            <a:fillRect/>
          </a:stretch>
        </p:blipFill>
        <p:spPr>
          <a:xfrm>
            <a:off x="6589058" y="1063691"/>
            <a:ext cx="5245267" cy="5246469"/>
          </a:xfrm>
          <a:prstGeom prst="rect">
            <a:avLst/>
          </a:prstGeom>
        </p:spPr>
      </p:pic>
      <p:pic>
        <p:nvPicPr>
          <p:cNvPr id="3" name="Content Placeholder 2"/>
          <p:cNvPicPr>
            <a:picLocks noGrp="1" noChangeAspect="1"/>
          </p:cNvPicPr>
          <p:nvPr>
            <p:ph sz="half" idx="2"/>
          </p:nvPr>
        </p:nvPicPr>
        <p:blipFill rotWithShape="1">
          <a:blip r:embed="rId3"/>
          <a:srcRect b="10098"/>
          <a:stretch/>
        </p:blipFill>
        <p:spPr>
          <a:xfrm>
            <a:off x="8231666" y="1063691"/>
            <a:ext cx="1712607" cy="1138334"/>
          </a:xfrm>
          <a:prstGeom prst="rect">
            <a:avLst/>
          </a:prstGeom>
        </p:spPr>
      </p:pic>
    </p:spTree>
    <p:extLst>
      <p:ext uri="{BB962C8B-B14F-4D97-AF65-F5344CB8AC3E}">
        <p14:creationId xmlns:p14="http://schemas.microsoft.com/office/powerpoint/2010/main" val="3782600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srcRect l="3482" t="18655" r="83782" b="48475"/>
          <a:stretch/>
        </p:blipFill>
        <p:spPr>
          <a:xfrm>
            <a:off x="2312894" y="1219200"/>
            <a:ext cx="7180730" cy="5154706"/>
          </a:xfrm>
          <a:prstGeom prst="rect">
            <a:avLst/>
          </a:prstGeom>
        </p:spPr>
      </p:pic>
      <p:sp>
        <p:nvSpPr>
          <p:cNvPr id="4" name="Title 3"/>
          <p:cNvSpPr>
            <a:spLocks noGrp="1"/>
          </p:cNvSpPr>
          <p:nvPr>
            <p:ph type="title"/>
          </p:nvPr>
        </p:nvSpPr>
        <p:spPr>
          <a:xfrm>
            <a:off x="219964" y="388188"/>
            <a:ext cx="11752072" cy="526212"/>
          </a:xfrm>
        </p:spPr>
        <p:txBody>
          <a:bodyPr/>
          <a:lstStyle/>
          <a:p>
            <a:r>
              <a:rPr lang="en-US" sz="3800" dirty="0" smtClean="0"/>
              <a:t>Sexual history:  getting started</a:t>
            </a:r>
            <a:endParaRPr lang="en-US" sz="3800" dirty="0"/>
          </a:p>
        </p:txBody>
      </p:sp>
      <p:sp>
        <p:nvSpPr>
          <p:cNvPr id="6" name="TextBox 5"/>
          <p:cNvSpPr txBox="1"/>
          <p:nvPr/>
        </p:nvSpPr>
        <p:spPr>
          <a:xfrm>
            <a:off x="7751906" y="6387353"/>
            <a:ext cx="4220130" cy="646331"/>
          </a:xfrm>
          <a:prstGeom prst="rect">
            <a:avLst/>
          </a:prstGeom>
          <a:noFill/>
        </p:spPr>
        <p:txBody>
          <a:bodyPr wrap="none" rtlCol="0">
            <a:spAutoFit/>
          </a:bodyPr>
          <a:lstStyle/>
          <a:p>
            <a:r>
              <a:rPr lang="en-US" dirty="0" smtClean="0"/>
              <a:t> </a:t>
            </a:r>
            <a:r>
              <a:rPr lang="en-US" dirty="0" smtClean="0">
                <a:solidFill>
                  <a:schemeClr val="bg1"/>
                </a:solidFill>
              </a:rPr>
              <a:t>Althoff </a:t>
            </a:r>
            <a:r>
              <a:rPr lang="en-US" dirty="0">
                <a:solidFill>
                  <a:schemeClr val="bg1"/>
                </a:solidFill>
              </a:rPr>
              <a:t>SE.  J Sex Med 2013; 10: 26-35</a:t>
            </a:r>
          </a:p>
          <a:p>
            <a:endParaRPr lang="en-US" dirty="0"/>
          </a:p>
        </p:txBody>
      </p:sp>
    </p:spTree>
    <p:extLst>
      <p:ext uri="{BB962C8B-B14F-4D97-AF65-F5344CB8AC3E}">
        <p14:creationId xmlns:p14="http://schemas.microsoft.com/office/powerpoint/2010/main" val="1234546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19964" y="1055425"/>
            <a:ext cx="11752072" cy="5154305"/>
          </a:xfrm>
        </p:spPr>
        <p:txBody>
          <a:bodyPr/>
          <a:lstStyle/>
          <a:p>
            <a:pPr marL="285750" indent="-285750">
              <a:buClr>
                <a:schemeClr val="bg1"/>
              </a:buClr>
              <a:buFont typeface="Wingdings" panose="05000000000000000000" pitchFamily="2" charset="2"/>
              <a:buChar char="§"/>
            </a:pPr>
            <a:r>
              <a:rPr lang="en-US" sz="1800" i="1" dirty="0" smtClean="0"/>
              <a:t>Prospective opening questions (not out of left field)</a:t>
            </a:r>
          </a:p>
          <a:p>
            <a:pPr marL="285750" indent="-285750">
              <a:buClr>
                <a:schemeClr val="bg1"/>
              </a:buClr>
              <a:buFont typeface="Wingdings" panose="05000000000000000000" pitchFamily="2" charset="2"/>
              <a:buChar char="§"/>
            </a:pPr>
            <a:r>
              <a:rPr lang="en-US" sz="1800" i="1" dirty="0"/>
              <a:t>Link to </a:t>
            </a:r>
            <a:r>
              <a:rPr lang="en-US" sz="1800" i="1" dirty="0" smtClean="0"/>
              <a:t>?s about </a:t>
            </a:r>
            <a:r>
              <a:rPr lang="en-US" sz="1800" i="1" dirty="0"/>
              <a:t>menopause, menstrual issues, </a:t>
            </a:r>
            <a:r>
              <a:rPr lang="en-US" sz="1800" i="1" dirty="0" smtClean="0"/>
              <a:t>birth control, life events, </a:t>
            </a:r>
            <a:r>
              <a:rPr lang="en-US" sz="1800" i="1" dirty="0" err="1" smtClean="0"/>
              <a:t>etc</a:t>
            </a:r>
            <a:endParaRPr lang="en-US" sz="1800" i="1" dirty="0" smtClean="0"/>
          </a:p>
          <a:p>
            <a:pPr marL="285750" indent="-285750">
              <a:buClr>
                <a:schemeClr val="bg1"/>
              </a:buClr>
              <a:buFont typeface="Wingdings" panose="05000000000000000000" pitchFamily="2" charset="2"/>
              <a:buChar char="§"/>
            </a:pPr>
            <a:r>
              <a:rPr lang="en-US" sz="1800" i="1" dirty="0"/>
              <a:t>Ask about sexual activity (do not assume orientation, identity, partners, practices (even in partnerships))</a:t>
            </a:r>
          </a:p>
          <a:p>
            <a:pPr marL="285750" indent="-285750">
              <a:buClr>
                <a:schemeClr val="bg1"/>
              </a:buClr>
              <a:buFont typeface="Wingdings" panose="05000000000000000000" pitchFamily="2" charset="2"/>
              <a:buChar char="§"/>
            </a:pPr>
            <a:r>
              <a:rPr lang="en-US" sz="1800" i="1" dirty="0" smtClean="0"/>
              <a:t>“</a:t>
            </a:r>
            <a:r>
              <a:rPr lang="en-US" sz="1800" i="1" dirty="0"/>
              <a:t>Certain conditions/medications can affect how some people have sex, have you had any concerns related to that?”</a:t>
            </a:r>
          </a:p>
          <a:p>
            <a:pPr marL="285750" indent="-285750">
              <a:buClr>
                <a:schemeClr val="bg1"/>
              </a:buClr>
              <a:buFont typeface="Wingdings" panose="05000000000000000000" pitchFamily="2" charset="2"/>
              <a:buChar char="§"/>
            </a:pPr>
            <a:r>
              <a:rPr lang="en-US" sz="1800" i="1" dirty="0" smtClean="0"/>
              <a:t>Do </a:t>
            </a:r>
            <a:r>
              <a:rPr lang="en-US" sz="1800" i="1" dirty="0"/>
              <a:t>you identify your sexual </a:t>
            </a:r>
            <a:r>
              <a:rPr lang="en-US" sz="1800" i="1" dirty="0" smtClean="0"/>
              <a:t>identify in any way?  If yes, how?  </a:t>
            </a:r>
            <a:r>
              <a:rPr lang="en-US" sz="1800" i="1" dirty="0"/>
              <a:t>hetero, same gender loving, bisexual, pansexual</a:t>
            </a:r>
            <a:r>
              <a:rPr lang="en-US" sz="1800" i="1" dirty="0" smtClean="0"/>
              <a:t>…… </a:t>
            </a:r>
            <a:endParaRPr lang="en-US" sz="1800" i="1" dirty="0"/>
          </a:p>
          <a:p>
            <a:pPr marL="285750" indent="-285750">
              <a:buClr>
                <a:schemeClr val="bg1"/>
              </a:buClr>
              <a:buFont typeface="Wingdings" panose="05000000000000000000" pitchFamily="2" charset="2"/>
              <a:buChar char="§"/>
            </a:pPr>
            <a:r>
              <a:rPr lang="en-US" sz="1800" i="1" dirty="0" smtClean="0"/>
              <a:t>“When </a:t>
            </a:r>
            <a:r>
              <a:rPr lang="en-US" sz="1800" i="1" dirty="0"/>
              <a:t>you picture your ideal partner(s) who do you envision</a:t>
            </a:r>
            <a:r>
              <a:rPr lang="en-US" sz="1800" i="1" dirty="0" smtClean="0"/>
              <a:t>?”</a:t>
            </a:r>
            <a:endParaRPr lang="en-US" sz="1800" i="1" dirty="0"/>
          </a:p>
          <a:p>
            <a:pPr marL="285750" indent="-285750">
              <a:buClr>
                <a:schemeClr val="bg1"/>
              </a:buClr>
              <a:buFont typeface="Wingdings" panose="05000000000000000000" pitchFamily="2" charset="2"/>
              <a:buChar char="§"/>
            </a:pPr>
            <a:r>
              <a:rPr lang="en-US" sz="1800" i="1" dirty="0"/>
              <a:t>“Are you interested in men, women, both, other?”</a:t>
            </a:r>
          </a:p>
          <a:p>
            <a:pPr marL="285750" indent="-285750">
              <a:buClr>
                <a:schemeClr val="bg1"/>
              </a:buClr>
              <a:buFont typeface="Wingdings" panose="05000000000000000000" pitchFamily="2" charset="2"/>
              <a:buChar char="§"/>
            </a:pPr>
            <a:r>
              <a:rPr lang="en-US" sz="1800" i="1" dirty="0" smtClean="0">
                <a:latin typeface="Calibri (body)"/>
              </a:rPr>
              <a:t>“</a:t>
            </a:r>
            <a:r>
              <a:rPr lang="en-US" sz="1800" i="1" dirty="0">
                <a:latin typeface="Calibri (body)"/>
              </a:rPr>
              <a:t>I know this may be embarrassing, but I ask all of my patients these questions because it’s important for your health”</a:t>
            </a:r>
          </a:p>
          <a:p>
            <a:pPr marL="285750" indent="-285750">
              <a:buClr>
                <a:schemeClr val="bg1"/>
              </a:buClr>
              <a:buFont typeface="Wingdings" panose="05000000000000000000" pitchFamily="2" charset="2"/>
              <a:buChar char="§"/>
            </a:pPr>
            <a:r>
              <a:rPr lang="en-US" sz="1800" i="1" dirty="0" smtClean="0"/>
              <a:t>“</a:t>
            </a:r>
            <a:r>
              <a:rPr lang="en-US" sz="1800" i="1" dirty="0"/>
              <a:t>I ask everyone between 12 and 112 these </a:t>
            </a:r>
            <a:r>
              <a:rPr lang="en-US" sz="1800" i="1" dirty="0" smtClean="0"/>
              <a:t>questions….” </a:t>
            </a:r>
            <a:r>
              <a:rPr lang="en-US" sz="1800" i="1" dirty="0"/>
              <a:t>(</a:t>
            </a:r>
            <a:r>
              <a:rPr lang="en-US" sz="1800" i="1" dirty="0" smtClean="0"/>
              <a:t>Kelly Gebo</a:t>
            </a:r>
            <a:r>
              <a:rPr lang="en-US" sz="1800" i="1" dirty="0"/>
              <a:t>)</a:t>
            </a:r>
          </a:p>
          <a:p>
            <a:pPr marL="285750" indent="-285750">
              <a:buClr>
                <a:schemeClr val="bg1"/>
              </a:buClr>
              <a:buFont typeface="Wingdings" panose="05000000000000000000" pitchFamily="2" charset="2"/>
              <a:buChar char="§"/>
            </a:pPr>
            <a:r>
              <a:rPr lang="en-US" sz="1800" i="1" dirty="0" smtClean="0"/>
              <a:t>“</a:t>
            </a:r>
            <a:r>
              <a:rPr lang="en-US" sz="1800" i="1" dirty="0"/>
              <a:t>You got any crushes?” (Amaka Agwu)</a:t>
            </a:r>
          </a:p>
          <a:p>
            <a:pPr marL="285750" indent="-285750">
              <a:buClr>
                <a:schemeClr val="bg1"/>
              </a:buClr>
              <a:buFont typeface="Wingdings" panose="05000000000000000000" pitchFamily="2" charset="2"/>
              <a:buChar char="§"/>
            </a:pPr>
            <a:r>
              <a:rPr lang="en-US" sz="1800" i="1" dirty="0" smtClean="0"/>
              <a:t>“Are you satisfied with your sexual life?”</a:t>
            </a:r>
          </a:p>
          <a:p>
            <a:pPr marL="285750" indent="-285750">
              <a:buClr>
                <a:schemeClr val="bg1"/>
              </a:buClr>
              <a:buFont typeface="Wingdings" panose="05000000000000000000" pitchFamily="2" charset="2"/>
              <a:buChar char="§"/>
            </a:pPr>
            <a:r>
              <a:rPr lang="en-US" sz="1800" i="1" dirty="0" smtClean="0"/>
              <a:t>“How do you like to have/enjoy sex?”</a:t>
            </a:r>
          </a:p>
          <a:p>
            <a:endParaRPr lang="en-US" b="0" dirty="0" smtClean="0"/>
          </a:p>
          <a:p>
            <a:endParaRPr lang="en-US" dirty="0"/>
          </a:p>
          <a:p>
            <a:endParaRPr lang="en-US" dirty="0"/>
          </a:p>
          <a:p>
            <a:endParaRPr lang="en-US" dirty="0"/>
          </a:p>
        </p:txBody>
      </p:sp>
      <p:sp>
        <p:nvSpPr>
          <p:cNvPr id="4" name="Title 3"/>
          <p:cNvSpPr>
            <a:spLocks noGrp="1"/>
          </p:cNvSpPr>
          <p:nvPr>
            <p:ph type="title"/>
          </p:nvPr>
        </p:nvSpPr>
        <p:spPr>
          <a:xfrm>
            <a:off x="219964" y="388188"/>
            <a:ext cx="11752072" cy="526212"/>
          </a:xfrm>
        </p:spPr>
        <p:txBody>
          <a:bodyPr/>
          <a:lstStyle/>
          <a:p>
            <a:r>
              <a:rPr lang="en-US" sz="3800" dirty="0" smtClean="0"/>
              <a:t>Sexual history:  getting started</a:t>
            </a:r>
            <a:endParaRPr lang="en-US" sz="3800" dirty="0"/>
          </a:p>
        </p:txBody>
      </p:sp>
    </p:spTree>
    <p:extLst>
      <p:ext uri="{BB962C8B-B14F-4D97-AF65-F5344CB8AC3E}">
        <p14:creationId xmlns:p14="http://schemas.microsoft.com/office/powerpoint/2010/main" val="390060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Autofit/>
          </a:bodyPr>
          <a:lstStyle/>
          <a:p>
            <a:pPr eaLnBrk="1" hangingPunct="1"/>
            <a:r>
              <a:rPr lang="en-US" altLang="en-US" sz="3600" dirty="0"/>
              <a:t>Poll </a:t>
            </a:r>
            <a:r>
              <a:rPr lang="en-US" altLang="en-US" sz="3600" dirty="0" smtClean="0"/>
              <a:t>1</a:t>
            </a:r>
            <a:endParaRPr lang="en-US" altLang="en-US" sz="3600" dirty="0"/>
          </a:p>
        </p:txBody>
      </p:sp>
      <p:sp>
        <p:nvSpPr>
          <p:cNvPr id="4" name="Text Placeholder 3"/>
          <p:cNvSpPr>
            <a:spLocks noGrp="1"/>
          </p:cNvSpPr>
          <p:nvPr>
            <p:ph type="body" idx="1"/>
          </p:nvPr>
        </p:nvSpPr>
        <p:spPr>
          <a:xfrm>
            <a:off x="619597" y="1055913"/>
            <a:ext cx="11272603" cy="5294169"/>
          </a:xfrm>
        </p:spPr>
        <p:txBody>
          <a:bodyPr>
            <a:noAutofit/>
          </a:bodyPr>
          <a:lstStyle/>
          <a:p>
            <a:pPr marL="0" indent="0">
              <a:spcAft>
                <a:spcPts val="400"/>
              </a:spcAft>
              <a:buClr>
                <a:srgbClr val="002060"/>
              </a:buClr>
              <a:buNone/>
              <a:defRPr/>
            </a:pPr>
            <a:r>
              <a:rPr lang="en-US" sz="2300" dirty="0">
                <a:solidFill>
                  <a:srgbClr val="165751"/>
                </a:solidFill>
                <a:latin typeface="Arial" charset="0"/>
              </a:rPr>
              <a:t>From which geographic region are you viewing this webinar? </a:t>
            </a:r>
          </a:p>
          <a:p>
            <a:pPr marL="630238">
              <a:spcAft>
                <a:spcPts val="400"/>
              </a:spcAft>
              <a:buClr>
                <a:srgbClr val="002060"/>
              </a:buClr>
              <a:buFont typeface="+mj-lt"/>
              <a:buAutoNum type="arabicPeriod"/>
              <a:defRPr/>
            </a:pPr>
            <a:r>
              <a:rPr lang="en-US" sz="2300" dirty="0" smtClean="0">
                <a:solidFill>
                  <a:srgbClr val="165751"/>
                </a:solidFill>
                <a:latin typeface="Arial" charset="0"/>
              </a:rPr>
              <a:t>West or Midwest </a:t>
            </a:r>
            <a:r>
              <a:rPr lang="en-US" sz="2300" dirty="0">
                <a:solidFill>
                  <a:srgbClr val="165751"/>
                </a:solidFill>
                <a:latin typeface="Arial" charset="0"/>
              </a:rPr>
              <a:t>United States</a:t>
            </a:r>
          </a:p>
          <a:p>
            <a:pPr marL="630238">
              <a:spcAft>
                <a:spcPts val="400"/>
              </a:spcAft>
              <a:buClr>
                <a:srgbClr val="002060"/>
              </a:buClr>
              <a:buFont typeface="+mj-lt"/>
              <a:buAutoNum type="arabicPeriod"/>
              <a:defRPr/>
            </a:pPr>
            <a:r>
              <a:rPr lang="en-US" sz="2300" dirty="0" smtClean="0">
                <a:solidFill>
                  <a:srgbClr val="165751"/>
                </a:solidFill>
                <a:latin typeface="Arial" charset="0"/>
              </a:rPr>
              <a:t>South or Southeast United States </a:t>
            </a:r>
            <a:endParaRPr lang="en-US" sz="2300" dirty="0">
              <a:solidFill>
                <a:srgbClr val="165751"/>
              </a:solidFill>
              <a:latin typeface="Arial" charset="0"/>
            </a:endParaRPr>
          </a:p>
          <a:p>
            <a:pPr marL="630238">
              <a:spcAft>
                <a:spcPts val="400"/>
              </a:spcAft>
              <a:buClr>
                <a:srgbClr val="002060"/>
              </a:buClr>
              <a:buFont typeface="+mj-lt"/>
              <a:buAutoNum type="arabicPeriod"/>
              <a:defRPr/>
            </a:pPr>
            <a:r>
              <a:rPr lang="en-US" sz="2300" dirty="0" smtClean="0">
                <a:solidFill>
                  <a:srgbClr val="165751"/>
                </a:solidFill>
                <a:latin typeface="Arial" charset="0"/>
              </a:rPr>
              <a:t>Northeast </a:t>
            </a:r>
            <a:r>
              <a:rPr lang="en-US" sz="2300" dirty="0">
                <a:solidFill>
                  <a:srgbClr val="165751"/>
                </a:solidFill>
                <a:latin typeface="Arial" charset="0"/>
              </a:rPr>
              <a:t>United States </a:t>
            </a:r>
          </a:p>
          <a:p>
            <a:pPr marL="630238">
              <a:spcAft>
                <a:spcPts val="400"/>
              </a:spcAft>
              <a:buClr>
                <a:srgbClr val="002060"/>
              </a:buClr>
              <a:buFont typeface="+mj-lt"/>
              <a:buAutoNum type="arabicPeriod"/>
              <a:defRPr/>
            </a:pPr>
            <a:r>
              <a:rPr lang="en-US" sz="2300" dirty="0" smtClean="0">
                <a:solidFill>
                  <a:srgbClr val="165751"/>
                </a:solidFill>
                <a:latin typeface="Arial" charset="0"/>
              </a:rPr>
              <a:t>Canada</a:t>
            </a:r>
            <a:endParaRPr lang="en-US" sz="2300" dirty="0">
              <a:solidFill>
                <a:srgbClr val="165751"/>
              </a:solidFill>
              <a:latin typeface="Arial" charset="0"/>
            </a:endParaRPr>
          </a:p>
          <a:p>
            <a:pPr marL="630238">
              <a:spcAft>
                <a:spcPts val="400"/>
              </a:spcAft>
              <a:buClr>
                <a:srgbClr val="002060"/>
              </a:buClr>
              <a:buFont typeface="+mj-lt"/>
              <a:buAutoNum type="arabicPeriod"/>
              <a:defRPr/>
            </a:pPr>
            <a:r>
              <a:rPr lang="en-US" sz="2300" dirty="0" smtClean="0">
                <a:solidFill>
                  <a:srgbClr val="165751"/>
                </a:solidFill>
                <a:latin typeface="Arial" charset="0"/>
              </a:rPr>
              <a:t>Mexico</a:t>
            </a:r>
            <a:endParaRPr lang="en-US" sz="2300" dirty="0">
              <a:solidFill>
                <a:srgbClr val="165751"/>
              </a:solidFill>
              <a:latin typeface="Arial" charset="0"/>
            </a:endParaRPr>
          </a:p>
          <a:p>
            <a:pPr marL="630238">
              <a:spcAft>
                <a:spcPts val="400"/>
              </a:spcAft>
              <a:buClr>
                <a:srgbClr val="002060"/>
              </a:buClr>
              <a:buFont typeface="+mj-lt"/>
              <a:buAutoNum type="arabicPeriod"/>
              <a:defRPr/>
            </a:pPr>
            <a:r>
              <a:rPr lang="en-US" sz="2300" dirty="0" smtClean="0">
                <a:solidFill>
                  <a:srgbClr val="165751"/>
                </a:solidFill>
                <a:latin typeface="Arial" charset="0"/>
              </a:rPr>
              <a:t>Central/South </a:t>
            </a:r>
            <a:r>
              <a:rPr lang="en-US" sz="2300" dirty="0">
                <a:solidFill>
                  <a:srgbClr val="165751"/>
                </a:solidFill>
                <a:latin typeface="Arial" charset="0"/>
              </a:rPr>
              <a:t>America</a:t>
            </a:r>
          </a:p>
          <a:p>
            <a:pPr marL="630238">
              <a:spcAft>
                <a:spcPts val="400"/>
              </a:spcAft>
              <a:buClr>
                <a:srgbClr val="002060"/>
              </a:buClr>
              <a:buFont typeface="+mj-lt"/>
              <a:buAutoNum type="arabicPeriod"/>
              <a:defRPr/>
            </a:pPr>
            <a:r>
              <a:rPr lang="en-US" sz="2300" dirty="0" smtClean="0">
                <a:solidFill>
                  <a:srgbClr val="165751"/>
                </a:solidFill>
                <a:latin typeface="Arial" charset="0"/>
              </a:rPr>
              <a:t>Europe</a:t>
            </a:r>
            <a:endParaRPr lang="en-US" sz="2300" dirty="0">
              <a:solidFill>
                <a:srgbClr val="165751"/>
              </a:solidFill>
              <a:latin typeface="Arial" charset="0"/>
            </a:endParaRPr>
          </a:p>
          <a:p>
            <a:pPr marL="630238">
              <a:spcAft>
                <a:spcPts val="400"/>
              </a:spcAft>
              <a:buClr>
                <a:srgbClr val="002060"/>
              </a:buClr>
              <a:buFont typeface="+mj-lt"/>
              <a:buAutoNum type="arabicPeriod"/>
              <a:defRPr/>
            </a:pPr>
            <a:r>
              <a:rPr lang="en-US" sz="2300" dirty="0" smtClean="0">
                <a:solidFill>
                  <a:srgbClr val="165751"/>
                </a:solidFill>
                <a:latin typeface="Arial" charset="0"/>
              </a:rPr>
              <a:t>Asia/Australia</a:t>
            </a:r>
            <a:endParaRPr lang="en-US" sz="2300" dirty="0">
              <a:solidFill>
                <a:srgbClr val="165751"/>
              </a:solidFill>
              <a:latin typeface="Arial" charset="0"/>
            </a:endParaRPr>
          </a:p>
          <a:p>
            <a:pPr marL="630238">
              <a:spcAft>
                <a:spcPts val="400"/>
              </a:spcAft>
              <a:buClr>
                <a:srgbClr val="002060"/>
              </a:buClr>
              <a:buFont typeface="+mj-lt"/>
              <a:buAutoNum type="arabicPeriod"/>
              <a:defRPr/>
            </a:pPr>
            <a:r>
              <a:rPr lang="en-US" sz="2300" dirty="0" smtClean="0">
                <a:solidFill>
                  <a:srgbClr val="165751"/>
                </a:solidFill>
                <a:latin typeface="Arial" charset="0"/>
              </a:rPr>
              <a:t>Africa</a:t>
            </a:r>
          </a:p>
          <a:p>
            <a:pPr marL="630238">
              <a:spcAft>
                <a:spcPts val="400"/>
              </a:spcAft>
              <a:buClr>
                <a:srgbClr val="002060"/>
              </a:buClr>
              <a:buFont typeface="+mj-lt"/>
              <a:buAutoNum type="arabicPeriod"/>
              <a:defRPr/>
            </a:pPr>
            <a:r>
              <a:rPr lang="en-US" sz="2300" dirty="0" smtClean="0">
                <a:solidFill>
                  <a:srgbClr val="165751"/>
                </a:solidFill>
                <a:latin typeface="Arial" charset="0"/>
              </a:rPr>
              <a:t>Other</a:t>
            </a:r>
            <a:endParaRPr lang="en-US" sz="2300" dirty="0">
              <a:solidFill>
                <a:srgbClr val="165751"/>
              </a:solidFill>
              <a:latin typeface="Arial" charset="0"/>
            </a:endParaRPr>
          </a:p>
        </p:txBody>
      </p:sp>
      <p:sp>
        <p:nvSpPr>
          <p:cNvPr id="87044" name="Rectangle 2"/>
          <p:cNvSpPr>
            <a:spLocks noChangeArrowheads="1"/>
          </p:cNvSpPr>
          <p:nvPr/>
        </p:nvSpPr>
        <p:spPr bwMode="auto">
          <a:xfrm>
            <a:off x="4167195" y="1974189"/>
            <a:ext cx="184731" cy="20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None/>
            </a:pPr>
            <a:endParaRPr lang="en-US" altLang="en-US" sz="760" dirty="0">
              <a:solidFill>
                <a:srgbClr val="000000"/>
              </a:solidFill>
              <a:latin typeface="Georgia" panose="02040502050405020303" pitchFamily="18" charset="0"/>
            </a:endParaRPr>
          </a:p>
        </p:txBody>
      </p:sp>
    </p:spTree>
    <p:custDataLst>
      <p:tags r:id="rId1"/>
    </p:custDataLst>
    <p:extLst>
      <p:ext uri="{BB962C8B-B14F-4D97-AF65-F5344CB8AC3E}">
        <p14:creationId xmlns:p14="http://schemas.microsoft.com/office/powerpoint/2010/main" val="14865120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normAutofit/>
          </a:bodyPr>
          <a:lstStyle/>
          <a:p>
            <a:r>
              <a:rPr lang="en-US" sz="4000" dirty="0" smtClean="0">
                <a:solidFill>
                  <a:schemeClr val="bg1"/>
                </a:solidFill>
              </a:rPr>
              <a:t>What do you do with the information?</a:t>
            </a:r>
            <a:endParaRPr lang="en-US" sz="4000" dirty="0">
              <a:solidFill>
                <a:schemeClr val="bg1"/>
              </a:solidFill>
            </a:endParaRPr>
          </a:p>
        </p:txBody>
      </p:sp>
    </p:spTree>
    <p:extLst>
      <p:ext uri="{BB962C8B-B14F-4D97-AF65-F5344CB8AC3E}">
        <p14:creationId xmlns:p14="http://schemas.microsoft.com/office/powerpoint/2010/main" val="3182135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a:t>
            </a:r>
            <a:endParaRPr lang="en-US" dirty="0"/>
          </a:p>
        </p:txBody>
      </p:sp>
      <p:sp>
        <p:nvSpPr>
          <p:cNvPr id="3" name="Text Placeholder 2"/>
          <p:cNvSpPr>
            <a:spLocks noGrp="1"/>
          </p:cNvSpPr>
          <p:nvPr>
            <p:ph type="body" idx="1"/>
          </p:nvPr>
        </p:nvSpPr>
        <p:spPr>
          <a:xfrm>
            <a:off x="316846" y="1574739"/>
            <a:ext cx="11878101" cy="4677309"/>
          </a:xfrm>
        </p:spPr>
        <p:txBody>
          <a:bodyPr/>
          <a:lstStyle/>
          <a:p>
            <a:pPr>
              <a:buFont typeface="Wingdings" panose="05000000000000000000" pitchFamily="2" charset="2"/>
              <a:buChar char="§"/>
            </a:pPr>
            <a:r>
              <a:rPr lang="en-US" sz="2400" b="1" dirty="0" smtClean="0"/>
              <a:t>Risk reduction: </a:t>
            </a:r>
          </a:p>
          <a:p>
            <a:pPr lvl="1"/>
            <a:r>
              <a:rPr lang="en-US" sz="2400" b="1" dirty="0" smtClean="0"/>
              <a:t>Condoms (male and female)</a:t>
            </a:r>
          </a:p>
          <a:p>
            <a:pPr lvl="1"/>
            <a:r>
              <a:rPr lang="en-US" sz="2400" dirty="0" smtClean="0"/>
              <a:t>Older </a:t>
            </a:r>
            <a:r>
              <a:rPr lang="en-US" sz="2400" dirty="0"/>
              <a:t>men may not get firm enough erections to use condoms effectively, in which case the condom might slip off. </a:t>
            </a:r>
            <a:r>
              <a:rPr lang="en-US" sz="2400" dirty="0" smtClean="0"/>
              <a:t>Consider erectile dysfunction drugs</a:t>
            </a:r>
          </a:p>
          <a:p>
            <a:pPr lvl="1"/>
            <a:r>
              <a:rPr lang="en-US" sz="2400" dirty="0" smtClean="0"/>
              <a:t>Pregnancy (prevention, planning) </a:t>
            </a:r>
          </a:p>
          <a:p>
            <a:pPr lvl="1"/>
            <a:r>
              <a:rPr lang="en-US" sz="2400" dirty="0" smtClean="0">
                <a:latin typeface="Calibri (body)"/>
              </a:rPr>
              <a:t>Comprehensive </a:t>
            </a:r>
            <a:r>
              <a:rPr lang="en-US" sz="2400" dirty="0">
                <a:latin typeface="Calibri (body)"/>
              </a:rPr>
              <a:t>and non-stigmatizing </a:t>
            </a:r>
            <a:r>
              <a:rPr lang="en-US" sz="2400" dirty="0" smtClean="0">
                <a:latin typeface="Calibri (body)"/>
              </a:rPr>
              <a:t>info </a:t>
            </a:r>
            <a:r>
              <a:rPr lang="en-US" sz="2400" dirty="0">
                <a:latin typeface="Calibri (body)"/>
              </a:rPr>
              <a:t>about sexual and reproductive </a:t>
            </a:r>
            <a:r>
              <a:rPr lang="en-US" sz="2400" dirty="0" smtClean="0">
                <a:latin typeface="Calibri (body)"/>
              </a:rPr>
              <a:t>health</a:t>
            </a:r>
          </a:p>
          <a:p>
            <a:pPr lvl="1"/>
            <a:r>
              <a:rPr lang="en-US" sz="2400" dirty="0" smtClean="0">
                <a:latin typeface="Calibri (body)"/>
              </a:rPr>
              <a:t>Promote </a:t>
            </a:r>
            <a:r>
              <a:rPr lang="en-US" sz="2400" dirty="0">
                <a:latin typeface="Calibri (body)"/>
              </a:rPr>
              <a:t>healthy sexuality even if </a:t>
            </a:r>
            <a:r>
              <a:rPr lang="en-US" sz="2400" dirty="0" smtClean="0">
                <a:latin typeface="Calibri (body)"/>
              </a:rPr>
              <a:t>not </a:t>
            </a:r>
            <a:r>
              <a:rPr lang="en-US" sz="2400" dirty="0">
                <a:latin typeface="Calibri (body)"/>
              </a:rPr>
              <a:t>sexually active</a:t>
            </a:r>
          </a:p>
          <a:p>
            <a:pPr>
              <a:buFont typeface="Wingdings" panose="05000000000000000000" pitchFamily="2" charset="2"/>
              <a:buChar char="§"/>
            </a:pPr>
            <a:r>
              <a:rPr lang="en-US" sz="2400" b="1" dirty="0" smtClean="0"/>
              <a:t>Lubrication:  </a:t>
            </a:r>
            <a:r>
              <a:rPr lang="en-US" sz="2400" dirty="0" smtClean="0"/>
              <a:t>for males and females; products for vaginal thinning (</a:t>
            </a:r>
            <a:r>
              <a:rPr lang="en-US" sz="2400" dirty="0" err="1" smtClean="0"/>
              <a:t>eg</a:t>
            </a:r>
            <a:r>
              <a:rPr lang="en-US" sz="2400" dirty="0" smtClean="0"/>
              <a:t>, estrogens)</a:t>
            </a:r>
          </a:p>
          <a:p>
            <a:pPr>
              <a:buFont typeface="Wingdings" panose="05000000000000000000" pitchFamily="2" charset="2"/>
              <a:buChar char="§"/>
            </a:pPr>
            <a:r>
              <a:rPr lang="en-US" sz="2400" b="1" dirty="0" smtClean="0"/>
              <a:t>Education about practices that may increase risk </a:t>
            </a:r>
          </a:p>
          <a:p>
            <a:pPr lvl="1"/>
            <a:r>
              <a:rPr lang="en-US" sz="2400" dirty="0" err="1" smtClean="0"/>
              <a:t>Eg</a:t>
            </a:r>
            <a:r>
              <a:rPr lang="en-US" sz="2400" dirty="0" smtClean="0"/>
              <a:t>. use of oil-based lubricants, unprotected anal intercourse</a:t>
            </a:r>
          </a:p>
        </p:txBody>
      </p:sp>
    </p:spTree>
    <p:extLst>
      <p:ext uri="{BB962C8B-B14F-4D97-AF65-F5344CB8AC3E}">
        <p14:creationId xmlns:p14="http://schemas.microsoft.com/office/powerpoint/2010/main" val="2419461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9965" y="1109414"/>
            <a:ext cx="7695737" cy="5205212"/>
          </a:xfrm>
        </p:spPr>
        <p:txBody>
          <a:bodyPr/>
          <a:lstStyle/>
          <a:p>
            <a:pPr marL="457189" indent="-457189">
              <a:buClr>
                <a:schemeClr val="bg1"/>
              </a:buClr>
              <a:buFont typeface="Wingdings" panose="05000000000000000000" pitchFamily="2" charset="2"/>
              <a:buChar char="§"/>
            </a:pPr>
            <a:r>
              <a:rPr lang="en-US" sz="2667" b="0" dirty="0">
                <a:latin typeface="Calibri (body)"/>
              </a:rPr>
              <a:t>Pregnancy among adolescents declining (across all demographics); </a:t>
            </a:r>
            <a:r>
              <a:rPr lang="en-US" sz="2667" b="0" dirty="0">
                <a:solidFill>
                  <a:schemeClr val="bg1"/>
                </a:solidFill>
                <a:latin typeface="Calibri (body)"/>
                <a:sym typeface="Symbol" panose="05050102010706020507" pitchFamily="18" charset="2"/>
              </a:rPr>
              <a:t></a:t>
            </a:r>
            <a:r>
              <a:rPr lang="en-US" sz="2667" b="0" dirty="0">
                <a:latin typeface="Calibri (body)"/>
              </a:rPr>
              <a:t> 64% (1991-2015)</a:t>
            </a:r>
          </a:p>
          <a:p>
            <a:pPr marL="457189" indent="-457189">
              <a:buClr>
                <a:schemeClr val="bg1"/>
              </a:buClr>
              <a:buFont typeface="Wingdings" panose="05000000000000000000" pitchFamily="2" charset="2"/>
              <a:buChar char="§"/>
            </a:pPr>
            <a:r>
              <a:rPr lang="en-US" sz="2667" b="0" dirty="0">
                <a:latin typeface="Calibri (body)"/>
              </a:rPr>
              <a:t>80% of adolescent pregnancies unplanned</a:t>
            </a:r>
          </a:p>
          <a:p>
            <a:pPr marL="457189" indent="-457189">
              <a:buClr>
                <a:schemeClr val="bg1"/>
              </a:buClr>
              <a:buFont typeface="Wingdings" panose="05000000000000000000" pitchFamily="2" charset="2"/>
              <a:buChar char="§"/>
            </a:pPr>
            <a:r>
              <a:rPr lang="en-US" sz="2667" b="0" dirty="0" smtClean="0">
                <a:latin typeface="Calibri (body)"/>
              </a:rPr>
              <a:t>All </a:t>
            </a:r>
            <a:r>
              <a:rPr lang="en-US" sz="2667" b="0" dirty="0">
                <a:latin typeface="Calibri (body)"/>
              </a:rPr>
              <a:t>options are available to </a:t>
            </a:r>
            <a:r>
              <a:rPr lang="en-US" sz="2667" b="0" dirty="0" smtClean="0">
                <a:latin typeface="Calibri (body)"/>
              </a:rPr>
              <a:t>adolescents </a:t>
            </a:r>
          </a:p>
          <a:p>
            <a:pPr marL="457189" indent="-457189">
              <a:buClr>
                <a:schemeClr val="bg1"/>
              </a:buClr>
              <a:buFont typeface="Wingdings" panose="05000000000000000000" pitchFamily="2" charset="2"/>
              <a:buChar char="§"/>
            </a:pPr>
            <a:r>
              <a:rPr lang="en-US" sz="2667" b="0" dirty="0" smtClean="0">
                <a:latin typeface="Calibri (body)"/>
              </a:rPr>
              <a:t>Pregnancy can occur among </a:t>
            </a:r>
            <a:r>
              <a:rPr lang="en-US" sz="2667" b="0" dirty="0" err="1" smtClean="0">
                <a:latin typeface="Calibri (body)"/>
              </a:rPr>
              <a:t>perimenopausal</a:t>
            </a:r>
            <a:r>
              <a:rPr lang="en-US" sz="2667" b="0" dirty="0" smtClean="0">
                <a:latin typeface="Calibri (body)"/>
              </a:rPr>
              <a:t> women (chance of natural conception;  10% (age 45)</a:t>
            </a:r>
            <a:r>
              <a:rPr lang="en-US" sz="2667" b="0" dirty="0" smtClean="0">
                <a:latin typeface="Calibri (body)"/>
                <a:sym typeface="Wingdings" panose="05000000000000000000" pitchFamily="2" charset="2"/>
              </a:rPr>
              <a:t> 0% (age 51))</a:t>
            </a:r>
            <a:endParaRPr lang="en-US" sz="2667" b="0" dirty="0" smtClean="0">
              <a:latin typeface="Calibri (body)"/>
            </a:endParaRPr>
          </a:p>
          <a:p>
            <a:pPr marL="457189" lvl="6" indent="-457189">
              <a:buClr>
                <a:schemeClr val="bg1"/>
              </a:buClr>
              <a:buFont typeface="Wingdings" panose="05000000000000000000" pitchFamily="2" charset="2"/>
              <a:buChar char="§"/>
            </a:pPr>
            <a:endParaRPr lang="en-US" sz="2592" b="0" dirty="0" smtClean="0">
              <a:latin typeface="Calibri (body)"/>
            </a:endParaRPr>
          </a:p>
          <a:p>
            <a:pPr lvl="2">
              <a:buClr>
                <a:schemeClr val="bg1"/>
              </a:buClr>
            </a:pPr>
            <a:endParaRPr lang="en-US" sz="3192" b="0" dirty="0">
              <a:latin typeface="Calibri (body)"/>
            </a:endParaRPr>
          </a:p>
        </p:txBody>
      </p:sp>
      <p:sp>
        <p:nvSpPr>
          <p:cNvPr id="2" name="Title 1"/>
          <p:cNvSpPr>
            <a:spLocks noGrp="1"/>
          </p:cNvSpPr>
          <p:nvPr>
            <p:ph type="title"/>
          </p:nvPr>
        </p:nvSpPr>
        <p:spPr/>
        <p:txBody>
          <a:bodyPr/>
          <a:lstStyle/>
          <a:p>
            <a:r>
              <a:rPr lang="en-US" sz="3200" dirty="0" smtClean="0"/>
              <a:t>Family planning and reproductive </a:t>
            </a:r>
            <a:r>
              <a:rPr lang="en-US" sz="3200" dirty="0"/>
              <a:t>h</a:t>
            </a:r>
            <a:r>
              <a:rPr lang="en-US" sz="3200" dirty="0" smtClean="0"/>
              <a:t>ealth</a:t>
            </a:r>
            <a:endParaRPr lang="en-US" sz="3200" dirty="0"/>
          </a:p>
        </p:txBody>
      </p:sp>
      <p:sp>
        <p:nvSpPr>
          <p:cNvPr id="7" name="TextBox 6"/>
          <p:cNvSpPr txBox="1"/>
          <p:nvPr/>
        </p:nvSpPr>
        <p:spPr>
          <a:xfrm>
            <a:off x="2762064" y="6409381"/>
            <a:ext cx="9322360" cy="307777"/>
          </a:xfrm>
          <a:prstGeom prst="rect">
            <a:avLst/>
          </a:prstGeom>
          <a:noFill/>
        </p:spPr>
        <p:txBody>
          <a:bodyPr wrap="none" rtlCol="0">
            <a:spAutoFit/>
          </a:bodyPr>
          <a:lstStyle/>
          <a:p>
            <a:r>
              <a:rPr lang="en-US" sz="1400" dirty="0" err="1" smtClean="0">
                <a:solidFill>
                  <a:schemeClr val="bg1"/>
                </a:solidFill>
                <a:hlinkClick r:id="rId2"/>
              </a:rPr>
              <a:t>Eijkemans</a:t>
            </a:r>
            <a:r>
              <a:rPr lang="en-US" sz="1400" dirty="0" smtClean="0">
                <a:solidFill>
                  <a:schemeClr val="bg1"/>
                </a:solidFill>
                <a:hlinkClick r:id="rId2"/>
              </a:rPr>
              <a:t>. Hum </a:t>
            </a:r>
            <a:r>
              <a:rPr lang="en-US" sz="1400" dirty="0" err="1" smtClean="0">
                <a:solidFill>
                  <a:schemeClr val="bg1"/>
                </a:solidFill>
                <a:hlinkClick r:id="rId2"/>
              </a:rPr>
              <a:t>Reproduc</a:t>
            </a:r>
            <a:r>
              <a:rPr lang="en-US" sz="1400" dirty="0" smtClean="0">
                <a:solidFill>
                  <a:schemeClr val="bg1"/>
                </a:solidFill>
                <a:hlinkClick r:id="rId2"/>
              </a:rPr>
              <a:t>.  2014; 29(6): 1304-12/</a:t>
            </a:r>
            <a:r>
              <a:rPr lang="en-US" sz="1400" dirty="0" smtClean="0">
                <a:solidFill>
                  <a:schemeClr val="bg1"/>
                </a:solidFill>
              </a:rPr>
              <a:t>;AAP </a:t>
            </a:r>
            <a:r>
              <a:rPr lang="en-US" sz="1400" dirty="0">
                <a:solidFill>
                  <a:schemeClr val="bg1"/>
                </a:solidFill>
              </a:rPr>
              <a:t>Technical report from the Committee on Adolescence; CDC</a:t>
            </a:r>
          </a:p>
        </p:txBody>
      </p:sp>
      <p:pic>
        <p:nvPicPr>
          <p:cNvPr id="5" name="Content Placeholder 4"/>
          <p:cNvPicPr>
            <a:picLocks noGrp="1" noChangeAspect="1"/>
          </p:cNvPicPr>
          <p:nvPr>
            <p:ph sz="half" idx="2"/>
          </p:nvPr>
        </p:nvPicPr>
        <p:blipFill>
          <a:blip r:embed="rId3"/>
          <a:stretch>
            <a:fillRect/>
          </a:stretch>
        </p:blipFill>
        <p:spPr>
          <a:xfrm>
            <a:off x="8032443" y="1145211"/>
            <a:ext cx="3882992" cy="5205212"/>
          </a:xfrm>
          <a:prstGeom prst="rect">
            <a:avLst/>
          </a:prstGeom>
        </p:spPr>
      </p:pic>
      <p:pic>
        <p:nvPicPr>
          <p:cNvPr id="4" name="Picture 3"/>
          <p:cNvPicPr>
            <a:picLocks noChangeAspect="1"/>
          </p:cNvPicPr>
          <p:nvPr/>
        </p:nvPicPr>
        <p:blipFill>
          <a:blip r:embed="rId4"/>
          <a:stretch>
            <a:fillRect/>
          </a:stretch>
        </p:blipFill>
        <p:spPr>
          <a:xfrm>
            <a:off x="9062260" y="5399836"/>
            <a:ext cx="2853175" cy="914790"/>
          </a:xfrm>
          <a:prstGeom prst="rect">
            <a:avLst/>
          </a:prstGeom>
        </p:spPr>
      </p:pic>
    </p:spTree>
    <p:extLst>
      <p:ext uri="{BB962C8B-B14F-4D97-AF65-F5344CB8AC3E}">
        <p14:creationId xmlns:p14="http://schemas.microsoft.com/office/powerpoint/2010/main" val="24815188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9965" y="1109415"/>
            <a:ext cx="6549324" cy="4834128"/>
          </a:xfrm>
        </p:spPr>
        <p:txBody>
          <a:bodyPr/>
          <a:lstStyle/>
          <a:p>
            <a:pPr marL="380990" indent="-380990">
              <a:buClr>
                <a:schemeClr val="bg1"/>
              </a:buClr>
              <a:buFont typeface="Wingdings" panose="05000000000000000000" pitchFamily="2" charset="2"/>
              <a:buChar char="§"/>
            </a:pPr>
            <a:r>
              <a:rPr lang="en-US" sz="2400" b="0" dirty="0">
                <a:latin typeface="Calibri (body)"/>
              </a:rPr>
              <a:t>Important to have open discussions with </a:t>
            </a:r>
            <a:r>
              <a:rPr lang="en-US" sz="2400" b="0" dirty="0" smtClean="0">
                <a:latin typeface="Calibri (body)"/>
              </a:rPr>
              <a:t>all SGM, </a:t>
            </a:r>
            <a:r>
              <a:rPr lang="en-US" sz="2400" b="0" dirty="0">
                <a:latin typeface="Calibri (body)"/>
              </a:rPr>
              <a:t>about reproductive health and family planning</a:t>
            </a:r>
          </a:p>
          <a:p>
            <a:pPr marL="380990" indent="-380990">
              <a:buClr>
                <a:schemeClr val="bg1"/>
              </a:buClr>
              <a:buFont typeface="Wingdings" panose="05000000000000000000" pitchFamily="2" charset="2"/>
              <a:buChar char="§"/>
            </a:pPr>
            <a:r>
              <a:rPr lang="en-US" sz="2400" b="0" dirty="0">
                <a:latin typeface="Calibri (body)"/>
              </a:rPr>
              <a:t>Sexual behavior and sexual identity are not always aligned</a:t>
            </a:r>
          </a:p>
          <a:p>
            <a:pPr marL="380990" indent="-380990">
              <a:buClr>
                <a:schemeClr val="bg1"/>
              </a:buClr>
              <a:buFont typeface="Wingdings" panose="05000000000000000000" pitchFamily="2" charset="2"/>
              <a:buChar char="§"/>
            </a:pPr>
            <a:r>
              <a:rPr lang="en-US" sz="2400" b="0" dirty="0">
                <a:latin typeface="Calibri (body)"/>
              </a:rPr>
              <a:t>Many SGM may have sexual encounters that may not be predicted by their orientation, conversation about birth control is important</a:t>
            </a:r>
          </a:p>
        </p:txBody>
      </p:sp>
      <p:pic>
        <p:nvPicPr>
          <p:cNvPr id="6" name="Content Placeholder 5"/>
          <p:cNvPicPr>
            <a:picLocks noGrp="1" noChangeAspect="1"/>
          </p:cNvPicPr>
          <p:nvPr>
            <p:ph sz="half" idx="2"/>
          </p:nvPr>
        </p:nvPicPr>
        <p:blipFill rotWithShape="1">
          <a:blip r:embed="rId2"/>
          <a:srcRect l="6297" t="44086" r="80171" b="12100"/>
          <a:stretch/>
        </p:blipFill>
        <p:spPr>
          <a:xfrm>
            <a:off x="6769291" y="991171"/>
            <a:ext cx="5202746" cy="4051644"/>
          </a:xfrm>
          <a:prstGeom prst="rect">
            <a:avLst/>
          </a:prstGeom>
        </p:spPr>
      </p:pic>
      <p:sp>
        <p:nvSpPr>
          <p:cNvPr id="2" name="Title 1"/>
          <p:cNvSpPr>
            <a:spLocks noGrp="1"/>
          </p:cNvSpPr>
          <p:nvPr>
            <p:ph type="title"/>
          </p:nvPr>
        </p:nvSpPr>
        <p:spPr/>
        <p:txBody>
          <a:bodyPr/>
          <a:lstStyle/>
          <a:p>
            <a:r>
              <a:rPr lang="en-US" sz="2800" dirty="0"/>
              <a:t>Family p</a:t>
            </a:r>
            <a:r>
              <a:rPr lang="en-US" sz="2800" dirty="0" smtClean="0"/>
              <a:t>lanning </a:t>
            </a:r>
            <a:r>
              <a:rPr lang="en-US" sz="2800" dirty="0"/>
              <a:t>and </a:t>
            </a:r>
            <a:r>
              <a:rPr lang="en-US" sz="2800" dirty="0" smtClean="0"/>
              <a:t>reproductive </a:t>
            </a:r>
            <a:r>
              <a:rPr lang="en-US" sz="2800" dirty="0"/>
              <a:t>h</a:t>
            </a:r>
            <a:r>
              <a:rPr lang="en-US" sz="2800" dirty="0" smtClean="0"/>
              <a:t>ealth (sexual gender minority)</a:t>
            </a:r>
            <a:endParaRPr lang="en-US" sz="2800" dirty="0"/>
          </a:p>
        </p:txBody>
      </p:sp>
      <p:sp>
        <p:nvSpPr>
          <p:cNvPr id="7" name="TextBox 6"/>
          <p:cNvSpPr txBox="1"/>
          <p:nvPr/>
        </p:nvSpPr>
        <p:spPr>
          <a:xfrm>
            <a:off x="2749390" y="6386222"/>
            <a:ext cx="9330631" cy="318100"/>
          </a:xfrm>
          <a:prstGeom prst="rect">
            <a:avLst/>
          </a:prstGeom>
          <a:noFill/>
        </p:spPr>
        <p:txBody>
          <a:bodyPr wrap="none" rtlCol="0">
            <a:spAutoFit/>
          </a:bodyPr>
          <a:lstStyle/>
          <a:p>
            <a:r>
              <a:rPr lang="en-US" sz="1467" dirty="0">
                <a:solidFill>
                  <a:schemeClr val="bg1"/>
                </a:solidFill>
              </a:rPr>
              <a:t>https://www.advocate.com/commentary/2015/06/03/op-ed-why-there-epidemic-pregnancy-among-queer-youth</a:t>
            </a:r>
          </a:p>
        </p:txBody>
      </p:sp>
      <p:pic>
        <p:nvPicPr>
          <p:cNvPr id="8" name="Picture 7"/>
          <p:cNvPicPr>
            <a:picLocks noChangeAspect="1"/>
          </p:cNvPicPr>
          <p:nvPr/>
        </p:nvPicPr>
        <p:blipFill>
          <a:blip r:embed="rId3"/>
          <a:stretch>
            <a:fillRect/>
          </a:stretch>
        </p:blipFill>
        <p:spPr>
          <a:xfrm>
            <a:off x="7942997" y="4594647"/>
            <a:ext cx="2047164" cy="1791575"/>
          </a:xfrm>
          <a:prstGeom prst="rect">
            <a:avLst/>
          </a:prstGeom>
        </p:spPr>
      </p:pic>
      <p:pic>
        <p:nvPicPr>
          <p:cNvPr id="10" name="Picture 9"/>
          <p:cNvPicPr>
            <a:picLocks noChangeAspect="1"/>
          </p:cNvPicPr>
          <p:nvPr/>
        </p:nvPicPr>
        <p:blipFill>
          <a:blip r:embed="rId4"/>
          <a:stretch>
            <a:fillRect/>
          </a:stretch>
        </p:blipFill>
        <p:spPr>
          <a:xfrm>
            <a:off x="9990161" y="4565225"/>
            <a:ext cx="1981875" cy="1743075"/>
          </a:xfrm>
          <a:prstGeom prst="rect">
            <a:avLst/>
          </a:prstGeom>
        </p:spPr>
      </p:pic>
      <p:pic>
        <p:nvPicPr>
          <p:cNvPr id="11" name="Picture 10"/>
          <p:cNvPicPr>
            <a:picLocks noChangeAspect="1"/>
          </p:cNvPicPr>
          <p:nvPr/>
        </p:nvPicPr>
        <p:blipFill rotWithShape="1">
          <a:blip r:embed="rId5"/>
          <a:srcRect l="9089" r="20099"/>
          <a:stretch/>
        </p:blipFill>
        <p:spPr>
          <a:xfrm>
            <a:off x="6769290" y="4594647"/>
            <a:ext cx="1323833" cy="1820998"/>
          </a:xfrm>
          <a:prstGeom prst="rect">
            <a:avLst/>
          </a:prstGeom>
        </p:spPr>
      </p:pic>
    </p:spTree>
    <p:extLst>
      <p:ext uri="{BB962C8B-B14F-4D97-AF65-F5344CB8AC3E}">
        <p14:creationId xmlns:p14="http://schemas.microsoft.com/office/powerpoint/2010/main" val="23947071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STIs</a:t>
            </a:r>
            <a:endParaRPr lang="en-US" dirty="0"/>
          </a:p>
        </p:txBody>
      </p:sp>
      <p:sp>
        <p:nvSpPr>
          <p:cNvPr id="3" name="Text Placeholder 2"/>
          <p:cNvSpPr>
            <a:spLocks noGrp="1"/>
          </p:cNvSpPr>
          <p:nvPr>
            <p:ph type="body" idx="1"/>
          </p:nvPr>
        </p:nvSpPr>
        <p:spPr>
          <a:xfrm>
            <a:off x="510639" y="1574739"/>
            <a:ext cx="6845504" cy="4677309"/>
          </a:xfrm>
        </p:spPr>
        <p:txBody>
          <a:bodyPr/>
          <a:lstStyle/>
          <a:p>
            <a:pPr marL="0" indent="0">
              <a:buNone/>
            </a:pPr>
            <a:r>
              <a:rPr lang="en-US" sz="2000" b="1" dirty="0" smtClean="0"/>
              <a:t>Screening:</a:t>
            </a:r>
            <a:r>
              <a:rPr lang="en-US" sz="2000" dirty="0"/>
              <a:t> </a:t>
            </a:r>
            <a:endParaRPr lang="en-US" sz="2000" dirty="0" smtClean="0"/>
          </a:p>
          <a:p>
            <a:pPr>
              <a:buFont typeface="Wingdings" panose="05000000000000000000" pitchFamily="2" charset="2"/>
              <a:buChar char="§"/>
            </a:pPr>
            <a:r>
              <a:rPr lang="en-US" sz="2000" dirty="0">
                <a:latin typeface="Calibri (body)"/>
              </a:rPr>
              <a:t>based on sexual behaviors, anatomy/body parts used for sex identified through the </a:t>
            </a:r>
            <a:r>
              <a:rPr lang="en-US" sz="2000" b="1" i="1" dirty="0">
                <a:latin typeface="Calibri (body)"/>
              </a:rPr>
              <a:t>inclusive</a:t>
            </a:r>
            <a:r>
              <a:rPr lang="en-US" sz="2000" i="1" dirty="0">
                <a:latin typeface="Calibri (body)"/>
              </a:rPr>
              <a:t> </a:t>
            </a:r>
            <a:r>
              <a:rPr lang="en-US" sz="2000" dirty="0">
                <a:latin typeface="Calibri (body)"/>
              </a:rPr>
              <a:t>sexual history</a:t>
            </a:r>
          </a:p>
          <a:p>
            <a:pPr>
              <a:buFont typeface="Wingdings" panose="05000000000000000000" pitchFamily="2" charset="2"/>
              <a:buChar char="§"/>
            </a:pPr>
            <a:r>
              <a:rPr lang="en-US" sz="2000" dirty="0" smtClean="0">
                <a:latin typeface="Calibri (body)"/>
              </a:rPr>
              <a:t>Gonorrhea, chlamydia, syphilis, </a:t>
            </a:r>
            <a:r>
              <a:rPr lang="en-US" sz="2000" dirty="0" err="1" smtClean="0">
                <a:latin typeface="Calibri (body)"/>
              </a:rPr>
              <a:t>Hep</a:t>
            </a:r>
            <a:r>
              <a:rPr lang="en-US" sz="2000" dirty="0" smtClean="0">
                <a:latin typeface="Calibri (body)"/>
              </a:rPr>
              <a:t> C, </a:t>
            </a:r>
            <a:r>
              <a:rPr lang="en-US" sz="2000" dirty="0" err="1" smtClean="0">
                <a:latin typeface="Calibri (body)"/>
              </a:rPr>
              <a:t>etc</a:t>
            </a:r>
            <a:endParaRPr lang="en-US" sz="2000" dirty="0" smtClean="0">
              <a:latin typeface="Calibri (body)"/>
            </a:endParaRPr>
          </a:p>
          <a:p>
            <a:pPr>
              <a:buFont typeface="Wingdings" panose="05000000000000000000" pitchFamily="2" charset="2"/>
              <a:buChar char="§"/>
            </a:pPr>
            <a:r>
              <a:rPr lang="en-US" sz="2000" dirty="0" smtClean="0">
                <a:latin typeface="Calibri (body)"/>
              </a:rPr>
              <a:t>Extra-genital GC and CT screening </a:t>
            </a:r>
            <a:r>
              <a:rPr lang="en-US" sz="2000" dirty="0">
                <a:latin typeface="Calibri (body)"/>
              </a:rPr>
              <a:t>in patients with history of oral/anal </a:t>
            </a:r>
            <a:r>
              <a:rPr lang="en-US" sz="2000" dirty="0" smtClean="0">
                <a:latin typeface="Calibri (body)"/>
              </a:rPr>
              <a:t>sex</a:t>
            </a:r>
            <a:endParaRPr lang="en-US" sz="2000" dirty="0">
              <a:latin typeface="Calibri (body)"/>
            </a:endParaRPr>
          </a:p>
          <a:p>
            <a:pPr>
              <a:buFont typeface="Wingdings" panose="05000000000000000000" pitchFamily="2" charset="2"/>
              <a:buChar char="§"/>
            </a:pPr>
            <a:r>
              <a:rPr lang="en-US" sz="2000" dirty="0">
                <a:latin typeface="Calibri (body)"/>
              </a:rPr>
              <a:t>Sexually active </a:t>
            </a:r>
            <a:r>
              <a:rPr lang="en-US" sz="2000" dirty="0" smtClean="0">
                <a:latin typeface="Calibri (body)"/>
              </a:rPr>
              <a:t>individuals: screened </a:t>
            </a:r>
            <a:r>
              <a:rPr lang="en-US" sz="2000" dirty="0">
                <a:latin typeface="Calibri (body)"/>
              </a:rPr>
              <a:t>at least annually with more frequent intervals based on risk behavior</a:t>
            </a:r>
          </a:p>
          <a:p>
            <a:pPr>
              <a:buFont typeface="Wingdings" panose="05000000000000000000" pitchFamily="2" charset="2"/>
              <a:buChar char="§"/>
            </a:pPr>
            <a:r>
              <a:rPr lang="en-US" sz="2000" dirty="0" smtClean="0">
                <a:latin typeface="Calibri (body)"/>
              </a:rPr>
              <a:t>Testing:  Nucleic </a:t>
            </a:r>
            <a:r>
              <a:rPr lang="en-US" sz="2000" dirty="0">
                <a:latin typeface="Calibri (body)"/>
              </a:rPr>
              <a:t>acid amplification test (NAAT) testing sufficient in most cases</a:t>
            </a:r>
          </a:p>
          <a:p>
            <a:pPr>
              <a:buFont typeface="Wingdings" panose="05000000000000000000" pitchFamily="2" charset="2"/>
              <a:buChar char="§"/>
            </a:pPr>
            <a:r>
              <a:rPr lang="en-US" sz="2000" dirty="0" smtClean="0">
                <a:latin typeface="Calibri (body)"/>
              </a:rPr>
              <a:t>Treatment: </a:t>
            </a:r>
          </a:p>
          <a:p>
            <a:pPr marL="690028" lvl="1" indent="-232828"/>
            <a:r>
              <a:rPr lang="en-US" sz="2000" dirty="0" smtClean="0">
                <a:latin typeface="Calibri (body)"/>
              </a:rPr>
              <a:t>CDC </a:t>
            </a:r>
            <a:r>
              <a:rPr lang="en-US" sz="2000" dirty="0">
                <a:latin typeface="Calibri (body)"/>
              </a:rPr>
              <a:t>2015 STD Treatment Guidelines for specific STI testing recommendations (2020 forthcoming) </a:t>
            </a:r>
          </a:p>
        </p:txBody>
      </p:sp>
      <p:pic>
        <p:nvPicPr>
          <p:cNvPr id="4" name="Picture 3"/>
          <p:cNvPicPr>
            <a:picLocks noChangeAspect="1"/>
          </p:cNvPicPr>
          <p:nvPr/>
        </p:nvPicPr>
        <p:blipFill rotWithShape="1">
          <a:blip r:embed="rId2"/>
          <a:srcRect b="11924"/>
          <a:stretch/>
        </p:blipFill>
        <p:spPr>
          <a:xfrm>
            <a:off x="7356142" y="1628846"/>
            <a:ext cx="4835857" cy="4253340"/>
          </a:xfrm>
          <a:prstGeom prst="rect">
            <a:avLst/>
          </a:prstGeom>
        </p:spPr>
      </p:pic>
      <p:sp>
        <p:nvSpPr>
          <p:cNvPr id="5" name="TextBox 4"/>
          <p:cNvSpPr txBox="1"/>
          <p:nvPr/>
        </p:nvSpPr>
        <p:spPr>
          <a:xfrm>
            <a:off x="5539068" y="5806018"/>
            <a:ext cx="6652931" cy="830997"/>
          </a:xfrm>
          <a:prstGeom prst="rect">
            <a:avLst/>
          </a:prstGeom>
          <a:solidFill>
            <a:srgbClr val="FFFF00"/>
          </a:solidFill>
        </p:spPr>
        <p:txBody>
          <a:bodyPr wrap="square" rtlCol="0">
            <a:spAutoFit/>
          </a:bodyPr>
          <a:lstStyle/>
          <a:p>
            <a:r>
              <a:rPr lang="en-US" sz="1600" dirty="0"/>
              <a:t>All 50 </a:t>
            </a:r>
            <a:r>
              <a:rPr lang="en-US" sz="1600" dirty="0" smtClean="0"/>
              <a:t>states + </a:t>
            </a:r>
            <a:r>
              <a:rPr lang="en-US" sz="1600" dirty="0"/>
              <a:t>DC </a:t>
            </a:r>
            <a:r>
              <a:rPr lang="en-US" sz="1600" dirty="0" smtClean="0"/>
              <a:t>allow </a:t>
            </a:r>
            <a:r>
              <a:rPr lang="en-US" sz="1600" dirty="0"/>
              <a:t>minors to consent to STI services without parental involvement. </a:t>
            </a:r>
            <a:r>
              <a:rPr lang="en-US" sz="1600" dirty="0" smtClean="0"/>
              <a:t>32 </a:t>
            </a:r>
            <a:r>
              <a:rPr lang="en-US" sz="1600" dirty="0"/>
              <a:t>states explicitly allow minors to consent to HIV testing and treatment.</a:t>
            </a:r>
          </a:p>
        </p:txBody>
      </p:sp>
      <p:sp>
        <p:nvSpPr>
          <p:cNvPr id="6" name="TextBox 5"/>
          <p:cNvSpPr txBox="1"/>
          <p:nvPr/>
        </p:nvSpPr>
        <p:spPr>
          <a:xfrm>
            <a:off x="4953247" y="6581646"/>
            <a:ext cx="6938951" cy="307777"/>
          </a:xfrm>
          <a:prstGeom prst="rect">
            <a:avLst/>
          </a:prstGeom>
          <a:noFill/>
        </p:spPr>
        <p:txBody>
          <a:bodyPr wrap="none" rtlCol="0">
            <a:spAutoFit/>
          </a:bodyPr>
          <a:lstStyle/>
          <a:p>
            <a:r>
              <a:rPr lang="en-US" sz="1400" dirty="0">
                <a:hlinkClick r:id="rId3"/>
              </a:rPr>
              <a:t>http://</a:t>
            </a:r>
            <a:r>
              <a:rPr lang="en-US" sz="1400" dirty="0" smtClean="0">
                <a:hlinkClick r:id="rId3"/>
              </a:rPr>
              <a:t>www.cdc.gov/std/tg2015/screening-recommendations.htm</a:t>
            </a:r>
            <a:r>
              <a:rPr lang="en-US" sz="1400" dirty="0" smtClean="0"/>
              <a:t>; www.guttmacher.org</a:t>
            </a:r>
            <a:endParaRPr lang="en-US" sz="1400" dirty="0"/>
          </a:p>
        </p:txBody>
      </p:sp>
    </p:spTree>
    <p:extLst>
      <p:ext uri="{BB962C8B-B14F-4D97-AF65-F5344CB8AC3E}">
        <p14:creationId xmlns:p14="http://schemas.microsoft.com/office/powerpoint/2010/main" val="13105300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2" name="Content Placeholder 11"/>
          <p:cNvPicPr>
            <a:picLocks noGrp="1" noChangeAspect="1"/>
          </p:cNvPicPr>
          <p:nvPr>
            <p:ph sz="half" idx="1"/>
          </p:nvPr>
        </p:nvPicPr>
        <p:blipFill rotWithShape="1">
          <a:blip r:embed="rId3"/>
          <a:srcRect t="16304" r="75056" b="9504"/>
          <a:stretch/>
        </p:blipFill>
        <p:spPr>
          <a:xfrm>
            <a:off x="85494" y="210768"/>
            <a:ext cx="12106506" cy="5984760"/>
          </a:xfrm>
          <a:prstGeom prst="rect">
            <a:avLst/>
          </a:prstGeom>
        </p:spPr>
      </p:pic>
      <p:sp>
        <p:nvSpPr>
          <p:cNvPr id="13" name="TextBox 12"/>
          <p:cNvSpPr txBox="1"/>
          <p:nvPr/>
        </p:nvSpPr>
        <p:spPr>
          <a:xfrm>
            <a:off x="8767482" y="1319629"/>
            <a:ext cx="3204554" cy="2585323"/>
          </a:xfrm>
          <a:prstGeom prst="rect">
            <a:avLst/>
          </a:prstGeom>
          <a:solidFill>
            <a:srgbClr val="FFFF00"/>
          </a:solidFill>
        </p:spPr>
        <p:txBody>
          <a:bodyPr wrap="square" rtlCol="0">
            <a:spAutoFit/>
          </a:bodyPr>
          <a:lstStyle/>
          <a:p>
            <a:r>
              <a:rPr lang="en-US" b="1" dirty="0" smtClean="0"/>
              <a:t>New reported chronic HCV</a:t>
            </a:r>
            <a:r>
              <a:rPr lang="en-US" dirty="0" smtClean="0"/>
              <a:t>:</a:t>
            </a:r>
          </a:p>
          <a:p>
            <a:r>
              <a:rPr lang="en-US" dirty="0" err="1" smtClean="0"/>
              <a:t>Millenials</a:t>
            </a:r>
            <a:r>
              <a:rPr lang="en-US" dirty="0" smtClean="0"/>
              <a:t> (20-30s): </a:t>
            </a:r>
            <a:r>
              <a:rPr lang="en-US" b="1" dirty="0" smtClean="0"/>
              <a:t>37%</a:t>
            </a:r>
            <a:r>
              <a:rPr lang="en-US" dirty="0" smtClean="0"/>
              <a:t> </a:t>
            </a:r>
          </a:p>
          <a:p>
            <a:r>
              <a:rPr lang="en-US" dirty="0" smtClean="0"/>
              <a:t>(born 1981-96)  </a:t>
            </a:r>
            <a:endParaRPr lang="en-US" dirty="0"/>
          </a:p>
          <a:p>
            <a:endParaRPr lang="en-US" dirty="0" smtClean="0"/>
          </a:p>
          <a:p>
            <a:r>
              <a:rPr lang="en-US" dirty="0" smtClean="0"/>
              <a:t>Adults (late 30s-50s): </a:t>
            </a:r>
            <a:r>
              <a:rPr lang="en-US" b="1" dirty="0" smtClean="0"/>
              <a:t>23% </a:t>
            </a:r>
            <a:r>
              <a:rPr lang="en-US" dirty="0" smtClean="0"/>
              <a:t>(</a:t>
            </a:r>
            <a:r>
              <a:rPr lang="en-US" dirty="0"/>
              <a:t>born </a:t>
            </a:r>
            <a:r>
              <a:rPr lang="en-US" dirty="0" smtClean="0"/>
              <a:t>1966-80</a:t>
            </a:r>
            <a:r>
              <a:rPr lang="en-US" dirty="0"/>
              <a:t>)</a:t>
            </a:r>
          </a:p>
          <a:p>
            <a:endParaRPr lang="en-US" dirty="0" smtClean="0"/>
          </a:p>
          <a:p>
            <a:r>
              <a:rPr lang="en-US" dirty="0" smtClean="0"/>
              <a:t>Baby boomers (late 50s-70s): </a:t>
            </a:r>
            <a:r>
              <a:rPr lang="en-US" b="1" dirty="0" smtClean="0"/>
              <a:t>36% </a:t>
            </a:r>
            <a:r>
              <a:rPr lang="en-US" dirty="0" smtClean="0"/>
              <a:t>(</a:t>
            </a:r>
            <a:r>
              <a:rPr lang="en-US" dirty="0"/>
              <a:t>born </a:t>
            </a:r>
            <a:r>
              <a:rPr lang="en-US" dirty="0" smtClean="0"/>
              <a:t>1945-65)</a:t>
            </a:r>
            <a:endParaRPr lang="en-US" dirty="0"/>
          </a:p>
        </p:txBody>
      </p:sp>
      <p:sp>
        <p:nvSpPr>
          <p:cNvPr id="14" name="TextBox 13"/>
          <p:cNvSpPr txBox="1"/>
          <p:nvPr/>
        </p:nvSpPr>
        <p:spPr>
          <a:xfrm>
            <a:off x="2335999" y="6380136"/>
            <a:ext cx="9636036" cy="369332"/>
          </a:xfrm>
          <a:prstGeom prst="rect">
            <a:avLst/>
          </a:prstGeom>
          <a:noFill/>
        </p:spPr>
        <p:txBody>
          <a:bodyPr wrap="none" rtlCol="0">
            <a:spAutoFit/>
          </a:bodyPr>
          <a:lstStyle/>
          <a:p>
            <a:r>
              <a:rPr lang="en-US" dirty="0">
                <a:hlinkClick r:id="rId4"/>
              </a:rPr>
              <a:t>https://www.cdc.gov/nchhstp/newsroom/2020/hepatitis-c-impacting-multiple-generations.html</a:t>
            </a:r>
            <a:endParaRPr lang="en-US" dirty="0"/>
          </a:p>
        </p:txBody>
      </p:sp>
    </p:spTree>
    <p:extLst>
      <p:ext uri="{BB962C8B-B14F-4D97-AF65-F5344CB8AC3E}">
        <p14:creationId xmlns:p14="http://schemas.microsoft.com/office/powerpoint/2010/main" val="3500031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0" y="3"/>
            <a:ext cx="12192000" cy="1172973"/>
          </a:xfrm>
        </p:spPr>
        <p:txBody>
          <a:bodyPr/>
          <a:lstStyle/>
          <a:p>
            <a:r>
              <a:rPr lang="en-US" altLang="en-US" sz="4400" dirty="0"/>
              <a:t>U.S. HIV Screening Recommendations</a:t>
            </a:r>
          </a:p>
        </p:txBody>
      </p:sp>
      <p:sp>
        <p:nvSpPr>
          <p:cNvPr id="3" name="Content Placeholder 2"/>
          <p:cNvSpPr>
            <a:spLocks noGrp="1"/>
          </p:cNvSpPr>
          <p:nvPr>
            <p:ph idx="1"/>
          </p:nvPr>
        </p:nvSpPr>
        <p:spPr>
          <a:xfrm>
            <a:off x="150232" y="1470095"/>
            <a:ext cx="7268977" cy="4525963"/>
          </a:xfrm>
        </p:spPr>
        <p:txBody>
          <a:bodyPr/>
          <a:lstStyle/>
          <a:p>
            <a:pPr marL="457200" indent="-457200">
              <a:buClr>
                <a:schemeClr val="tx1"/>
              </a:buClr>
              <a:buFont typeface="Wingdings" panose="05000000000000000000" pitchFamily="2" charset="2"/>
              <a:buChar char="§"/>
              <a:defRPr/>
            </a:pPr>
            <a:r>
              <a:rPr lang="en-US" sz="2667" dirty="0">
                <a:latin typeface="Arial" panose="020B0604020202020204" pitchFamily="34" charset="0"/>
                <a:cs typeface="Arial" panose="020B0604020202020204" pitchFamily="34" charset="0"/>
              </a:rPr>
              <a:t>Universal screening  </a:t>
            </a:r>
          </a:p>
          <a:p>
            <a:pPr marL="857229" lvl="1" indent="-457189">
              <a:buClr>
                <a:schemeClr val="tx1"/>
              </a:buClr>
              <a:buFont typeface="Wingdings" panose="05000000000000000000" pitchFamily="2" charset="2"/>
              <a:buChar char="q"/>
              <a:defRPr/>
            </a:pPr>
            <a:r>
              <a:rPr lang="en-US" dirty="0">
                <a:solidFill>
                  <a:srgbClr val="497195"/>
                </a:solidFill>
                <a:latin typeface="Arial" panose="020B0604020202020204" pitchFamily="34" charset="0"/>
                <a:cs typeface="Arial" panose="020B0604020202020204" pitchFamily="34" charset="0"/>
              </a:rPr>
              <a:t>13-64 years old </a:t>
            </a:r>
          </a:p>
          <a:p>
            <a:pPr marL="857229" lvl="1" indent="-457189">
              <a:buClr>
                <a:schemeClr val="tx1"/>
              </a:buClr>
              <a:buFont typeface="Wingdings" panose="05000000000000000000" pitchFamily="2" charset="2"/>
              <a:buChar char="q"/>
              <a:defRPr/>
            </a:pPr>
            <a:r>
              <a:rPr lang="en-US" dirty="0">
                <a:solidFill>
                  <a:srgbClr val="497195"/>
                </a:solidFill>
                <a:latin typeface="Arial" panose="020B0604020202020204" pitchFamily="34" charset="0"/>
                <a:cs typeface="Arial" panose="020B0604020202020204" pitchFamily="34" charset="0"/>
              </a:rPr>
              <a:t>All pregnant women</a:t>
            </a:r>
          </a:p>
          <a:p>
            <a:pPr marL="457200" indent="-457200">
              <a:buClr>
                <a:schemeClr val="tx1"/>
              </a:buClr>
              <a:buFont typeface="Wingdings" panose="05000000000000000000" pitchFamily="2" charset="2"/>
              <a:buChar char="§"/>
              <a:defRPr/>
            </a:pPr>
            <a:r>
              <a:rPr lang="en-US" sz="2667" dirty="0">
                <a:latin typeface="Arial" panose="020B0604020202020204" pitchFamily="34" charset="0"/>
                <a:cs typeface="Arial" panose="020B0604020202020204" pitchFamily="34" charset="0"/>
              </a:rPr>
              <a:t>Repeat screening</a:t>
            </a:r>
          </a:p>
          <a:p>
            <a:pPr marL="857229" lvl="1" indent="-457189">
              <a:buClr>
                <a:schemeClr val="tx1"/>
              </a:buClr>
              <a:buFont typeface="Wingdings" panose="05000000000000000000" pitchFamily="2" charset="2"/>
              <a:buChar char="q"/>
              <a:defRPr/>
            </a:pPr>
            <a:r>
              <a:rPr lang="en-US" dirty="0">
                <a:solidFill>
                  <a:srgbClr val="497195"/>
                </a:solidFill>
                <a:latin typeface="Arial" panose="020B0604020202020204" pitchFamily="34" charset="0"/>
                <a:cs typeface="Arial" panose="020B0604020202020204" pitchFamily="34" charset="0"/>
              </a:rPr>
              <a:t>Subsequent tests for all persons with increased risk at least annually</a:t>
            </a:r>
          </a:p>
          <a:p>
            <a:pPr marL="9" lvl="1" indent="-342900">
              <a:buClr>
                <a:schemeClr val="tx1"/>
              </a:buClr>
              <a:buFont typeface="Wingdings" panose="05000000000000000000" pitchFamily="2" charset="2"/>
              <a:buChar char="§"/>
              <a:defRPr/>
            </a:pPr>
            <a:r>
              <a:rPr lang="en-US" dirty="0">
                <a:solidFill>
                  <a:srgbClr val="497195"/>
                </a:solidFill>
                <a:latin typeface="Arial" panose="020B0604020202020204" pitchFamily="34" charset="0"/>
                <a:cs typeface="Arial" panose="020B0604020202020204" pitchFamily="34" charset="0"/>
              </a:rPr>
              <a:t>Family diagnosis</a:t>
            </a:r>
          </a:p>
          <a:p>
            <a:pPr marL="9" lvl="1" indent="-342900">
              <a:buClr>
                <a:schemeClr val="tx1"/>
              </a:buClr>
              <a:buFont typeface="Wingdings" panose="05000000000000000000" pitchFamily="2" charset="2"/>
              <a:buChar char="§"/>
              <a:defRPr/>
            </a:pPr>
            <a:r>
              <a:rPr lang="en-US" dirty="0">
                <a:solidFill>
                  <a:srgbClr val="497195"/>
                </a:solidFill>
                <a:latin typeface="Arial" panose="020B0604020202020204" pitchFamily="34" charset="0"/>
                <a:cs typeface="Arial" panose="020B0604020202020204" pitchFamily="34" charset="0"/>
              </a:rPr>
              <a:t>Clinical </a:t>
            </a:r>
            <a:r>
              <a:rPr lang="en-US" dirty="0" smtClean="0">
                <a:solidFill>
                  <a:srgbClr val="497195"/>
                </a:solidFill>
                <a:latin typeface="Arial" panose="020B0604020202020204" pitchFamily="34" charset="0"/>
                <a:cs typeface="Arial" panose="020B0604020202020204" pitchFamily="34" charset="0"/>
              </a:rPr>
              <a:t>suspicion (even outside of age range)</a:t>
            </a:r>
            <a:endParaRPr lang="en-US" dirty="0">
              <a:solidFill>
                <a:srgbClr val="497195"/>
              </a:solidFill>
              <a:latin typeface="Arial" panose="020B0604020202020204" pitchFamily="34" charset="0"/>
              <a:cs typeface="Arial" panose="020B0604020202020204" pitchFamily="34" charset="0"/>
            </a:endParaRPr>
          </a:p>
          <a:p>
            <a:pPr marL="9" lvl="1" indent="-342900">
              <a:buClr>
                <a:schemeClr val="tx1"/>
              </a:buClr>
              <a:buFont typeface="Wingdings" panose="05000000000000000000" pitchFamily="2" charset="2"/>
              <a:buChar char="§"/>
              <a:defRPr/>
            </a:pPr>
            <a:r>
              <a:rPr lang="en-US" dirty="0">
                <a:solidFill>
                  <a:srgbClr val="497195"/>
                </a:solidFill>
                <a:latin typeface="Arial" panose="020B0604020202020204" pitchFamily="34" charset="0"/>
                <a:cs typeface="Arial" panose="020B0604020202020204" pitchFamily="34" charset="0"/>
              </a:rPr>
              <a:t>Patient request</a:t>
            </a:r>
          </a:p>
        </p:txBody>
      </p:sp>
      <p:pic>
        <p:nvPicPr>
          <p:cNvPr id="583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9208" y="1470095"/>
            <a:ext cx="4209016" cy="41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4"/>
          <p:cNvSpPr txBox="1">
            <a:spLocks noChangeArrowheads="1"/>
          </p:cNvSpPr>
          <p:nvPr/>
        </p:nvSpPr>
        <p:spPr bwMode="auto">
          <a:xfrm>
            <a:off x="11349109" y="6338128"/>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0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US" altLang="en-US" sz="1800" dirty="0"/>
              <a:t>CDC</a:t>
            </a:r>
          </a:p>
        </p:txBody>
      </p:sp>
    </p:spTree>
    <p:extLst>
      <p:ext uri="{BB962C8B-B14F-4D97-AF65-F5344CB8AC3E}">
        <p14:creationId xmlns:p14="http://schemas.microsoft.com/office/powerpoint/2010/main" val="14905370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HIV </a:t>
            </a:r>
            <a:r>
              <a:rPr lang="en-US" sz="4000" dirty="0" smtClean="0"/>
              <a:t>testing  </a:t>
            </a:r>
            <a:endParaRPr lang="en-US" sz="4000" dirty="0"/>
          </a:p>
        </p:txBody>
      </p:sp>
      <p:sp>
        <p:nvSpPr>
          <p:cNvPr id="3" name="Content Placeholder 2"/>
          <p:cNvSpPr>
            <a:spLocks noGrp="1"/>
          </p:cNvSpPr>
          <p:nvPr>
            <p:ph sz="quarter" idx="1"/>
          </p:nvPr>
        </p:nvSpPr>
        <p:spPr>
          <a:xfrm>
            <a:off x="60882" y="1229873"/>
            <a:ext cx="4981765" cy="4879848"/>
          </a:xfrm>
        </p:spPr>
        <p:txBody>
          <a:bodyPr/>
          <a:lstStyle/>
          <a:p>
            <a:pPr marL="232828" indent="-232828"/>
            <a:r>
              <a:rPr lang="en-US" sz="2400" dirty="0" smtClean="0">
                <a:latin typeface="Calibri (body)"/>
              </a:rPr>
              <a:t>Patient and provider barriers </a:t>
            </a:r>
            <a:r>
              <a:rPr lang="en-US" sz="2400" dirty="0">
                <a:latin typeface="Calibri (body)"/>
              </a:rPr>
              <a:t>to testing include: </a:t>
            </a:r>
            <a:endParaRPr lang="en-US" sz="2400" dirty="0" smtClean="0">
              <a:latin typeface="Calibri (body)"/>
            </a:endParaRPr>
          </a:p>
          <a:p>
            <a:pPr marL="232828" lvl="1" indent="-232828"/>
            <a:r>
              <a:rPr lang="en-US" sz="2000" dirty="0" smtClean="0">
                <a:solidFill>
                  <a:srgbClr val="497195"/>
                </a:solidFill>
                <a:latin typeface="Calibri (body)"/>
              </a:rPr>
              <a:t>low </a:t>
            </a:r>
            <a:r>
              <a:rPr lang="en-US" sz="2000" dirty="0">
                <a:solidFill>
                  <a:srgbClr val="497195"/>
                </a:solidFill>
                <a:latin typeface="Calibri (body)"/>
              </a:rPr>
              <a:t>perceived risk of </a:t>
            </a:r>
            <a:r>
              <a:rPr lang="en-US" sz="2000" dirty="0" smtClean="0">
                <a:solidFill>
                  <a:srgbClr val="497195"/>
                </a:solidFill>
                <a:latin typeface="Calibri (body)"/>
              </a:rPr>
              <a:t>infection</a:t>
            </a:r>
          </a:p>
          <a:p>
            <a:pPr marL="232828" lvl="1" indent="-232828"/>
            <a:r>
              <a:rPr lang="en-US" sz="2000" dirty="0">
                <a:solidFill>
                  <a:srgbClr val="497195"/>
                </a:solidFill>
                <a:latin typeface="Calibri (body)"/>
              </a:rPr>
              <a:t>c</a:t>
            </a:r>
            <a:r>
              <a:rPr lang="en-US" sz="2000" dirty="0" smtClean="0">
                <a:solidFill>
                  <a:srgbClr val="497195"/>
                </a:solidFill>
                <a:latin typeface="Calibri (body)"/>
              </a:rPr>
              <a:t>onfidentiality</a:t>
            </a:r>
          </a:p>
          <a:p>
            <a:pPr marL="232828" lvl="1" indent="-232828"/>
            <a:r>
              <a:rPr lang="en-US" sz="2000" dirty="0" smtClean="0">
                <a:solidFill>
                  <a:srgbClr val="497195"/>
                </a:solidFill>
                <a:latin typeface="Calibri (body)"/>
              </a:rPr>
              <a:t>access </a:t>
            </a:r>
            <a:r>
              <a:rPr lang="en-US" sz="2000" dirty="0">
                <a:solidFill>
                  <a:srgbClr val="497195"/>
                </a:solidFill>
                <a:latin typeface="Calibri (body)"/>
              </a:rPr>
              <a:t>to </a:t>
            </a:r>
            <a:r>
              <a:rPr lang="en-US" sz="2000" dirty="0" smtClean="0">
                <a:solidFill>
                  <a:srgbClr val="497195"/>
                </a:solidFill>
                <a:latin typeface="Calibri (body)"/>
              </a:rPr>
              <a:t>services</a:t>
            </a:r>
          </a:p>
          <a:p>
            <a:pPr marL="232828" lvl="1" indent="-232828"/>
            <a:r>
              <a:rPr lang="en-US" sz="2000" dirty="0" smtClean="0">
                <a:solidFill>
                  <a:srgbClr val="497195"/>
                </a:solidFill>
                <a:latin typeface="Calibri (body)"/>
              </a:rPr>
              <a:t>previously mentioned</a:t>
            </a:r>
            <a:endParaRPr lang="en-US" sz="2000" dirty="0">
              <a:solidFill>
                <a:srgbClr val="497195"/>
              </a:solidFill>
              <a:latin typeface="Calibri (body)"/>
            </a:endParaRPr>
          </a:p>
        </p:txBody>
      </p:sp>
      <p:pic>
        <p:nvPicPr>
          <p:cNvPr id="5" name="Picture 4"/>
          <p:cNvPicPr>
            <a:picLocks noChangeAspect="1"/>
          </p:cNvPicPr>
          <p:nvPr/>
        </p:nvPicPr>
        <p:blipFill>
          <a:blip r:embed="rId2"/>
          <a:stretch>
            <a:fillRect/>
          </a:stretch>
        </p:blipFill>
        <p:spPr>
          <a:xfrm>
            <a:off x="4601782" y="917095"/>
            <a:ext cx="7000875" cy="5248275"/>
          </a:xfrm>
          <a:prstGeom prst="rect">
            <a:avLst/>
          </a:prstGeom>
        </p:spPr>
      </p:pic>
    </p:spTree>
    <p:extLst>
      <p:ext uri="{BB962C8B-B14F-4D97-AF65-F5344CB8AC3E}">
        <p14:creationId xmlns:p14="http://schemas.microsoft.com/office/powerpoint/2010/main" val="32945072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a:t>
            </a:r>
            <a:endParaRPr lang="en-US" dirty="0"/>
          </a:p>
        </p:txBody>
      </p:sp>
      <p:sp>
        <p:nvSpPr>
          <p:cNvPr id="3" name="Text Placeholder 2"/>
          <p:cNvSpPr>
            <a:spLocks noGrp="1"/>
          </p:cNvSpPr>
          <p:nvPr>
            <p:ph type="body" idx="1"/>
          </p:nvPr>
        </p:nvSpPr>
        <p:spPr/>
        <p:txBody>
          <a:bodyPr/>
          <a:lstStyle/>
          <a:p>
            <a:r>
              <a:rPr lang="en-US" b="1" dirty="0" smtClean="0"/>
              <a:t>Biomedical prevention:</a:t>
            </a:r>
          </a:p>
          <a:p>
            <a:pPr lvl="1"/>
            <a:r>
              <a:rPr lang="en-US" dirty="0" err="1" smtClean="0"/>
              <a:t>Prexposure</a:t>
            </a:r>
            <a:r>
              <a:rPr lang="en-US" dirty="0" smtClean="0"/>
              <a:t> prophylaxis (</a:t>
            </a:r>
            <a:r>
              <a:rPr lang="en-US" dirty="0" err="1" smtClean="0"/>
              <a:t>PrEP</a:t>
            </a:r>
            <a:r>
              <a:rPr lang="en-US" dirty="0" smtClean="0"/>
              <a:t>)</a:t>
            </a:r>
          </a:p>
          <a:p>
            <a:pPr lvl="1"/>
            <a:r>
              <a:rPr lang="en-US" dirty="0" smtClean="0"/>
              <a:t>Post-exposure prophylaxis </a:t>
            </a:r>
          </a:p>
          <a:p>
            <a:pPr lvl="2"/>
            <a:r>
              <a:rPr lang="en-US" dirty="0"/>
              <a:t> </a:t>
            </a:r>
            <a:r>
              <a:rPr lang="en-US" dirty="0" smtClean="0"/>
              <a:t>         -non-occupational (</a:t>
            </a:r>
            <a:r>
              <a:rPr lang="en-US" dirty="0" err="1" smtClean="0"/>
              <a:t>nPEP</a:t>
            </a:r>
            <a:r>
              <a:rPr lang="en-US" dirty="0" smtClean="0"/>
              <a:t>)</a:t>
            </a:r>
          </a:p>
          <a:p>
            <a:pPr lvl="1"/>
            <a:r>
              <a:rPr lang="en-US" dirty="0" smtClean="0"/>
              <a:t>Immunization:  </a:t>
            </a:r>
            <a:r>
              <a:rPr lang="en-US" dirty="0" err="1" smtClean="0"/>
              <a:t>Hep</a:t>
            </a:r>
            <a:r>
              <a:rPr lang="en-US" dirty="0" smtClean="0"/>
              <a:t> A, </a:t>
            </a:r>
            <a:r>
              <a:rPr lang="en-US" dirty="0" err="1" smtClean="0"/>
              <a:t>Hep</a:t>
            </a:r>
            <a:r>
              <a:rPr lang="en-US" dirty="0" smtClean="0"/>
              <a:t> B, HPV </a:t>
            </a:r>
          </a:p>
          <a:p>
            <a:pPr marL="576262" lvl="1" indent="0">
              <a:buNone/>
            </a:pPr>
            <a:r>
              <a:rPr lang="en-US" dirty="0" smtClean="0"/>
              <a:t> </a:t>
            </a:r>
          </a:p>
        </p:txBody>
      </p:sp>
      <p:pic>
        <p:nvPicPr>
          <p:cNvPr id="6" name="Picture 5"/>
          <p:cNvPicPr>
            <a:picLocks noChangeAspect="1"/>
          </p:cNvPicPr>
          <p:nvPr/>
        </p:nvPicPr>
        <p:blipFill>
          <a:blip r:embed="rId2"/>
          <a:stretch>
            <a:fillRect/>
          </a:stretch>
        </p:blipFill>
        <p:spPr>
          <a:xfrm>
            <a:off x="7383438" y="1888056"/>
            <a:ext cx="4645869" cy="4462659"/>
          </a:xfrm>
          <a:prstGeom prst="rect">
            <a:avLst/>
          </a:prstGeom>
        </p:spPr>
      </p:pic>
    </p:spTree>
    <p:extLst>
      <p:ext uri="{BB962C8B-B14F-4D97-AF65-F5344CB8AC3E}">
        <p14:creationId xmlns:p14="http://schemas.microsoft.com/office/powerpoint/2010/main" val="29704843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990139" cy="1016000"/>
          </a:xfrm>
        </p:spPr>
        <p:txBody>
          <a:bodyPr/>
          <a:lstStyle/>
          <a:p>
            <a:pPr>
              <a:defRPr/>
            </a:pPr>
            <a:r>
              <a:rPr lang="en-US" sz="4000" dirty="0"/>
              <a:t>Pre-Exposure Prophylaxis (PrEP)</a:t>
            </a:r>
          </a:p>
        </p:txBody>
      </p:sp>
      <p:sp>
        <p:nvSpPr>
          <p:cNvPr id="5" name="Rectangle 4"/>
          <p:cNvSpPr/>
          <p:nvPr/>
        </p:nvSpPr>
        <p:spPr>
          <a:xfrm>
            <a:off x="1776413" y="6369729"/>
            <a:ext cx="6351587" cy="307777"/>
          </a:xfrm>
          <a:prstGeom prst="rect">
            <a:avLst/>
          </a:prstGeom>
        </p:spPr>
        <p:txBody>
          <a:bodyPr wrap="square">
            <a:spAutoFit/>
          </a:bodyPr>
          <a:lstStyle/>
          <a:p>
            <a:pPr>
              <a:defRPr/>
            </a:pPr>
            <a:r>
              <a:rPr lang="en-US" sz="1400" dirty="0">
                <a:latin typeface="Arial" panose="020B0604020202020204" pitchFamily="34" charset="0"/>
              </a:rPr>
              <a:t>Celum and Baeten. </a:t>
            </a:r>
            <a:r>
              <a:rPr lang="en-US" sz="1400" i="1" dirty="0">
                <a:latin typeface="Arial" panose="020B0604020202020204" pitchFamily="34" charset="0"/>
              </a:rPr>
              <a:t>Antiviral Therapy</a:t>
            </a:r>
            <a:r>
              <a:rPr lang="en-US" sz="1400" dirty="0">
                <a:latin typeface="Arial" panose="020B0604020202020204" pitchFamily="34" charset="0"/>
              </a:rPr>
              <a:t> 2012; </a:t>
            </a:r>
            <a:r>
              <a:rPr lang="en-US" sz="1400" b="1" dirty="0">
                <a:latin typeface="Arial" panose="020B0604020202020204" pitchFamily="34" charset="0"/>
              </a:rPr>
              <a:t>17</a:t>
            </a:r>
            <a:r>
              <a:rPr lang="en-US" sz="1400" dirty="0">
                <a:latin typeface="Arial" panose="020B0604020202020204" pitchFamily="34" charset="0"/>
              </a:rPr>
              <a:t>:1483-1493</a:t>
            </a:r>
            <a:endParaRPr lang="en-US" sz="1400" dirty="0"/>
          </a:p>
        </p:txBody>
      </p:sp>
      <p:pic>
        <p:nvPicPr>
          <p:cNvPr id="87045" name="Picture 2"/>
          <p:cNvPicPr>
            <a:picLocks noChangeAspect="1" noChangeArrowheads="1"/>
          </p:cNvPicPr>
          <p:nvPr/>
        </p:nvPicPr>
        <p:blipFill>
          <a:blip r:embed="rId3">
            <a:extLst>
              <a:ext uri="{28A0092B-C50C-407E-A947-70E740481C1C}">
                <a14:useLocalDpi xmlns:a14="http://schemas.microsoft.com/office/drawing/2010/main" val="0"/>
              </a:ext>
            </a:extLst>
          </a:blip>
          <a:srcRect l="6775" t="67056" r="5409" b="3178"/>
          <a:stretch>
            <a:fillRect/>
          </a:stretch>
        </p:blipFill>
        <p:spPr bwMode="auto">
          <a:xfrm>
            <a:off x="7581901" y="5314951"/>
            <a:ext cx="279082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0851" y="1142879"/>
            <a:ext cx="6237288"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3251" y="2997201"/>
            <a:ext cx="286067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95838" y="3314701"/>
            <a:ext cx="2724151" cy="2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0" name="TextBox 10"/>
          <p:cNvSpPr txBox="1">
            <a:spLocks noChangeArrowheads="1"/>
          </p:cNvSpPr>
          <p:nvPr/>
        </p:nvSpPr>
        <p:spPr bwMode="auto">
          <a:xfrm>
            <a:off x="1873252" y="5683251"/>
            <a:ext cx="5705475"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0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SzTx/>
              <a:buFontTx/>
              <a:buNone/>
            </a:pPr>
            <a:r>
              <a:rPr lang="en-US" altLang="en-US" sz="1800" b="1" dirty="0">
                <a:solidFill>
                  <a:srgbClr val="002060"/>
                </a:solidFill>
              </a:rPr>
              <a:t>FDA-approved for </a:t>
            </a:r>
            <a:r>
              <a:rPr lang="en-US" altLang="en-US" sz="1800" b="1" dirty="0" err="1">
                <a:solidFill>
                  <a:srgbClr val="002060"/>
                </a:solidFill>
              </a:rPr>
              <a:t>PrEP</a:t>
            </a:r>
            <a:r>
              <a:rPr lang="en-US" altLang="en-US" sz="1800" b="1" dirty="0">
                <a:solidFill>
                  <a:srgbClr val="002060"/>
                </a:solidFill>
              </a:rPr>
              <a:t> (weight ≥35 kg)</a:t>
            </a:r>
          </a:p>
          <a:p>
            <a:pPr algn="ctr">
              <a:spcBef>
                <a:spcPct val="0"/>
              </a:spcBef>
              <a:buClrTx/>
              <a:buSzTx/>
              <a:buFontTx/>
              <a:buNone/>
            </a:pPr>
            <a:r>
              <a:rPr lang="en-US" altLang="en-US" sz="1800" b="1" dirty="0">
                <a:solidFill>
                  <a:srgbClr val="002060"/>
                </a:solidFill>
              </a:rPr>
              <a:t>Does not need to be prescribed by specialist!</a:t>
            </a:r>
          </a:p>
        </p:txBody>
      </p:sp>
      <p:pic>
        <p:nvPicPr>
          <p:cNvPr id="7" name="Picture 6"/>
          <p:cNvPicPr>
            <a:picLocks noChangeAspect="1"/>
          </p:cNvPicPr>
          <p:nvPr/>
        </p:nvPicPr>
        <p:blipFill rotWithShape="1">
          <a:blip r:embed="rId7"/>
          <a:srcRect l="24297" r="20478"/>
          <a:stretch/>
        </p:blipFill>
        <p:spPr>
          <a:xfrm>
            <a:off x="7689367" y="3878470"/>
            <a:ext cx="2279375" cy="1431796"/>
          </a:xfrm>
          <a:prstGeom prst="rect">
            <a:avLst/>
          </a:prstGeom>
        </p:spPr>
      </p:pic>
      <p:pic>
        <p:nvPicPr>
          <p:cNvPr id="87049" name="Picture 8"/>
          <p:cNvPicPr>
            <a:picLocks noChangeAspect="1"/>
          </p:cNvPicPr>
          <p:nvPr/>
        </p:nvPicPr>
        <p:blipFill>
          <a:blip r:embed="rId8">
            <a:extLst>
              <a:ext uri="{28A0092B-C50C-407E-A947-70E740481C1C}">
                <a14:useLocalDpi xmlns:a14="http://schemas.microsoft.com/office/drawing/2010/main" val="0"/>
              </a:ext>
            </a:extLst>
          </a:blip>
          <a:srcRect l="29536" r="29723"/>
          <a:stretch>
            <a:fillRect/>
          </a:stretch>
        </p:blipFill>
        <p:spPr bwMode="auto">
          <a:xfrm>
            <a:off x="9228139" y="935038"/>
            <a:ext cx="126047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825150" y="4143255"/>
            <a:ext cx="2066453" cy="338554"/>
          </a:xfrm>
          <a:prstGeom prst="rect">
            <a:avLst/>
          </a:prstGeom>
          <a:noFill/>
        </p:spPr>
        <p:txBody>
          <a:bodyPr wrap="square" rtlCol="0">
            <a:spAutoFit/>
          </a:bodyPr>
          <a:lstStyle/>
          <a:p>
            <a:r>
              <a:rPr lang="en-US" sz="1600" dirty="0"/>
              <a:t>FTC/TAF</a:t>
            </a:r>
          </a:p>
        </p:txBody>
      </p:sp>
      <p:sp>
        <p:nvSpPr>
          <p:cNvPr id="16" name="TextBox 15"/>
          <p:cNvSpPr txBox="1"/>
          <p:nvPr/>
        </p:nvSpPr>
        <p:spPr>
          <a:xfrm>
            <a:off x="9620280" y="4726760"/>
            <a:ext cx="2066453" cy="338554"/>
          </a:xfrm>
          <a:prstGeom prst="rect">
            <a:avLst/>
          </a:prstGeom>
          <a:noFill/>
        </p:spPr>
        <p:txBody>
          <a:bodyPr wrap="square" rtlCol="0">
            <a:spAutoFit/>
          </a:bodyPr>
          <a:lstStyle/>
          <a:p>
            <a:r>
              <a:rPr lang="en-US" sz="1600" dirty="0"/>
              <a:t>FTC/TDF</a:t>
            </a:r>
          </a:p>
        </p:txBody>
      </p:sp>
    </p:spTree>
    <p:extLst>
      <p:ext uri="{BB962C8B-B14F-4D97-AF65-F5344CB8AC3E}">
        <p14:creationId xmlns:p14="http://schemas.microsoft.com/office/powerpoint/2010/main" val="2498631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Autofit/>
          </a:bodyPr>
          <a:lstStyle/>
          <a:p>
            <a:pPr eaLnBrk="1" hangingPunct="1"/>
            <a:r>
              <a:rPr lang="en-US" altLang="en-US" sz="3600" dirty="0" smtClean="0"/>
              <a:t>Poll 2</a:t>
            </a:r>
            <a:endParaRPr lang="en-US" altLang="en-US" sz="3600" dirty="0"/>
          </a:p>
        </p:txBody>
      </p:sp>
      <p:sp>
        <p:nvSpPr>
          <p:cNvPr id="4" name="Text Placeholder 3"/>
          <p:cNvSpPr>
            <a:spLocks noGrp="1"/>
          </p:cNvSpPr>
          <p:nvPr>
            <p:ph type="body" idx="1"/>
          </p:nvPr>
        </p:nvSpPr>
        <p:spPr>
          <a:xfrm>
            <a:off x="619596" y="1066800"/>
            <a:ext cx="11272603" cy="5391240"/>
          </a:xfrm>
        </p:spPr>
        <p:txBody>
          <a:bodyPr>
            <a:normAutofit/>
          </a:bodyPr>
          <a:lstStyle/>
          <a:p>
            <a:pPr marL="0" indent="0">
              <a:spcAft>
                <a:spcPts val="760"/>
              </a:spcAft>
              <a:buClr>
                <a:srgbClr val="002060"/>
              </a:buClr>
              <a:buNone/>
              <a:defRPr/>
            </a:pPr>
            <a:r>
              <a:rPr lang="en-US" sz="3200" b="1" dirty="0">
                <a:solidFill>
                  <a:srgbClr val="165751"/>
                </a:solidFill>
                <a:latin typeface="Arial" charset="0"/>
              </a:rPr>
              <a:t>Please rate your level of experience in the medical management of HIV infection. (1 = Novice, 5 = Expert)</a:t>
            </a:r>
          </a:p>
        </p:txBody>
      </p:sp>
      <p:sp>
        <p:nvSpPr>
          <p:cNvPr id="87044" name="Rectangle 2"/>
          <p:cNvSpPr>
            <a:spLocks noChangeArrowheads="1"/>
          </p:cNvSpPr>
          <p:nvPr/>
        </p:nvSpPr>
        <p:spPr bwMode="auto">
          <a:xfrm>
            <a:off x="4167195" y="1974189"/>
            <a:ext cx="184731" cy="20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None/>
            </a:pPr>
            <a:endParaRPr lang="en-US" altLang="en-US" sz="760" dirty="0">
              <a:solidFill>
                <a:srgbClr val="000000"/>
              </a:solidFill>
              <a:latin typeface="Georgia" panose="02040502050405020303" pitchFamily="18" charset="0"/>
            </a:endParaRPr>
          </a:p>
        </p:txBody>
      </p:sp>
      <p:cxnSp>
        <p:nvCxnSpPr>
          <p:cNvPr id="18" name="Straight Connector 17"/>
          <p:cNvCxnSpPr/>
          <p:nvPr/>
        </p:nvCxnSpPr>
        <p:spPr>
          <a:xfrm>
            <a:off x="3102430" y="3494315"/>
            <a:ext cx="6150428"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3113315" y="3340554"/>
            <a:ext cx="0" cy="321469"/>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9278200" y="3311128"/>
            <a:ext cx="0" cy="321469"/>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6099208" y="3364708"/>
            <a:ext cx="0" cy="321469"/>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4606567" y="3311128"/>
            <a:ext cx="0" cy="321469"/>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7725357" y="3340552"/>
            <a:ext cx="0" cy="321469"/>
          </a:xfrm>
          <a:prstGeom prst="line">
            <a:avLst/>
          </a:prstGeom>
        </p:spPr>
        <p:style>
          <a:lnRef idx="1">
            <a:schemeClr val="dk1"/>
          </a:lnRef>
          <a:fillRef idx="0">
            <a:schemeClr val="dk1"/>
          </a:fillRef>
          <a:effectRef idx="0">
            <a:schemeClr val="dk1"/>
          </a:effectRef>
          <a:fontRef idx="minor">
            <a:schemeClr val="tx1"/>
          </a:fontRef>
        </p:style>
      </p:cxnSp>
      <p:sp>
        <p:nvSpPr>
          <p:cNvPr id="36" name="TextBox 25"/>
          <p:cNvSpPr txBox="1">
            <a:spLocks noChangeArrowheads="1"/>
          </p:cNvSpPr>
          <p:nvPr/>
        </p:nvSpPr>
        <p:spPr bwMode="auto">
          <a:xfrm>
            <a:off x="2957781" y="3686177"/>
            <a:ext cx="31106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rgbClr val="000000"/>
                </a:solidFill>
                <a:latin typeface="Arial" panose="020B0604020202020204" pitchFamily="34" charset="0"/>
                <a:cs typeface="Arial" panose="020B0604020202020204" pitchFamily="34" charset="0"/>
              </a:rPr>
              <a:t>1</a:t>
            </a:r>
          </a:p>
        </p:txBody>
      </p:sp>
      <p:sp>
        <p:nvSpPr>
          <p:cNvPr id="37" name="TextBox 28"/>
          <p:cNvSpPr txBox="1">
            <a:spLocks noChangeArrowheads="1"/>
          </p:cNvSpPr>
          <p:nvPr/>
        </p:nvSpPr>
        <p:spPr bwMode="auto">
          <a:xfrm>
            <a:off x="4444436" y="3662021"/>
            <a:ext cx="3091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rgbClr val="000000"/>
                </a:solidFill>
                <a:latin typeface="Arial" panose="020B0604020202020204" pitchFamily="34" charset="0"/>
                <a:cs typeface="Arial" panose="020B0604020202020204" pitchFamily="34" charset="0"/>
              </a:rPr>
              <a:t>2</a:t>
            </a:r>
          </a:p>
        </p:txBody>
      </p:sp>
      <p:sp>
        <p:nvSpPr>
          <p:cNvPr id="38" name="TextBox 30"/>
          <p:cNvSpPr txBox="1">
            <a:spLocks noChangeArrowheads="1"/>
          </p:cNvSpPr>
          <p:nvPr/>
        </p:nvSpPr>
        <p:spPr bwMode="auto">
          <a:xfrm>
            <a:off x="5924739" y="3680417"/>
            <a:ext cx="31106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rgbClr val="000000"/>
                </a:solidFill>
                <a:latin typeface="Arial" panose="020B0604020202020204" pitchFamily="34" charset="0"/>
                <a:cs typeface="Arial" panose="020B0604020202020204" pitchFamily="34" charset="0"/>
              </a:rPr>
              <a:t>3</a:t>
            </a:r>
          </a:p>
        </p:txBody>
      </p:sp>
      <p:sp>
        <p:nvSpPr>
          <p:cNvPr id="39" name="TextBox 31"/>
          <p:cNvSpPr txBox="1">
            <a:spLocks noChangeArrowheads="1"/>
          </p:cNvSpPr>
          <p:nvPr/>
        </p:nvSpPr>
        <p:spPr bwMode="auto">
          <a:xfrm>
            <a:off x="7545224" y="3662021"/>
            <a:ext cx="30912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rgbClr val="000000"/>
                </a:solidFill>
                <a:latin typeface="Arial" panose="020B0604020202020204" pitchFamily="34" charset="0"/>
                <a:cs typeface="Arial" panose="020B0604020202020204" pitchFamily="34" charset="0"/>
              </a:rPr>
              <a:t>4</a:t>
            </a:r>
          </a:p>
        </p:txBody>
      </p:sp>
      <p:sp>
        <p:nvSpPr>
          <p:cNvPr id="40" name="TextBox 32"/>
          <p:cNvSpPr txBox="1">
            <a:spLocks noChangeArrowheads="1"/>
          </p:cNvSpPr>
          <p:nvPr/>
        </p:nvSpPr>
        <p:spPr bwMode="auto">
          <a:xfrm>
            <a:off x="9000592" y="3710332"/>
            <a:ext cx="3091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rgbClr val="000000"/>
                </a:solidFill>
                <a:latin typeface="Arial" panose="020B0604020202020204" pitchFamily="34" charset="0"/>
                <a:cs typeface="Arial" panose="020B0604020202020204" pitchFamily="34" charset="0"/>
              </a:rPr>
              <a:t>5</a:t>
            </a:r>
          </a:p>
        </p:txBody>
      </p:sp>
      <p:sp>
        <p:nvSpPr>
          <p:cNvPr id="41" name="TextBox 34"/>
          <p:cNvSpPr txBox="1">
            <a:spLocks noChangeArrowheads="1"/>
          </p:cNvSpPr>
          <p:nvPr/>
        </p:nvSpPr>
        <p:spPr bwMode="auto">
          <a:xfrm>
            <a:off x="2459831" y="4233553"/>
            <a:ext cx="147714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rgbClr val="000000"/>
                </a:solidFill>
                <a:latin typeface="Arial" panose="020B0604020202020204" pitchFamily="34" charset="0"/>
                <a:cs typeface="Arial" panose="020B0604020202020204" pitchFamily="34" charset="0"/>
              </a:rPr>
              <a:t>Novice</a:t>
            </a:r>
          </a:p>
        </p:txBody>
      </p:sp>
      <p:sp>
        <p:nvSpPr>
          <p:cNvPr id="42" name="TextBox 26"/>
          <p:cNvSpPr txBox="1">
            <a:spLocks noChangeArrowheads="1"/>
          </p:cNvSpPr>
          <p:nvPr/>
        </p:nvSpPr>
        <p:spPr bwMode="auto">
          <a:xfrm>
            <a:off x="8651965" y="4233553"/>
            <a:ext cx="133439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rgbClr val="000000"/>
                </a:solidFill>
                <a:latin typeface="Arial" panose="020B0604020202020204" pitchFamily="34" charset="0"/>
                <a:cs typeface="Arial" panose="020B0604020202020204" pitchFamily="34" charset="0"/>
              </a:rPr>
              <a:t>Expert</a:t>
            </a:r>
          </a:p>
        </p:txBody>
      </p:sp>
    </p:spTree>
    <p:custDataLst>
      <p:tags r:id="rId1"/>
    </p:custDataLst>
    <p:extLst>
      <p:ext uri="{BB962C8B-B14F-4D97-AF65-F5344CB8AC3E}">
        <p14:creationId xmlns:p14="http://schemas.microsoft.com/office/powerpoint/2010/main" val="2853483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423082" y="341195"/>
            <a:ext cx="11477766" cy="6196084"/>
          </a:xfrm>
          <a:prstGeom prst="rect">
            <a:avLst/>
          </a:prstGeom>
        </p:spPr>
      </p:pic>
    </p:spTree>
    <p:extLst>
      <p:ext uri="{BB962C8B-B14F-4D97-AF65-F5344CB8AC3E}">
        <p14:creationId xmlns:p14="http://schemas.microsoft.com/office/powerpoint/2010/main" val="23218178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a:srcRect l="1378" t="16564" r="75459" b="10326"/>
          <a:stretch/>
        </p:blipFill>
        <p:spPr>
          <a:xfrm>
            <a:off x="503852" y="1133739"/>
            <a:ext cx="10182345" cy="5136431"/>
          </a:xfrm>
          <a:prstGeom prst="rect">
            <a:avLst/>
          </a:prstGeom>
        </p:spPr>
      </p:pic>
      <p:sp>
        <p:nvSpPr>
          <p:cNvPr id="4" name="Title 3"/>
          <p:cNvSpPr>
            <a:spLocks noGrp="1"/>
          </p:cNvSpPr>
          <p:nvPr>
            <p:ph type="title"/>
          </p:nvPr>
        </p:nvSpPr>
        <p:spPr/>
        <p:txBody>
          <a:bodyPr/>
          <a:lstStyle/>
          <a:p>
            <a:r>
              <a:rPr lang="en-US" dirty="0" smtClean="0"/>
              <a:t>Addressing sexual health and dysfunction</a:t>
            </a:r>
            <a:endParaRPr lang="en-US" dirty="0"/>
          </a:p>
        </p:txBody>
      </p:sp>
      <p:sp>
        <p:nvSpPr>
          <p:cNvPr id="2" name="TextBox 1"/>
          <p:cNvSpPr txBox="1"/>
          <p:nvPr/>
        </p:nvSpPr>
        <p:spPr>
          <a:xfrm>
            <a:off x="7616830" y="6375961"/>
            <a:ext cx="4168770" cy="369332"/>
          </a:xfrm>
          <a:prstGeom prst="rect">
            <a:avLst/>
          </a:prstGeom>
          <a:noFill/>
        </p:spPr>
        <p:txBody>
          <a:bodyPr wrap="none" rtlCol="0">
            <a:spAutoFit/>
          </a:bodyPr>
          <a:lstStyle/>
          <a:p>
            <a:r>
              <a:rPr lang="en-US" dirty="0">
                <a:solidFill>
                  <a:schemeClr val="bg1"/>
                </a:solidFill>
              </a:rPr>
              <a:t>Althoff SE.  J Sex Med 2013; 10: 26-35</a:t>
            </a:r>
          </a:p>
        </p:txBody>
      </p:sp>
      <p:pic>
        <p:nvPicPr>
          <p:cNvPr id="6" name="Picture 5"/>
          <p:cNvPicPr>
            <a:picLocks noChangeAspect="1"/>
          </p:cNvPicPr>
          <p:nvPr/>
        </p:nvPicPr>
        <p:blipFill rotWithShape="1">
          <a:blip r:embed="rId4"/>
          <a:srcRect r="9691" b="12953"/>
          <a:stretch/>
        </p:blipFill>
        <p:spPr>
          <a:xfrm>
            <a:off x="8666328" y="147917"/>
            <a:ext cx="3305708" cy="3521122"/>
          </a:xfrm>
          <a:prstGeom prst="rect">
            <a:avLst/>
          </a:prstGeom>
        </p:spPr>
      </p:pic>
    </p:spTree>
    <p:extLst>
      <p:ext uri="{BB962C8B-B14F-4D97-AF65-F5344CB8AC3E}">
        <p14:creationId xmlns:p14="http://schemas.microsoft.com/office/powerpoint/2010/main" val="17900177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02336" y="1219200"/>
            <a:ext cx="6598966" cy="4834128"/>
          </a:xfrm>
        </p:spPr>
        <p:txBody>
          <a:bodyPr/>
          <a:lstStyle/>
          <a:p>
            <a:pPr marL="342900" indent="-342900">
              <a:buClr>
                <a:schemeClr val="bg1"/>
              </a:buClr>
              <a:buFont typeface="Wingdings" panose="05000000000000000000" pitchFamily="2" charset="2"/>
              <a:buChar char="§"/>
            </a:pPr>
            <a:r>
              <a:rPr lang="en-US" dirty="0" smtClean="0">
                <a:solidFill>
                  <a:schemeClr val="bg1"/>
                </a:solidFill>
              </a:rPr>
              <a:t>Are you satisfied with your level of sexual desire, interest, and activity?  Why or why not?</a:t>
            </a:r>
          </a:p>
          <a:p>
            <a:pPr marL="342900" indent="-342900">
              <a:buClr>
                <a:schemeClr val="bg1"/>
              </a:buClr>
              <a:buFont typeface="Wingdings" panose="05000000000000000000" pitchFamily="2" charset="2"/>
              <a:buChar char="§"/>
            </a:pPr>
            <a:r>
              <a:rPr lang="en-US" dirty="0" smtClean="0">
                <a:solidFill>
                  <a:schemeClr val="bg1"/>
                </a:solidFill>
              </a:rPr>
              <a:t>Are you satisfied with your ability to achieve and maintain your arousal (physical, mental)?  Erection?</a:t>
            </a:r>
          </a:p>
          <a:p>
            <a:pPr marL="342900" indent="-342900">
              <a:buClr>
                <a:schemeClr val="bg1"/>
              </a:buClr>
              <a:buFont typeface="Wingdings" panose="05000000000000000000" pitchFamily="2" charset="2"/>
              <a:buChar char="§"/>
            </a:pPr>
            <a:r>
              <a:rPr lang="en-US" dirty="0" smtClean="0">
                <a:solidFill>
                  <a:schemeClr val="bg1"/>
                </a:solidFill>
              </a:rPr>
              <a:t>During lovemaking do you have difficulty with genital lubrication (wetness)?</a:t>
            </a:r>
          </a:p>
          <a:p>
            <a:pPr marL="342900" indent="-342900">
              <a:buClr>
                <a:schemeClr val="bg1"/>
              </a:buClr>
              <a:buFont typeface="Wingdings" panose="05000000000000000000" pitchFamily="2" charset="2"/>
              <a:buChar char="§"/>
            </a:pPr>
            <a:r>
              <a:rPr lang="en-US" dirty="0" smtClean="0">
                <a:solidFill>
                  <a:schemeClr val="bg1"/>
                </a:solidFill>
              </a:rPr>
              <a:t>Do you frequently feel like you ejaculate sooner than you would like?</a:t>
            </a:r>
          </a:p>
          <a:p>
            <a:pPr marL="342900" indent="-342900">
              <a:buClr>
                <a:schemeClr val="bg1"/>
              </a:buClr>
              <a:buFont typeface="Wingdings" panose="05000000000000000000" pitchFamily="2" charset="2"/>
              <a:buChar char="§"/>
            </a:pPr>
            <a:r>
              <a:rPr lang="en-US" dirty="0" smtClean="0">
                <a:solidFill>
                  <a:schemeClr val="bg1"/>
                </a:solidFill>
              </a:rPr>
              <a:t>Do you have difficulty achieving orgasm?</a:t>
            </a:r>
          </a:p>
          <a:p>
            <a:pPr marL="342900" indent="-342900">
              <a:buClr>
                <a:schemeClr val="bg1"/>
              </a:buClr>
              <a:buFont typeface="Wingdings" panose="05000000000000000000" pitchFamily="2" charset="2"/>
              <a:buChar char="§"/>
            </a:pPr>
            <a:r>
              <a:rPr lang="en-US" dirty="0" smtClean="0">
                <a:solidFill>
                  <a:schemeClr val="bg1"/>
                </a:solidFill>
              </a:rPr>
              <a:t>Have you noticed any changes to the shape of your penis, your stream?</a:t>
            </a:r>
          </a:p>
          <a:p>
            <a:pPr marL="342900" indent="-342900">
              <a:buClr>
                <a:schemeClr val="bg1"/>
              </a:buClr>
              <a:buFont typeface="Wingdings" panose="05000000000000000000" pitchFamily="2" charset="2"/>
              <a:buChar char="§"/>
            </a:pPr>
            <a:r>
              <a:rPr lang="en-US" dirty="0" smtClean="0">
                <a:solidFill>
                  <a:schemeClr val="bg1"/>
                </a:solidFill>
              </a:rPr>
              <a:t>Do you have pain during lovemaking?</a:t>
            </a:r>
          </a:p>
          <a:p>
            <a:pPr marL="342900" indent="-342900">
              <a:buClr>
                <a:schemeClr val="bg1"/>
              </a:buClr>
              <a:buFont typeface="Wingdings" panose="05000000000000000000" pitchFamily="2" charset="2"/>
              <a:buChar char="§"/>
            </a:pPr>
            <a:r>
              <a:rPr lang="en-US" dirty="0" smtClean="0">
                <a:solidFill>
                  <a:schemeClr val="bg1"/>
                </a:solidFill>
              </a:rPr>
              <a:t>Are you satisfied with the quality of your sex life?  Why?  Why not?</a:t>
            </a:r>
          </a:p>
          <a:p>
            <a:endParaRPr lang="en-US" dirty="0"/>
          </a:p>
        </p:txBody>
      </p:sp>
      <p:sp>
        <p:nvSpPr>
          <p:cNvPr id="4" name="Title 3"/>
          <p:cNvSpPr>
            <a:spLocks noGrp="1"/>
          </p:cNvSpPr>
          <p:nvPr>
            <p:ph type="title"/>
          </p:nvPr>
        </p:nvSpPr>
        <p:spPr/>
        <p:txBody>
          <a:bodyPr/>
          <a:lstStyle/>
          <a:p>
            <a:r>
              <a:rPr lang="en-US" dirty="0" smtClean="0"/>
              <a:t>Assessing sexual function:  questions, tools, and resources</a:t>
            </a:r>
            <a:endParaRPr lang="en-US" dirty="0"/>
          </a:p>
        </p:txBody>
      </p:sp>
      <p:pic>
        <p:nvPicPr>
          <p:cNvPr id="6" name="Picture 5"/>
          <p:cNvPicPr>
            <a:picLocks noChangeAspect="1"/>
          </p:cNvPicPr>
          <p:nvPr/>
        </p:nvPicPr>
        <p:blipFill rotWithShape="1">
          <a:blip r:embed="rId2"/>
          <a:srcRect l="4154" r="3168"/>
          <a:stretch/>
        </p:blipFill>
        <p:spPr>
          <a:xfrm>
            <a:off x="7409329" y="1219200"/>
            <a:ext cx="4424083" cy="2889754"/>
          </a:xfrm>
          <a:prstGeom prst="rect">
            <a:avLst/>
          </a:prstGeom>
        </p:spPr>
      </p:pic>
      <p:pic>
        <p:nvPicPr>
          <p:cNvPr id="7" name="Picture 6"/>
          <p:cNvPicPr>
            <a:picLocks noChangeAspect="1"/>
          </p:cNvPicPr>
          <p:nvPr/>
        </p:nvPicPr>
        <p:blipFill>
          <a:blip r:embed="rId3"/>
          <a:stretch>
            <a:fillRect/>
          </a:stretch>
        </p:blipFill>
        <p:spPr>
          <a:xfrm>
            <a:off x="7734949" y="6358085"/>
            <a:ext cx="4237087" cy="499915"/>
          </a:xfrm>
          <a:prstGeom prst="rect">
            <a:avLst/>
          </a:prstGeom>
        </p:spPr>
      </p:pic>
    </p:spTree>
    <p:extLst>
      <p:ext uri="{BB962C8B-B14F-4D97-AF65-F5344CB8AC3E}">
        <p14:creationId xmlns:p14="http://schemas.microsoft.com/office/powerpoint/2010/main" val="12934056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Posttest </a:t>
            </a:r>
            <a:r>
              <a:rPr lang="en-US" sz="3600" dirty="0"/>
              <a:t>Question </a:t>
            </a:r>
            <a:r>
              <a:rPr lang="en-US" sz="3600" dirty="0" smtClean="0"/>
              <a:t>#1</a:t>
            </a:r>
            <a:endParaRPr lang="en-US" sz="3600" dirty="0"/>
          </a:p>
        </p:txBody>
      </p:sp>
      <p:sp>
        <p:nvSpPr>
          <p:cNvPr id="8" name="Content Placeholder 7"/>
          <p:cNvSpPr>
            <a:spLocks noGrp="1"/>
          </p:cNvSpPr>
          <p:nvPr>
            <p:ph type="body" idx="1"/>
          </p:nvPr>
        </p:nvSpPr>
        <p:spPr>
          <a:xfrm>
            <a:off x="619596" y="1088571"/>
            <a:ext cx="11272603" cy="5369468"/>
          </a:xfrm>
        </p:spPr>
        <p:txBody>
          <a:bodyPr/>
          <a:lstStyle/>
          <a:p>
            <a:pPr>
              <a:buNone/>
            </a:pPr>
            <a:endParaRPr lang="en-US" sz="3600" dirty="0"/>
          </a:p>
          <a:p>
            <a:endParaRPr lang="en-US" dirty="0"/>
          </a:p>
        </p:txBody>
      </p:sp>
      <p:sp>
        <p:nvSpPr>
          <p:cNvPr id="5" name="Content Placeholder 2"/>
          <p:cNvSpPr txBox="1">
            <a:spLocks/>
          </p:cNvSpPr>
          <p:nvPr/>
        </p:nvSpPr>
        <p:spPr>
          <a:xfrm>
            <a:off x="619596" y="1088571"/>
            <a:ext cx="10851969" cy="5096099"/>
          </a:xfrm>
          <a:prstGeom prst="rect">
            <a:avLst/>
          </a:prstGeom>
        </p:spPr>
        <p:txBody>
          <a:bodyPr vert="horz" lIns="91440" tIns="45720" rIns="91440" bIns="45720" rtlCol="0">
            <a:noAutofit/>
          </a:bodyPr>
          <a:lstStyle/>
          <a:p>
            <a:pPr>
              <a:spcAft>
                <a:spcPts val="1200"/>
              </a:spcAft>
            </a:pPr>
            <a:r>
              <a:rPr lang="en-US" sz="3200" dirty="0" smtClean="0"/>
              <a:t>Which statement is FALSE?</a:t>
            </a:r>
          </a:p>
          <a:p>
            <a:pPr marL="514350" indent="-514350">
              <a:spcAft>
                <a:spcPts val="1200"/>
              </a:spcAft>
              <a:buFont typeface="+mj-lt"/>
              <a:buAutoNum type="arabicPeriod"/>
            </a:pPr>
            <a:r>
              <a:rPr lang="en-US" sz="3200" dirty="0" smtClean="0"/>
              <a:t>Adolescents and young people ages 13 to 24 years account for about 20% of new HIV diagnoses</a:t>
            </a:r>
          </a:p>
          <a:p>
            <a:pPr marL="514350" indent="-514350">
              <a:spcAft>
                <a:spcPts val="1200"/>
              </a:spcAft>
              <a:buFont typeface="+mj-lt"/>
              <a:buAutoNum type="arabicPeriod"/>
            </a:pPr>
            <a:r>
              <a:rPr lang="en-US" sz="3200" dirty="0" smtClean="0"/>
              <a:t>Rates of sexually transmitted infections are increasing across all age ranges</a:t>
            </a:r>
          </a:p>
          <a:p>
            <a:pPr marL="514350" indent="-514350">
              <a:spcAft>
                <a:spcPts val="1200"/>
              </a:spcAft>
              <a:buFont typeface="+mj-lt"/>
              <a:buAutoNum type="arabicPeriod"/>
            </a:pPr>
            <a:r>
              <a:rPr lang="en-US" sz="3200" dirty="0" smtClean="0"/>
              <a:t>Approximately 40% of adolescents have had intercourse by the time they complete high school </a:t>
            </a:r>
          </a:p>
          <a:p>
            <a:pPr marL="514350" indent="-514350">
              <a:spcAft>
                <a:spcPts val="1200"/>
              </a:spcAft>
              <a:buFont typeface="+mj-lt"/>
              <a:buAutoNum type="arabicPeriod"/>
            </a:pPr>
            <a:r>
              <a:rPr lang="en-US" sz="3200" dirty="0" smtClean="0"/>
              <a:t>Individuals over the age of 50 years account for less than 5% of new HIV diagnoses  </a:t>
            </a:r>
            <a:endParaRPr lang="en-US" sz="3200" dirty="0"/>
          </a:p>
        </p:txBody>
      </p:sp>
    </p:spTree>
    <p:extLst>
      <p:ext uri="{BB962C8B-B14F-4D97-AF65-F5344CB8AC3E}">
        <p14:creationId xmlns:p14="http://schemas.microsoft.com/office/powerpoint/2010/main" val="6148729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19596" y="259701"/>
            <a:ext cx="11272601" cy="735383"/>
          </a:xfrm>
        </p:spPr>
        <p:txBody>
          <a:bodyPr/>
          <a:lstStyle/>
          <a:p>
            <a:r>
              <a:rPr lang="en-US" sz="3600" dirty="0" smtClean="0"/>
              <a:t>Posttest </a:t>
            </a:r>
            <a:r>
              <a:rPr lang="en-US" sz="3600" dirty="0"/>
              <a:t>Question </a:t>
            </a:r>
            <a:r>
              <a:rPr lang="en-US" sz="3600" dirty="0" smtClean="0"/>
              <a:t> #2 </a:t>
            </a:r>
            <a:endParaRPr lang="en-US" sz="3600" dirty="0"/>
          </a:p>
        </p:txBody>
      </p:sp>
      <p:sp>
        <p:nvSpPr>
          <p:cNvPr id="8" name="Content Placeholder 7"/>
          <p:cNvSpPr>
            <a:spLocks noGrp="1"/>
          </p:cNvSpPr>
          <p:nvPr>
            <p:ph type="body" idx="1"/>
          </p:nvPr>
        </p:nvSpPr>
        <p:spPr>
          <a:xfrm>
            <a:off x="619596" y="1088571"/>
            <a:ext cx="11272603" cy="5369468"/>
          </a:xfrm>
        </p:spPr>
        <p:txBody>
          <a:bodyPr/>
          <a:lstStyle/>
          <a:p>
            <a:pPr>
              <a:buNone/>
            </a:pPr>
            <a:endParaRPr lang="en-US" sz="3600" dirty="0"/>
          </a:p>
          <a:p>
            <a:endParaRPr lang="en-US" dirty="0"/>
          </a:p>
        </p:txBody>
      </p:sp>
      <p:sp>
        <p:nvSpPr>
          <p:cNvPr id="5" name="Content Placeholder 2"/>
          <p:cNvSpPr txBox="1">
            <a:spLocks/>
          </p:cNvSpPr>
          <p:nvPr/>
        </p:nvSpPr>
        <p:spPr>
          <a:xfrm>
            <a:off x="619596" y="1088571"/>
            <a:ext cx="10851969" cy="5096099"/>
          </a:xfrm>
          <a:prstGeom prst="rect">
            <a:avLst/>
          </a:prstGeom>
        </p:spPr>
        <p:txBody>
          <a:bodyPr vert="horz" lIns="91440" tIns="45720" rIns="91440" bIns="45720" rtlCol="0">
            <a:noAutofit/>
          </a:bodyPr>
          <a:lstStyle/>
          <a:p>
            <a:pPr>
              <a:spcAft>
                <a:spcPts val="1200"/>
              </a:spcAft>
            </a:pPr>
            <a:r>
              <a:rPr lang="en-US" sz="3200" dirty="0" smtClean="0"/>
              <a:t>Which is NOT a common reason that practitioners report for not obtaining a sexual history</a:t>
            </a:r>
            <a:r>
              <a:rPr lang="en-US" sz="3200" dirty="0"/>
              <a:t>?</a:t>
            </a:r>
            <a:endParaRPr lang="en-US" sz="3200" dirty="0" smtClean="0"/>
          </a:p>
          <a:p>
            <a:pPr marL="514350" indent="-514350">
              <a:spcAft>
                <a:spcPts val="1200"/>
              </a:spcAft>
              <a:buFont typeface="+mj-lt"/>
              <a:buAutoNum type="arabicPeriod"/>
            </a:pPr>
            <a:r>
              <a:rPr lang="en-US" sz="3200" dirty="0" smtClean="0"/>
              <a:t>Time constraints</a:t>
            </a:r>
          </a:p>
          <a:p>
            <a:pPr marL="514350" indent="-514350">
              <a:spcAft>
                <a:spcPts val="1200"/>
              </a:spcAft>
              <a:buFont typeface="+mj-lt"/>
              <a:buAutoNum type="arabicPeriod"/>
            </a:pPr>
            <a:r>
              <a:rPr lang="en-US" sz="3200" dirty="0" smtClean="0"/>
              <a:t>Lack of comfort</a:t>
            </a:r>
          </a:p>
          <a:p>
            <a:pPr marL="514350" indent="-514350">
              <a:spcAft>
                <a:spcPts val="1200"/>
              </a:spcAft>
              <a:buFont typeface="+mj-lt"/>
              <a:buAutoNum type="arabicPeriod"/>
            </a:pPr>
            <a:r>
              <a:rPr lang="en-US" sz="3200" dirty="0" smtClean="0"/>
              <a:t>Irrelevant to chief complaint</a:t>
            </a:r>
          </a:p>
          <a:p>
            <a:pPr marL="514350" indent="-514350">
              <a:spcAft>
                <a:spcPts val="1200"/>
              </a:spcAft>
              <a:buFont typeface="+mj-lt"/>
              <a:buAutoNum type="arabicPeriod"/>
            </a:pPr>
            <a:r>
              <a:rPr lang="en-US" sz="3200" dirty="0" smtClean="0"/>
              <a:t>Prohibited by employer</a:t>
            </a:r>
            <a:endParaRPr lang="en-US" sz="3200" dirty="0"/>
          </a:p>
        </p:txBody>
      </p:sp>
    </p:spTree>
    <p:extLst>
      <p:ext uri="{BB962C8B-B14F-4D97-AF65-F5344CB8AC3E}">
        <p14:creationId xmlns:p14="http://schemas.microsoft.com/office/powerpoint/2010/main" val="29930181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sz="quarter" idx="1"/>
          </p:nvPr>
        </p:nvSpPr>
        <p:spPr>
          <a:xfrm>
            <a:off x="197394" y="940521"/>
            <a:ext cx="11843657" cy="5812972"/>
          </a:xfrm>
        </p:spPr>
        <p:txBody>
          <a:bodyPr/>
          <a:lstStyle/>
          <a:p>
            <a:pPr marL="150280" indent="-150280"/>
            <a:r>
              <a:rPr lang="en-US" sz="1733" dirty="0">
                <a:latin typeface="Calibri (body)"/>
              </a:rPr>
              <a:t>AAP: Office-Based Care for Lesbian, Gay, Bisexual, Transgender, and Questioning Youth </a:t>
            </a:r>
          </a:p>
          <a:p>
            <a:pPr marL="150280" indent="-150280"/>
            <a:r>
              <a:rPr lang="en-US" sz="1733" dirty="0">
                <a:latin typeface="Calibri (body)"/>
              </a:rPr>
              <a:t>American Academy of Pediatrics.  Adolescent Sexual Health Resources (</a:t>
            </a:r>
            <a:r>
              <a:rPr lang="en-US" sz="1733" dirty="0">
                <a:latin typeface="Calibri (body)"/>
                <a:hlinkClick r:id="rId3"/>
              </a:rPr>
              <a:t>https://www.aap.org/en-us/advocacy-and-policy/aap-health-initiatives/adolescent-sexual-health/Pages/Sexual-History.aspx</a:t>
            </a:r>
            <a:r>
              <a:rPr lang="en-US" sz="1733" dirty="0">
                <a:latin typeface="Calibri (body)"/>
              </a:rPr>
              <a:t>)</a:t>
            </a:r>
          </a:p>
          <a:p>
            <a:pPr marL="150280" indent="-150280">
              <a:buFont typeface="Wingdings" panose="05000000000000000000" pitchFamily="2" charset="2"/>
              <a:buChar char="§"/>
            </a:pPr>
            <a:r>
              <a:rPr lang="en-US" sz="1733" dirty="0">
                <a:latin typeface="Calibri (body)"/>
              </a:rPr>
              <a:t>Bright Futures Guidelines for Preventive Services (</a:t>
            </a:r>
            <a:r>
              <a:rPr lang="en-US" sz="1733" dirty="0">
                <a:latin typeface="Calibri (body)"/>
                <a:hlinkClick r:id="rId4"/>
              </a:rPr>
              <a:t>https://brightfutures.aap.org/families/Pages/default.aspx</a:t>
            </a:r>
            <a:r>
              <a:rPr lang="en-US" sz="1733" dirty="0">
                <a:latin typeface="Calibri (body)"/>
              </a:rPr>
              <a:t>) </a:t>
            </a:r>
            <a:r>
              <a:rPr lang="en-US" sz="1733" dirty="0">
                <a:latin typeface="Calibri (body)"/>
                <a:hlinkClick r:id="rId5"/>
              </a:rPr>
              <a:t>https://www.priorityhealth.com/provider/clinical-resources/~/media/documents/preventive-care/chlamydia/five-ps-taking-sexual-history-checklist.pdf</a:t>
            </a:r>
            <a:endParaRPr lang="en-US" sz="1733" dirty="0">
              <a:latin typeface="Calibri (body)"/>
            </a:endParaRPr>
          </a:p>
          <a:p>
            <a:pPr marL="150280" indent="-150280"/>
            <a:r>
              <a:rPr lang="en-US" sz="1733" dirty="0" smtClean="0">
                <a:solidFill>
                  <a:schemeClr val="tx1"/>
                </a:solidFill>
                <a:latin typeface="Calibri (body)"/>
              </a:rPr>
              <a:t>Sexual </a:t>
            </a:r>
            <a:r>
              <a:rPr lang="en-US" sz="1733" dirty="0">
                <a:solidFill>
                  <a:schemeClr val="tx1"/>
                </a:solidFill>
                <a:latin typeface="Calibri (body)"/>
              </a:rPr>
              <a:t>and Reproductive Health Services in the Pediatric Setting (https://pediatrics.aappublications.org/content/140/5/e20172858)</a:t>
            </a:r>
          </a:p>
          <a:p>
            <a:pPr marL="150280" indent="-150280"/>
            <a:r>
              <a:rPr lang="en-US" sz="1733" dirty="0">
                <a:latin typeface="Calibri (body)"/>
              </a:rPr>
              <a:t>AAP: Contraception for Adolescents Technical Report (https://pediatrics.aappublications.org/content/pediatrics/134/4/e1257.full.pdf)</a:t>
            </a:r>
          </a:p>
          <a:p>
            <a:pPr marL="150280" indent="-150280"/>
            <a:r>
              <a:rPr lang="en-US" sz="1733" dirty="0">
                <a:latin typeface="Calibri (body)"/>
              </a:rPr>
              <a:t>Advocates for Youth (</a:t>
            </a:r>
            <a:r>
              <a:rPr lang="en-US" sz="1733" dirty="0">
                <a:latin typeface="Calibri (body)"/>
                <a:hlinkClick r:id="rId6"/>
              </a:rPr>
              <a:t>https://advocatesforyouth.org/resources-tools/?_sft_type=health-information</a:t>
            </a:r>
            <a:r>
              <a:rPr lang="en-US" sz="1733" dirty="0">
                <a:latin typeface="Calibri (body)"/>
              </a:rPr>
              <a:t>)</a:t>
            </a:r>
          </a:p>
          <a:p>
            <a:pPr marL="150280" indent="-150280"/>
            <a:r>
              <a:rPr lang="en-US" sz="1733" dirty="0">
                <a:latin typeface="Calibri (body)"/>
              </a:rPr>
              <a:t>STDs in Adolescents and Young Adults (</a:t>
            </a:r>
            <a:r>
              <a:rPr lang="en-US" sz="1733" dirty="0">
                <a:latin typeface="Calibri (body)"/>
                <a:hlinkClick r:id="rId7"/>
              </a:rPr>
              <a:t>https://www.cdc.gov/std/stats17/adolescents.htm</a:t>
            </a:r>
            <a:r>
              <a:rPr lang="en-US" sz="1733" dirty="0">
                <a:latin typeface="Calibri (body)"/>
              </a:rPr>
              <a:t>)</a:t>
            </a:r>
          </a:p>
          <a:p>
            <a:pPr marL="150280" indent="-150280"/>
            <a:r>
              <a:rPr lang="en-US" sz="1733" dirty="0">
                <a:latin typeface="Calibri (body)"/>
              </a:rPr>
              <a:t>2015 STD guidelines </a:t>
            </a:r>
            <a:r>
              <a:rPr lang="en-US" sz="1733" dirty="0">
                <a:latin typeface="Calibri (body)"/>
                <a:hlinkClick r:id="rId8"/>
              </a:rPr>
              <a:t>http://</a:t>
            </a:r>
            <a:r>
              <a:rPr lang="en-US" sz="1733" dirty="0" smtClean="0">
                <a:latin typeface="Calibri (body)"/>
                <a:hlinkClick r:id="rId8"/>
              </a:rPr>
              <a:t>www.cdc.gov/std/tg2015/screening-recommendations.htm</a:t>
            </a:r>
            <a:endParaRPr lang="en-US" sz="1733" dirty="0" smtClean="0">
              <a:latin typeface="Calibri (body)"/>
            </a:endParaRPr>
          </a:p>
          <a:p>
            <a:pPr marL="150280" indent="-150280"/>
            <a:r>
              <a:rPr lang="en-US" sz="1800" dirty="0">
                <a:hlinkClick r:id="rId9"/>
              </a:rPr>
              <a:t>https://</a:t>
            </a:r>
            <a:r>
              <a:rPr lang="en-US" sz="1800" dirty="0" smtClean="0">
                <a:hlinkClick r:id="rId9"/>
              </a:rPr>
              <a:t>www.cdc.gov/std/treatment/SexualHistory.pdf</a:t>
            </a:r>
            <a:endParaRPr lang="en-US" sz="1800" dirty="0" smtClean="0"/>
          </a:p>
          <a:p>
            <a:pPr marL="150280" indent="-150280"/>
            <a:r>
              <a:rPr lang="en-US" sz="1730" dirty="0">
                <a:latin typeface="Calibri (body)"/>
                <a:cs typeface="Calibri" panose="020F0502020204030204" pitchFamily="34" charset="0"/>
              </a:rPr>
              <a:t>National Association of Community Health Centers and National LGBT Health Education Center. Taking Routine Histories of Sexual Health: A System-Wide Approach for Health Centers. </a:t>
            </a:r>
            <a:r>
              <a:rPr lang="en-US" sz="1730" dirty="0">
                <a:latin typeface="Calibri (body)"/>
                <a:cs typeface="Calibri" panose="020F0502020204030204" pitchFamily="34" charset="0"/>
                <a:hlinkClick r:id="rId10"/>
              </a:rPr>
              <a:t>https://www.lgbthealtheducation.org/wp-content/uploads/COM-827-sexual-history_toolkit_2015.pdf</a:t>
            </a:r>
            <a:r>
              <a:rPr lang="en-US" sz="1730" dirty="0">
                <a:latin typeface="Calibri (body)"/>
                <a:cs typeface="Calibri" panose="020F0502020204030204" pitchFamily="34" charset="0"/>
              </a:rPr>
              <a:t>. Accessed June 17, 2019.</a:t>
            </a:r>
          </a:p>
          <a:p>
            <a:pPr marL="150280" indent="-150280"/>
            <a:endParaRPr lang="en-US" sz="1733" dirty="0">
              <a:latin typeface="Calibri (body)"/>
            </a:endParaRPr>
          </a:p>
        </p:txBody>
      </p:sp>
    </p:spTree>
    <p:extLst>
      <p:ext uri="{BB962C8B-B14F-4D97-AF65-F5344CB8AC3E}">
        <p14:creationId xmlns:p14="http://schemas.microsoft.com/office/powerpoint/2010/main" val="18954388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838114" y="2907719"/>
            <a:ext cx="8399394" cy="2597533"/>
          </a:xfrm>
          <a:prstGeom prst="rect">
            <a:avLst/>
          </a:prstGeom>
          <a:noFill/>
          <a:ln>
            <a:noFill/>
          </a:ln>
          <a:effectLst/>
          <a:extLst/>
        </p:spPr>
        <p:txBody>
          <a:bodyP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C5D1D7">
                    <a:lumMod val="25000"/>
                  </a:srgbClr>
                </a:solidFill>
                <a:effectLst/>
                <a:uLnTx/>
                <a:uFillTx/>
                <a:latin typeface="Arial"/>
                <a:ea typeface="ＭＳ Ｐゴシック" charset="0"/>
                <a:cs typeface="+mn-cs"/>
                <a:sym typeface="Helvetica"/>
              </a:rPr>
              <a:t>Please </a:t>
            </a:r>
            <a:r>
              <a:rPr kumimoji="0" lang="en-US" sz="4800" b="0" i="0" u="none" strike="noStrike" kern="0" cap="none" spc="0" normalizeH="0" baseline="0" noProof="0" dirty="0" smtClean="0">
                <a:ln>
                  <a:noFill/>
                </a:ln>
                <a:solidFill>
                  <a:srgbClr val="C5D1D7">
                    <a:lumMod val="25000"/>
                  </a:srgbClr>
                </a:solidFill>
                <a:effectLst/>
                <a:uLnTx/>
                <a:uFillTx/>
                <a:latin typeface="Arial"/>
                <a:ea typeface="ＭＳ Ｐゴシック" charset="0"/>
                <a:cs typeface="+mn-cs"/>
                <a:sym typeface="Helvetica"/>
              </a:rPr>
              <a:t>submit your questions using the Q&amp;A Button.</a:t>
            </a:r>
            <a:endParaRPr kumimoji="0" lang="en-US" sz="4800" b="0" i="0" u="none" strike="noStrike" kern="0" cap="none" spc="0" normalizeH="0" baseline="0" noProof="0" dirty="0">
              <a:ln>
                <a:noFill/>
              </a:ln>
              <a:solidFill>
                <a:srgbClr val="C5D1D7">
                  <a:lumMod val="25000"/>
                </a:srgbClr>
              </a:solidFill>
              <a:effectLst/>
              <a:uLnTx/>
              <a:uFillTx/>
              <a:latin typeface="Arial"/>
              <a:ea typeface="ＭＳ Ｐゴシック" charset="0"/>
              <a:cs typeface="+mn-cs"/>
              <a:sym typeface="Helvetica"/>
            </a:endParaRPr>
          </a:p>
          <a:p>
            <a:pPr marL="0" marR="0" lvl="0" indent="0" algn="l" defTabSz="914353"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C5D1D7">
                  <a:lumMod val="25000"/>
                </a:srgbClr>
              </a:solidFill>
              <a:effectLst/>
              <a:uLnTx/>
              <a:uFillTx/>
              <a:latin typeface="Arial"/>
              <a:ea typeface="ＭＳ Ｐゴシック" charset="0"/>
              <a:cs typeface="+mn-cs"/>
              <a:sym typeface="Helvetica"/>
            </a:endParaRPr>
          </a:p>
        </p:txBody>
      </p:sp>
      <p:sp>
        <p:nvSpPr>
          <p:cNvPr id="6" name="Title 5"/>
          <p:cNvSpPr>
            <a:spLocks noGrp="1"/>
          </p:cNvSpPr>
          <p:nvPr>
            <p:ph type="title"/>
          </p:nvPr>
        </p:nvSpPr>
        <p:spPr/>
        <p:txBody>
          <a:bodyPr/>
          <a:lstStyle/>
          <a:p>
            <a:pPr eaLnBrk="1" hangingPunct="1">
              <a:defRPr/>
            </a:pPr>
            <a:r>
              <a:rPr lang="en-US" sz="4400" dirty="0"/>
              <a:t>Question-and-Answer Session </a:t>
            </a:r>
          </a:p>
        </p:txBody>
      </p:sp>
    </p:spTree>
    <p:extLst>
      <p:ext uri="{BB962C8B-B14F-4D97-AF65-F5344CB8AC3E}">
        <p14:creationId xmlns:p14="http://schemas.microsoft.com/office/powerpoint/2010/main" val="1616792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978" y="953287"/>
            <a:ext cx="11622373" cy="1333113"/>
          </a:xfrm>
        </p:spPr>
        <p:txBody>
          <a:bodyPr/>
          <a:lstStyle/>
          <a:p>
            <a:pPr algn="ctr"/>
            <a:r>
              <a:rPr lang="en-US" sz="4800" dirty="0">
                <a:solidFill>
                  <a:schemeClr val="accent1">
                    <a:lumMod val="20000"/>
                    <a:lumOff val="80000"/>
                  </a:schemeClr>
                </a:solidFill>
              </a:rPr>
              <a:t>The Elements of Taking a </a:t>
            </a:r>
            <a:r>
              <a:rPr lang="en-US" sz="4800" dirty="0" smtClean="0">
                <a:solidFill>
                  <a:schemeClr val="accent1">
                    <a:lumMod val="20000"/>
                    <a:lumOff val="80000"/>
                  </a:schemeClr>
                </a:solidFill>
              </a:rPr>
              <a:t/>
            </a:r>
            <a:br>
              <a:rPr lang="en-US" sz="4800" dirty="0" smtClean="0">
                <a:solidFill>
                  <a:schemeClr val="accent1">
                    <a:lumMod val="20000"/>
                    <a:lumOff val="80000"/>
                  </a:schemeClr>
                </a:solidFill>
              </a:rPr>
            </a:br>
            <a:r>
              <a:rPr lang="en-US" sz="4800" dirty="0" smtClean="0">
                <a:solidFill>
                  <a:schemeClr val="accent1">
                    <a:lumMod val="20000"/>
                    <a:lumOff val="80000"/>
                  </a:schemeClr>
                </a:solidFill>
              </a:rPr>
              <a:t>Sexual </a:t>
            </a:r>
            <a:r>
              <a:rPr lang="en-US" sz="4800" dirty="0">
                <a:solidFill>
                  <a:schemeClr val="accent1">
                    <a:lumMod val="20000"/>
                    <a:lumOff val="80000"/>
                  </a:schemeClr>
                </a:solidFill>
              </a:rPr>
              <a:t>History</a:t>
            </a:r>
            <a:endParaRPr lang="en-US" sz="4800" dirty="0">
              <a:solidFill>
                <a:schemeClr val="accent1">
                  <a:lumMod val="20000"/>
                  <a:lumOff val="80000"/>
                </a:schemeClr>
              </a:solidFill>
              <a:latin typeface="+mj-lt"/>
            </a:endParaRPr>
          </a:p>
        </p:txBody>
      </p:sp>
      <p:sp>
        <p:nvSpPr>
          <p:cNvPr id="5" name="Subtitle 2"/>
          <p:cNvSpPr>
            <a:spLocks noGrp="1"/>
          </p:cNvSpPr>
          <p:nvPr>
            <p:ph type="subTitle" idx="1"/>
          </p:nvPr>
        </p:nvSpPr>
        <p:spPr>
          <a:xfrm>
            <a:off x="4305294" y="2475324"/>
            <a:ext cx="7102936" cy="1900733"/>
          </a:xfrm>
        </p:spPr>
        <p:txBody>
          <a:bodyPr>
            <a:normAutofit fontScale="62500" lnSpcReduction="20000"/>
          </a:bodyPr>
          <a:lstStyle/>
          <a:p>
            <a:pPr algn="l"/>
            <a:r>
              <a:rPr lang="en-US" sz="5800" dirty="0"/>
              <a:t>Allison Agwu, </a:t>
            </a:r>
            <a:r>
              <a:rPr lang="en-US" sz="5800" dirty="0" smtClean="0"/>
              <a:t>MD, </a:t>
            </a:r>
            <a:r>
              <a:rPr lang="en-US" sz="6000" dirty="0" err="1"/>
              <a:t>ScM</a:t>
            </a:r>
            <a:endParaRPr lang="en-US" sz="6000" dirty="0"/>
          </a:p>
          <a:p>
            <a:pPr marL="182880" indent="-182880" algn="l">
              <a:spcBef>
                <a:spcPts val="200"/>
              </a:spcBef>
            </a:pPr>
            <a:r>
              <a:rPr lang="en-US" sz="3600" b="0" dirty="0" smtClean="0">
                <a:cs typeface="Arial" panose="020B0604020202020204" pitchFamily="34" charset="0"/>
              </a:rPr>
              <a:t>Associate </a:t>
            </a:r>
            <a:r>
              <a:rPr lang="en-US" sz="3600" b="0" dirty="0">
                <a:cs typeface="Arial" panose="020B0604020202020204" pitchFamily="34" charset="0"/>
              </a:rPr>
              <a:t>Professor of Pediatric </a:t>
            </a:r>
            <a:r>
              <a:rPr lang="en-US" sz="3600" b="0" dirty="0" smtClean="0">
                <a:cs typeface="Arial" panose="020B0604020202020204" pitchFamily="34" charset="0"/>
              </a:rPr>
              <a:t>and Adult         Infectious </a:t>
            </a:r>
            <a:r>
              <a:rPr lang="en-US" sz="3600" b="0" dirty="0">
                <a:cs typeface="Arial" panose="020B0604020202020204" pitchFamily="34" charset="0"/>
              </a:rPr>
              <a:t>Diseases</a:t>
            </a:r>
          </a:p>
          <a:p>
            <a:pPr algn="l">
              <a:spcBef>
                <a:spcPts val="200"/>
              </a:spcBef>
            </a:pPr>
            <a:r>
              <a:rPr lang="en-US" sz="3600" b="0" dirty="0">
                <a:cs typeface="Arial" panose="020B0604020202020204" pitchFamily="34" charset="0"/>
              </a:rPr>
              <a:t>The Johns Hopkins University School of </a:t>
            </a:r>
            <a:r>
              <a:rPr lang="en-US" sz="3600" b="0" dirty="0" smtClean="0">
                <a:cs typeface="Arial" panose="020B0604020202020204" pitchFamily="34" charset="0"/>
              </a:rPr>
              <a:t>Medicine</a:t>
            </a:r>
            <a:endParaRPr lang="en-US" sz="3600" b="0" dirty="0">
              <a:cs typeface="Arial" panose="020B0604020202020204" pitchFamily="34" charset="0"/>
            </a:endParaRPr>
          </a:p>
          <a:p>
            <a:pPr algn="l">
              <a:spcBef>
                <a:spcPts val="200"/>
              </a:spcBef>
            </a:pPr>
            <a:r>
              <a:rPr lang="en-US" sz="3600" b="0" dirty="0">
                <a:cs typeface="Arial" panose="020B0604020202020204" pitchFamily="34" charset="0"/>
              </a:rPr>
              <a:t>Baltimore, Maryland</a:t>
            </a:r>
            <a:endParaRPr lang="en-US" sz="3200" b="0" dirty="0">
              <a:latin typeface="+mn-lt"/>
              <a:cs typeface="Arial" panose="020B0604020202020204" pitchFamily="34" charset="0"/>
            </a:endParaRPr>
          </a:p>
        </p:txBody>
      </p:sp>
      <p:sp>
        <p:nvSpPr>
          <p:cNvPr id="6" name="Title 1"/>
          <p:cNvSpPr txBox="1">
            <a:spLocks/>
          </p:cNvSpPr>
          <p:nvPr/>
        </p:nvSpPr>
        <p:spPr bwMode="gray">
          <a:xfrm>
            <a:off x="2271687" y="427713"/>
            <a:ext cx="7772400" cy="1524000"/>
          </a:xfrm>
          <a:prstGeom prst="rect">
            <a:avLst/>
          </a:prstGeom>
        </p:spPr>
        <p:txBody>
          <a:bodyPr vert="horz" anchor="b">
            <a:normAutofit/>
          </a:bodyPr>
          <a:lstStyle>
            <a:lvl1pPr algn="ctr" rtl="0" eaLnBrk="1" latinLnBrk="0" hangingPunct="1">
              <a:spcBef>
                <a:spcPct val="0"/>
              </a:spcBef>
              <a:buNone/>
              <a:defRPr kumimoji="0" sz="4200" b="0" i="0" u="none" kern="1200">
                <a:solidFill>
                  <a:schemeClr val="bg2">
                    <a:lumMod val="25000"/>
                  </a:schemeClr>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C5D1D7">
                  <a:lumMod val="25000"/>
                </a:srgbClr>
              </a:solidFill>
              <a:effectLst/>
              <a:uLnTx/>
              <a:uFillTx/>
              <a:latin typeface="Arial" pitchFamily="34" charset="0"/>
              <a:ea typeface="+mj-ea"/>
              <a:cs typeface="Arial" pitchFamily="34" charset="0"/>
            </a:endParaRPr>
          </a:p>
        </p:txBody>
      </p:sp>
      <p:sp>
        <p:nvSpPr>
          <p:cNvPr id="3" name="Rectangle 2"/>
          <p:cNvSpPr/>
          <p:nvPr/>
        </p:nvSpPr>
        <p:spPr>
          <a:xfrm>
            <a:off x="4305294" y="4299693"/>
            <a:ext cx="7819806" cy="584775"/>
          </a:xfrm>
          <a:prstGeom prst="rect">
            <a:avLst/>
          </a:prstGeom>
        </p:spPr>
        <p:txBody>
          <a:bodyPr wrap="square">
            <a:spAutoFit/>
          </a:bodyPr>
          <a:lstStyle/>
          <a:p>
            <a:pPr marL="182880" indent="-182880">
              <a:buNone/>
            </a:pPr>
            <a:r>
              <a:rPr lang="en-US" sz="1600" i="1" dirty="0">
                <a:solidFill>
                  <a:schemeClr val="bg1"/>
                </a:solidFill>
              </a:rPr>
              <a:t>Dr Agwu has served as an advisor to Gilead Sciences, </a:t>
            </a:r>
            <a:r>
              <a:rPr lang="en-US" sz="1600" i="1" dirty="0" err="1">
                <a:solidFill>
                  <a:schemeClr val="bg1"/>
                </a:solidFill>
              </a:rPr>
              <a:t>Inc</a:t>
            </a:r>
            <a:r>
              <a:rPr lang="en-US" sz="1600" i="1" dirty="0">
                <a:solidFill>
                  <a:schemeClr val="bg1"/>
                </a:solidFill>
              </a:rPr>
              <a:t>, and Merck &amp; Co, Inc. (</a:t>
            </a:r>
            <a:r>
              <a:rPr lang="en-US" sz="1600" i="1">
                <a:solidFill>
                  <a:schemeClr val="bg1"/>
                </a:solidFill>
              </a:rPr>
              <a:t>Updated </a:t>
            </a:r>
            <a:r>
              <a:rPr lang="en-US" sz="1600" i="1" smtClean="0">
                <a:solidFill>
                  <a:schemeClr val="bg1"/>
                </a:solidFill>
              </a:rPr>
              <a:t>09/28/20</a:t>
            </a:r>
            <a:r>
              <a:rPr lang="en-US" sz="1600" i="1" dirty="0">
                <a:solidFill>
                  <a:schemeClr val="bg1"/>
                </a:solidFill>
              </a:rPr>
              <a:t>)</a:t>
            </a:r>
          </a:p>
        </p:txBody>
      </p:sp>
      <p:sp>
        <p:nvSpPr>
          <p:cNvPr id="7" name="Rectangle 6"/>
          <p:cNvSpPr/>
          <p:nvPr/>
        </p:nvSpPr>
        <p:spPr>
          <a:xfrm>
            <a:off x="4305294" y="5030784"/>
            <a:ext cx="8032299" cy="738664"/>
          </a:xfrm>
          <a:prstGeom prst="rect">
            <a:avLst/>
          </a:prstGeom>
        </p:spPr>
        <p:txBody>
          <a:bodyPr wrap="square">
            <a:spAutoFit/>
          </a:bodyPr>
          <a:lstStyle/>
          <a:p>
            <a:pPr>
              <a:buNone/>
            </a:pPr>
            <a:r>
              <a:rPr lang="en-US" sz="1400" b="1" dirty="0">
                <a:solidFill>
                  <a:schemeClr val="bg1"/>
                </a:solidFill>
              </a:rPr>
              <a:t>Planner/Reviewer Financial </a:t>
            </a:r>
            <a:r>
              <a:rPr lang="en-US" sz="1400" b="1" dirty="0" smtClean="0">
                <a:solidFill>
                  <a:schemeClr val="bg1"/>
                </a:solidFill>
              </a:rPr>
              <a:t>Disclosures:</a:t>
            </a:r>
            <a:endParaRPr lang="en-US" sz="1400" b="1" dirty="0">
              <a:solidFill>
                <a:schemeClr val="bg1"/>
              </a:solidFill>
            </a:endParaRPr>
          </a:p>
          <a:p>
            <a:r>
              <a:rPr lang="en-US" sz="1400" i="1" dirty="0" smtClean="0">
                <a:solidFill>
                  <a:schemeClr val="bg1"/>
                </a:solidFill>
              </a:rPr>
              <a:t>Planner/Reviewer 1 has </a:t>
            </a:r>
            <a:r>
              <a:rPr lang="en-US" sz="1400" i="1" dirty="0">
                <a:solidFill>
                  <a:schemeClr val="bg1"/>
                </a:solidFill>
              </a:rPr>
              <a:t>no relevant financial affiliations to disclose. (Updated 05/13/19)</a:t>
            </a:r>
          </a:p>
          <a:p>
            <a:pPr>
              <a:buNone/>
            </a:pPr>
            <a:r>
              <a:rPr lang="en-US" sz="1400" i="1" dirty="0" smtClean="0">
                <a:solidFill>
                  <a:schemeClr val="bg1"/>
                </a:solidFill>
              </a:rPr>
              <a:t>Planner/Reviewer </a:t>
            </a:r>
            <a:r>
              <a:rPr lang="en-US" sz="1400" i="1" dirty="0">
                <a:solidFill>
                  <a:schemeClr val="bg1"/>
                </a:solidFill>
              </a:rPr>
              <a:t>2 has no relevant financial affiliations to disclose. </a:t>
            </a:r>
            <a:r>
              <a:rPr lang="en-US" sz="1400" i="1" dirty="0" smtClean="0">
                <a:solidFill>
                  <a:schemeClr val="bg1"/>
                </a:solidFill>
              </a:rPr>
              <a:t>(Updated 09/24/20)</a:t>
            </a:r>
            <a:endParaRPr lang="en-US" sz="1400" i="1" dirty="0">
              <a:solidFill>
                <a:schemeClr val="bg1"/>
              </a:solidFill>
            </a:endParaRPr>
          </a:p>
        </p:txBody>
      </p:sp>
      <p:pic>
        <p:nvPicPr>
          <p:cNvPr id="1026" name="Picture 2" descr="https://120qrk11gh163n79gg1cg656-wpengine.netdna-ssl.com/wp-content/uploads/2020/01/allison_agwu_2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41" y="2469244"/>
            <a:ext cx="2495550" cy="249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4653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a:t>Learning Objectives</a:t>
            </a:r>
          </a:p>
        </p:txBody>
      </p:sp>
      <p:sp>
        <p:nvSpPr>
          <p:cNvPr id="8" name="Content Placeholder 7"/>
          <p:cNvSpPr>
            <a:spLocks noGrp="1"/>
          </p:cNvSpPr>
          <p:nvPr>
            <p:ph type="body" idx="1"/>
          </p:nvPr>
        </p:nvSpPr>
        <p:spPr/>
        <p:txBody>
          <a:bodyPr/>
          <a:lstStyle/>
          <a:p>
            <a:pPr>
              <a:spcAft>
                <a:spcPts val="1200"/>
              </a:spcAft>
              <a:buNone/>
            </a:pPr>
            <a:r>
              <a:rPr lang="en-US" sz="3200" dirty="0"/>
              <a:t>Upon completion of this webinar, learners will be able to:</a:t>
            </a:r>
          </a:p>
          <a:p>
            <a:pPr>
              <a:spcAft>
                <a:spcPts val="600"/>
              </a:spcAft>
              <a:buFont typeface="Wingdings" panose="05000000000000000000" pitchFamily="2" charset="2"/>
              <a:buChar char="§"/>
            </a:pPr>
            <a:r>
              <a:rPr lang="en-US" dirty="0">
                <a:solidFill>
                  <a:schemeClr val="tx1"/>
                </a:solidFill>
              </a:rPr>
              <a:t>Describe </a:t>
            </a:r>
            <a:r>
              <a:rPr lang="en-US" dirty="0" smtClean="0">
                <a:solidFill>
                  <a:schemeClr val="tx1"/>
                </a:solidFill>
              </a:rPr>
              <a:t>why taking a sexual history is important at all ages</a:t>
            </a:r>
            <a:endParaRPr lang="en-US" dirty="0">
              <a:solidFill>
                <a:schemeClr val="tx1"/>
              </a:solidFill>
            </a:endParaRPr>
          </a:p>
          <a:p>
            <a:pPr>
              <a:spcAft>
                <a:spcPts val="600"/>
              </a:spcAft>
              <a:buFont typeface="Wingdings" panose="05000000000000000000" pitchFamily="2" charset="2"/>
              <a:buChar char="§"/>
            </a:pPr>
            <a:r>
              <a:rPr lang="en-US" dirty="0">
                <a:solidFill>
                  <a:schemeClr val="tx1"/>
                </a:solidFill>
              </a:rPr>
              <a:t>List important aspects of a detailed sexual history for adolescents, including sexual and gender minority </a:t>
            </a:r>
            <a:r>
              <a:rPr lang="en-US" dirty="0" smtClean="0">
                <a:solidFill>
                  <a:schemeClr val="tx1"/>
                </a:solidFill>
              </a:rPr>
              <a:t>adolescents, older adults, including seniors</a:t>
            </a:r>
            <a:endParaRPr lang="en-US" dirty="0">
              <a:solidFill>
                <a:schemeClr val="tx1"/>
              </a:solidFill>
            </a:endParaRPr>
          </a:p>
          <a:p>
            <a:pPr>
              <a:spcAft>
                <a:spcPts val="600"/>
              </a:spcAft>
              <a:buFont typeface="Wingdings" panose="05000000000000000000" pitchFamily="2" charset="2"/>
              <a:buChar char="§"/>
            </a:pPr>
            <a:r>
              <a:rPr lang="en-US" dirty="0" smtClean="0">
                <a:solidFill>
                  <a:schemeClr val="tx1"/>
                </a:solidFill>
              </a:rPr>
              <a:t>Identify and discuss barriers to taking a sexual history</a:t>
            </a:r>
          </a:p>
          <a:p>
            <a:pPr>
              <a:spcAft>
                <a:spcPts val="600"/>
              </a:spcAft>
              <a:buFont typeface="Wingdings" panose="05000000000000000000" pitchFamily="2" charset="2"/>
              <a:buChar char="§"/>
            </a:pPr>
            <a:r>
              <a:rPr lang="en-US" dirty="0" smtClean="0">
                <a:solidFill>
                  <a:schemeClr val="tx1"/>
                </a:solidFill>
              </a:rPr>
              <a:t>Incorporate approaches </a:t>
            </a:r>
            <a:r>
              <a:rPr lang="en-US" dirty="0">
                <a:solidFill>
                  <a:schemeClr val="tx1"/>
                </a:solidFill>
              </a:rPr>
              <a:t>to improving </a:t>
            </a:r>
            <a:r>
              <a:rPr lang="en-US" dirty="0" smtClean="0">
                <a:solidFill>
                  <a:schemeClr val="tx1"/>
                </a:solidFill>
              </a:rPr>
              <a:t>sexual history taking and sexual </a:t>
            </a:r>
            <a:r>
              <a:rPr lang="en-US" dirty="0">
                <a:solidFill>
                  <a:schemeClr val="tx1"/>
                </a:solidFill>
              </a:rPr>
              <a:t>health among </a:t>
            </a:r>
            <a:r>
              <a:rPr lang="en-US" dirty="0" smtClean="0">
                <a:solidFill>
                  <a:schemeClr val="tx1"/>
                </a:solidFill>
              </a:rPr>
              <a:t>patients of all ages</a:t>
            </a:r>
            <a:endParaRPr lang="en-US" dirty="0">
              <a:solidFill>
                <a:schemeClr val="tx1"/>
              </a:solidFill>
            </a:endParaRPr>
          </a:p>
          <a:p>
            <a:pPr marL="0" indent="0">
              <a:buNone/>
            </a:pPr>
            <a:endParaRPr lang="en-US" sz="3600" dirty="0">
              <a:solidFill>
                <a:srgbClr val="FF0000"/>
              </a:solidFill>
            </a:endParaRPr>
          </a:p>
          <a:p>
            <a:endParaRPr lang="en-US" dirty="0"/>
          </a:p>
        </p:txBody>
      </p:sp>
      <p:sp>
        <p:nvSpPr>
          <p:cNvPr id="5" name="Content Placeholder 2"/>
          <p:cNvSpPr txBox="1">
            <a:spLocks/>
          </p:cNvSpPr>
          <p:nvPr/>
        </p:nvSpPr>
        <p:spPr>
          <a:xfrm>
            <a:off x="1825754" y="1600203"/>
            <a:ext cx="8385047" cy="1066799"/>
          </a:xfrm>
          <a:prstGeom prst="rect">
            <a:avLst/>
          </a:prstGeom>
        </p:spPr>
        <p:txBody>
          <a:bodyPr vert="horz" lIns="91440" tIns="45720" rIns="91440" bIns="45720" rtlCol="0">
            <a:normAutofit/>
          </a:bodyPr>
          <a:lstStyle/>
          <a:p>
            <a:pPr>
              <a:spcBef>
                <a:spcPct val="20000"/>
              </a:spcBef>
              <a:buClr>
                <a:srgbClr val="0099CC"/>
              </a:buClr>
              <a:defRPr/>
            </a:pPr>
            <a:endParaRPr lang="en-US" sz="3000" dirty="0">
              <a:latin typeface="Arial" pitchFamily="34" charset="0"/>
              <a:cs typeface="Arial" pitchFamily="34" charset="0"/>
            </a:endParaRPr>
          </a:p>
        </p:txBody>
      </p:sp>
    </p:spTree>
    <p:extLst>
      <p:ext uri="{BB962C8B-B14F-4D97-AF65-F5344CB8AC3E}">
        <p14:creationId xmlns:p14="http://schemas.microsoft.com/office/powerpoint/2010/main" val="27681964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n Update From the 9th IAS Conference on HIV Science&amp;quot;&quot;/&gt;&lt;property id=&quot;20307&quot; value=&quot;347&quot;/&gt;&lt;/object&gt;&lt;object type=&quot;3&quot; unique_id=&quot;10004&quot;&gt;&lt;property id=&quot;20148&quot; value=&quot;5&quot;/&gt;&lt;property id=&quot;20300&quot; value=&quot;Slide 2&quot;/&gt;&lt;property id=&quot;20307&quot; value=&quot;348&quot;/&gt;&lt;/object&gt;&lt;object type=&quot;3&quot; unique_id=&quot;10005&quot;&gt;&lt;property id=&quot;20148&quot; value=&quot;5&quot;/&gt;&lt;property id=&quot;20300&quot; value=&quot;Slide 3&quot;/&gt;&lt;property id=&quot;20307&quot; value=&quot;349&quot;/&gt;&lt;/object&gt;&lt;object type=&quot;3&quot; unique_id=&quot;10006&quot;&gt;&lt;property id=&quot;20148&quot; value=&quot;5&quot;/&gt;&lt;property id=&quot;20300&quot; value=&quot;Slide 4 - &amp;quot;CME Information&amp;quot;&quot;/&gt;&lt;property id=&quot;20307&quot; value=&quot;350&quot;/&gt;&lt;/object&gt;&lt;object type=&quot;3&quot; unique_id=&quot;10007&quot;&gt;&lt;property id=&quot;20148&quot; value=&quot;5&quot;/&gt;&lt;property id=&quot;20300&quot; value=&quot;Slide 5 - &amp;quot;Nursing and Pharmacy Credits&amp;quot;&quot;/&gt;&lt;property id=&quot;20307&quot; value=&quot;351&quot;/&gt;&lt;/object&gt;&lt;object type=&quot;3&quot; unique_id=&quot;10008&quot;&gt;&lt;property id=&quot;20148&quot; value=&quot;5&quot;/&gt;&lt;property id=&quot;20300&quot; value=&quot;Slide 6 - &amp;quot;Grant Support for this Webinar&amp;quot;&quot;/&gt;&lt;property id=&quot;20307&quot; value=&quot;352&quot;/&gt;&lt;/object&gt;&lt;object type=&quot;3&quot; unique_id=&quot;10009&quot;&gt;&lt;property id=&quot;20148&quot; value=&quot;5&quot;/&gt;&lt;property id=&quot;20300&quot; value=&quot;Slide 7 - &amp;quot;Target Audience&amp;quot;&quot;/&gt;&lt;property id=&quot;20307&quot; value=&quot;353&quot;/&gt;&lt;/object&gt;&lt;object type=&quot;3&quot; unique_id=&quot;10010&quot;&gt;&lt;property id=&quot;20148&quot; value=&quot;5&quot;/&gt;&lt;property id=&quot;20300&quot; value=&quot;Slide 8 - &amp;quot;Attendance, Evaluation, and Certificates&amp;quot;&quot;/&gt;&lt;property id=&quot;20307&quot; value=&quot;354&quot;/&gt;&lt;/object&gt;&lt;object type=&quot;3&quot; unique_id=&quot;10011&quot;&gt;&lt;property id=&quot;20148&quot; value=&quot;5&quot;/&gt;&lt;property id=&quot;20300&quot; value=&quot;Slide 9 - &amp;quot;Navigating the Webinar&amp;quot;&quot;/&gt;&lt;property id=&quot;20307&quot; value=&quot;355&quot;/&gt;&lt;/object&gt;&lt;object type=&quot;3&quot; unique_id=&quot;10012&quot;&gt;&lt;property id=&quot;20148&quot; value=&quot;5&quot;/&gt;&lt;property id=&quot;20300&quot; value=&quot;Slide 10 - &amp;quot;Poll #1&amp;quot;&quot;/&gt;&lt;property id=&quot;20307&quot; value=&quot;356&quot;/&gt;&lt;/object&gt;&lt;object type=&quot;3&quot; unique_id=&quot;10013&quot;&gt;&lt;property id=&quot;20148&quot; value=&quot;5&quot;/&gt;&lt;property id=&quot;20300&quot; value=&quot;Slide 11 - &amp;quot;Poll #2&amp;quot;&quot;/&gt;&lt;property id=&quot;20307&quot; value=&quot;357&quot;/&gt;&lt;/object&gt;&lt;object type=&quot;3&quot; unique_id=&quot;10014&quot;&gt;&lt;property id=&quot;20148&quot; value=&quot;5&quot;/&gt;&lt;property id=&quot;20300&quot; value=&quot;Slide 12 - &amp;quot;Poll #3&amp;quot;&quot;/&gt;&lt;property id=&quot;20307&quot; value=&quot;358&quot;/&gt;&lt;/object&gt;&lt;object type=&quot;3&quot; unique_id=&quot;10015&quot;&gt;&lt;property id=&quot;20148&quot; value=&quot;5&quot;/&gt;&lt;property id=&quot;20300&quot; value=&quot;Slide 13 - &amp;quot;Poll #4&amp;quot;&quot;/&gt;&lt;property id=&quot;20307&quot; value=&quot;359&quot;/&gt;&lt;/object&gt;&lt;object type=&quot;3&quot; unique_id=&quot;10016&quot;&gt;&lt;property id=&quot;20148&quot; value=&quot;5&quot;/&gt;&lt;property id=&quot;20300&quot; value=&quot;Slide 14 - &amp;quot;Poll #5&amp;quot;&quot;/&gt;&lt;property id=&quot;20307&quot; value=&quot;360&quot;/&gt;&lt;/object&gt;&lt;object type=&quot;3&quot; unique_id=&quot;10017&quot;&gt;&lt;property id=&quot;20148&quot; value=&quot;5&quot;/&gt;&lt;property id=&quot;20300&quot; value=&quot;Slide 15&quot;/&gt;&lt;property id=&quot;20307&quot; value=&quot;361&quot;/&gt;&lt;/object&gt;&lt;object type=&quot;3&quot; unique_id=&quot;10018&quot;&gt;&lt;property id=&quot;20148&quot; value=&quot;5&quot;/&gt;&lt;property id=&quot;20300&quot; value=&quot;Slide 16 - &amp;quot;Financial Relationships With Commercial Entities&amp;quot;&quot;/&gt;&lt;property id=&quot;20307&quot; value=&quot;362&quot;/&gt;&lt;/object&gt;&lt;object type=&quot;3&quot; unique_id=&quot;10019&quot;&gt;&lt;property id=&quot;20148&quot; value=&quot;5&quot;/&gt;&lt;property id=&quot;20300&quot; value=&quot;Slide 17 - &amp;quot;Learning Objectives&amp;quot;&quot;/&gt;&lt;property id=&quot;20307&quot; value=&quot;363&quot;/&gt;&lt;/object&gt;&lt;object type=&quot;3&quot; unique_id=&quot;10020&quot;&gt;&lt;property id=&quot;20148&quot; value=&quot;5&quot;/&gt;&lt;property id=&quot;20300&quot; value=&quot;Slide 18 - &amp;quot;Question&amp;quot;&quot;/&gt;&lt;property id=&quot;20307&quot; value=&quot;287&quot;/&gt;&lt;/object&gt;&lt;object type=&quot;3&quot; unique_id=&quot;10021&quot;&gt;&lt;property id=&quot;20148&quot; value=&quot;5&quot;/&gt;&lt;property id=&quot;20300&quot; value=&quot;Slide 19 - &amp;quot;IAS Paris 2017&amp;quot;&quot;/&gt;&lt;property id=&quot;20307&quot; value=&quot;288&quot;/&gt;&lt;/object&gt;&lt;object type=&quot;3&quot; unique_id=&quot;10022&quot;&gt;&lt;property id=&quot;20148&quot; value=&quot;5&quot;/&gt;&lt;property id=&quot;20300&quot; value=&quot;Slide 20 - &amp;quot;IAS Paris 2017&amp;quot;&quot;/&gt;&lt;property id=&quot;20307&quot; value=&quot;289&quot;/&gt;&lt;/object&gt;&lt;object type=&quot;3&quot; unique_id=&quot;10023&quot;&gt;&lt;property id=&quot;20148&quot; value=&quot;5&quot;/&gt;&lt;property id=&quot;20300&quot; value=&quot;Slide 21 - &amp;quot;Cure&amp;quot;&quot;/&gt;&lt;property id=&quot;20307&quot; value=&quot;309&quot;/&gt;&lt;/object&gt;&lt;object type=&quot;3&quot; unique_id=&quot;10024&quot;&gt;&lt;property id=&quot;20148&quot; value=&quot;5&quot;/&gt;&lt;property id=&quot;20300&quot; value=&quot;Slide 22 - &amp;quot;Prolonged HIV Remission in a Child&amp;quot;&quot;/&gt;&lt;property id=&quot;20307&quot; value=&quot;290&quot;/&gt;&lt;/object&gt;&lt;object type=&quot;3&quot; unique_id=&quot;10025&quot;&gt;&lt;property id=&quot;20148&quot; value=&quot;5&quot;/&gt;&lt;property id=&quot;20300&quot; value=&quot;Slide 23 - &amp;quot;Evaluations to Date&amp;quot;&quot;/&gt;&lt;property id=&quot;20307&quot; value=&quot;291&quot;/&gt;&lt;/object&gt;&lt;object type=&quot;3&quot; unique_id=&quot;10026&quot;&gt;&lt;property id=&quot;20148&quot; value=&quot;5&quot;/&gt;&lt;property id=&quot;20300&quot; value=&quot;Slide 24 - &amp;quot;Comment from a  Trusted Colleague&amp;quot;&quot;/&gt;&lt;property id=&quot;20307&quot; value=&quot;292&quot;/&gt;&lt;/object&gt;&lt;object type=&quot;3&quot; unique_id=&quot;10027&quot;&gt;&lt;property id=&quot;20148&quot; value=&quot;5&quot;/&gt;&lt;property id=&quot;20300&quot; value=&quot;Slide 25&quot;/&gt;&lt;property id=&quot;20307&quot; value=&quot;294&quot;/&gt;&lt;/object&gt;&lt;object type=&quot;3&quot; unique_id=&quot;10028&quot;&gt;&lt;property id=&quot;20148&quot; value=&quot;5&quot;/&gt;&lt;property id=&quot;20300&quot; value=&quot;Slide 26 - &amp;quot;Virologic Rebound  After VERY Early Treatment&amp;quot;&quot;/&gt;&lt;property id=&quot;20307&quot; value=&quot;295&quot;/&gt;&lt;/object&gt;&lt;object type=&quot;3&quot; unique_id=&quot;10029&quot;&gt;&lt;property id=&quot;20148&quot; value=&quot;5&quot;/&gt;&lt;property id=&quot;20300&quot; value=&quot;Slide 27 - &amp;quot;More Evidence that  Undetectable = Uninfectious&amp;quot;&quot;/&gt;&lt;property id=&quot;20307&quot; value=&quot;346&quot;/&gt;&lt;/object&gt;&lt;object type=&quot;3&quot; unique_id=&quot;10030&quot;&gt;&lt;property id=&quot;20148&quot; value=&quot;5&quot;/&gt;&lt;property id=&quot;20300&quot; value=&quot;Slide 28 - &amp;quot;Prevention&amp;quot;&quot;/&gt;&lt;property id=&quot;20307&quot; value=&quot;322&quot;/&gt;&lt;/object&gt;&lt;object type=&quot;3&quot; unique_id=&quot;10031&quot;&gt;&lt;property id=&quot;20148&quot; value=&quot;5&quot;/&gt;&lt;property id=&quot;20300&quot; value=&quot;Slide 29 - &amp;quot;IPERGAY: On-demand PrEp among MSM with Less Frequent Use&amp;quot;&quot;/&gt;&lt;property id=&quot;20307&quot; value=&quot;296&quot;/&gt;&lt;/object&gt;&lt;object type=&quot;3&quot; unique_id=&quot;10032&quot;&gt;&lt;property id=&quot;20148&quot; value=&quot;5&quot;/&gt;&lt;property id=&quot;20300&quot; value=&quot;Slide 30 - &amp;quot;Utilization of TDF/FTC for PrEP in US by Race&amp;quot;&quot;/&gt;&lt;property id=&quot;20307&quot; value=&quot;297&quot;/&gt;&lt;/object&gt;&lt;object type=&quot;3&quot; unique_id=&quot;10033&quot;&gt;&lt;property id=&quot;20148&quot; value=&quot;5&quot;/&gt;&lt;property id=&quot;20300&quot; value=&quot;Slide 31 - &amp;quot;HPTN 077: Safety and PK of Cabotegravir  &amp;quot;&quot;/&gt;&lt;property id=&quot;20307&quot; value=&quot;298&quot;/&gt;&lt;/object&gt;&lt;object type=&quot;3&quot; unique_id=&quot;10034&quot;&gt;&lt;property id=&quot;20148&quot; value=&quot;5&quot;/&gt;&lt;property id=&quot;20300&quot; value=&quot;Slide 32 - &amp;quot;Animal Model of Weekly  MK-8591 for PrEP&amp;quot;&quot;/&gt;&lt;property id=&quot;20307&quot; value=&quot;299&quot;/&gt;&lt;/object&gt;&lt;object type=&quot;3&quot; unique_id=&quot;10035&quot;&gt;&lt;property id=&quot;20148&quot; value=&quot;5&quot;/&gt;&lt;property id=&quot;20300&quot; value=&quot;Slide 33 - &amp;quot;Treatment&amp;quot;&quot;/&gt;&lt;property id=&quot;20307&quot; value=&quot;310&quot;/&gt;&lt;/object&gt;&lt;object type=&quot;3&quot; unique_id=&quot;10036&quot;&gt;&lt;property id=&quot;20148&quot; value=&quot;5&quot;/&gt;&lt;property id=&quot;20300&quot; value=&quot;Slide 34 - &amp;quot;Question&amp;quot;&quot;/&gt;&lt;property id=&quot;20307&quot; value=&quot;308&quot;/&gt;&lt;/object&gt;&lt;object type=&quot;3&quot; unique_id=&quot;10037&quot;&gt;&lt;property id=&quot;20148&quot; value=&quot;5&quot;/&gt;&lt;property id=&quot;20300&quot; value=&quot;Slide 35 - &amp;quot;Bictegravir/FTC/TAF vs DTG/ABC/3TC&amp;quot;&quot;/&gt;&lt;property id=&quot;20307&quot; value=&quot;300&quot;/&gt;&lt;/object&gt;&lt;object type=&quot;3&quot; unique_id=&quot;10038&quot;&gt;&lt;property id=&quot;20148&quot; value=&quot;5&quot;/&gt;&lt;property id=&quot;20300&quot; value=&quot;Slide 36 - &amp;quot;Bictegravir/FTC/TAF vs DTG/ABC/3TC&amp;quot;&quot;/&gt;&lt;property id=&quot;20307&quot; value=&quot;301&quot;/&gt;&lt;/object&gt;&lt;object type=&quot;3&quot; unique_id=&quot;10039&quot;&gt;&lt;property id=&quot;20148&quot; value=&quot;5&quot;/&gt;&lt;property id=&quot;20300&quot; value=&quot;Slide 37 - &amp;quot;Bictegravir/FTC/TAF vs DTG + FTC/TAF&amp;quot;&quot;/&gt;&lt;property id=&quot;20307&quot; value=&quot;302&quot;/&gt;&lt;/object&gt;&lt;object type=&quot;3&quot; unique_id=&quot;10040&quot;&gt;&lt;property id=&quot;20148&quot; value=&quot;5&quot;/&gt;&lt;property id=&quot;20300&quot; value=&quot;Slide 38 - &amp;quot;Bictegravir/FTC/TAF vs DTG + FTC/TAF&amp;quot;&quot;/&gt;&lt;property id=&quot;20307&quot; value=&quot;306&quot;/&gt;&lt;/object&gt;&lt;object type=&quot;3&quot; unique_id=&quot;10041&quot;&gt;&lt;property id=&quot;20148&quot; value=&quot;5&quot;/&gt;&lt;property id=&quot;20300&quot; value=&quot;Slide 39 - &amp;quot;Outcomes in Primary Analysis&amp;quot;&quot;/&gt;&lt;property id=&quot;20307&quot; value=&quot;304&quot;/&gt;&lt;/object&gt;&lt;object type=&quot;3&quot; unique_id=&quot;10042&quot;&gt;&lt;property id=&quot;20148&quot; value=&quot;5&quot;/&gt;&lt;property id=&quot;20300&quot; value=&quot;Slide 40 - &amp;quot;Patients Discontinued for Reasons Other Than Adverse Event/Death and Last HIV-1 RNA ≥50 Copies/mL&amp;quot;&quot;/&gt;&lt;property id=&quot;20307&quot; value=&quot;305&quot;/&gt;&lt;/object&gt;&lt;object type=&quot;3&quot; unique_id=&quot;10043&quot;&gt;&lt;property id=&quot;20148&quot; value=&quot;5&quot;/&gt;&lt;property id=&quot;20300&quot; value=&quot;Slide 41 - &amp;quot;Bictegravir/FTC/TAF  &amp;quot;&quot;/&gt;&lt;property id=&quot;20307&quot; value=&quot;307&quot;/&gt;&lt;/object&gt;&lt;object type=&quot;3&quot; unique_id=&quot;10044&quot;&gt;&lt;property id=&quot;20148&quot; value=&quot;5&quot;/&gt;&lt;property id=&quot;20300&quot; value=&quot;Slide 42 - &amp;quot;Drive-ahead:  Doravirine/3TC/TDF vs EFV/3TC/TDF&amp;quot;&quot;/&gt;&lt;property id=&quot;20307&quot; value=&quot;312&quot;/&gt;&lt;/object&gt;&lt;object type=&quot;3&quot; unique_id=&quot;10045&quot;&gt;&lt;property id=&quot;20148&quot; value=&quot;5&quot;/&gt;&lt;property id=&quot;20300&quot; value=&quot;Slide 43 - &amp;quot;Drive-ahead: Efficacy &amp;quot;&quot;/&gt;&lt;property id=&quot;20307&quot; value=&quot;314&quot;/&gt;&lt;/object&gt;&lt;object type=&quot;3&quot; unique_id=&quot;10046&quot;&gt;&lt;property id=&quot;20148&quot; value=&quot;5&quot;/&gt;&lt;property id=&quot;20300&quot; value=&quot;Slide 44 - &amp;quot;Drive-ahead: Tolerability and Safety&amp;quot;&quot;/&gt;&lt;property id=&quot;20307&quot; value=&quot;315&quot;/&gt;&lt;/object&gt;&lt;object type=&quot;3&quot; unique_id=&quot;10047&quot;&gt;&lt;property id=&quot;20148&quot; value=&quot;5&quot;/&gt;&lt;property id=&quot;20300&quot; value=&quot;Slide 45 - &amp;quot;ACTG 5353:   DTG + 3TC as Initial Therapy&amp;quot;&quot;/&gt;&lt;property id=&quot;20307&quot; value=&quot;318&quot;/&gt;&lt;/object&gt;&lt;object type=&quot;3&quot; unique_id=&quot;10048&quot;&gt;&lt;property id=&quot;20148&quot; value=&quot;5&quot;/&gt;&lt;property id=&quot;20300&quot; value=&quot;Slide 46 - &amp;quot;ACTG 5353: Results at 24 weeks&amp;quot;&quot;/&gt;&lt;property id=&quot;20307&quot; value=&quot;319&quot;/&gt;&lt;/object&gt;&lt;object type=&quot;3&quot; unique_id=&quot;10049&quot;&gt;&lt;property id=&quot;20148&quot; value=&quot;5&quot;/&gt;&lt;property id=&quot;20300&quot; value=&quot;Slide 47 - &amp;quot;ANDES: 3TC vs TDF/FTC with DRV/r&amp;quot;&quot;/&gt;&lt;property id=&quot;20307&quot; value=&quot;320&quot;/&gt;&lt;/object&gt;&lt;object type=&quot;3&quot; unique_id=&quot;10050&quot;&gt;&lt;property id=&quot;20148&quot; value=&quot;5&quot;/&gt;&lt;property id=&quot;20300&quot; value=&quot;Slide 48 - &amp;quot;Andes Study: Interim Results&amp;quot;&quot;/&gt;&lt;property id=&quot;20307&quot; value=&quot;321&quot;/&gt;&lt;/object&gt;&lt;object type=&quot;3&quot; unique_id=&quot;10051&quot;&gt;&lt;property id=&quot;20148&quot; value=&quot;5&quot;/&gt;&lt;property id=&quot;20300&quot; value=&quot;Slide 49 - &amp;quot;Question&amp;quot;&quot;/&gt;&lt;property id=&quot;20307&quot; value=&quot;311&quot;/&gt;&lt;/object&gt;&lt;object type=&quot;3&quot; unique_id=&quot;10052&quot;&gt;&lt;property id=&quot;20148&quot; value=&quot;5&quot;/&gt;&lt;property id=&quot;20300&quot; value=&quot;Slide 50 - &amp;quot;EMERALD:  Single Tablet of DRV/C/FTC/TAF&amp;quot;&quot;/&gt;&lt;property id=&quot;20307&quot; value=&quot;323&quot;/&gt;&lt;/object&gt;&lt;object type=&quot;3&quot; unique_id=&quot;10053&quot;&gt;&lt;property id=&quot;20148&quot; value=&quot;5&quot;/&gt;&lt;property id=&quot;20300&quot; value=&quot;Slide 51 - &amp;quot;EMERALD Study: Efficacy&amp;quot;&quot;/&gt;&lt;property id=&quot;20307&quot; value=&quot;324&quot;/&gt;&lt;/object&gt;&lt;object type=&quot;3&quot; unique_id=&quot;10054&quot;&gt;&lt;property id=&quot;20148&quot; value=&quot;5&quot;/&gt;&lt;property id=&quot;20300&quot; value=&quot;Slide 52 - &amp;quot;LATTE-2: Study Design&amp;quot;&quot;/&gt;&lt;property id=&quot;20307&quot; value=&quot;325&quot;/&gt;&lt;/object&gt;&lt;object type=&quot;3&quot; unique_id=&quot;10055&quot;&gt;&lt;property id=&quot;20148&quot; value=&quot;5&quot;/&gt;&lt;property id=&quot;20300&quot; value=&quot;Slide 53 - &amp;quot;LATTE-2 Study: Efficacy&amp;quot;&quot;/&gt;&lt;property id=&quot;20307&quot; value=&quot;326&quot;/&gt;&lt;/object&gt;&lt;object type=&quot;3&quot; unique_id=&quot;10056&quot;&gt;&lt;property id=&quot;20148&quot; value=&quot;5&quot;/&gt;&lt;property id=&quot;20300&quot; value=&quot;Slide 54 - &amp;quot;Question&amp;quot;&quot;/&gt;&lt;property id=&quot;20307&quot; value=&quot;327&quot;/&gt;&lt;/object&gt;&lt;object type=&quot;3&quot; unique_id=&quot;10057&quot;&gt;&lt;property id=&quot;20148&quot; value=&quot;5&quot;/&gt;&lt;property id=&quot;20300&quot; value=&quot;Slide 55 - &amp;quot;DAWNING:  DTG vs LPV/r in 2nd-Line Therapy&amp;quot;&quot;/&gt;&lt;property id=&quot;20307&quot; value=&quot;328&quot;/&gt;&lt;/object&gt;&lt;object type=&quot;3&quot; unique_id=&quot;10058&quot;&gt;&lt;property id=&quot;20148&quot; value=&quot;5&quot;/&gt;&lt;property id=&quot;20300&quot; value=&quot;Slide 56 - &amp;quot;Baseline Characteristics&amp;quot;&quot;/&gt;&lt;property id=&quot;20307&quot; value=&quot;329&quot;/&gt;&lt;/object&gt;&lt;object type=&quot;3&quot; unique_id=&quot;10059&quot;&gt;&lt;property id=&quot;20148&quot; value=&quot;5&quot;/&gt;&lt;property id=&quot;20300&quot; value=&quot;Slide 57 - &amp;quot;DTG Superior  to LPV/r in Second-Line&amp;quot;&quot;/&gt;&lt;property id=&quot;20307&quot; value=&quot;330&quot;/&gt;&lt;/object&gt;&lt;object type=&quot;3&quot; unique_id=&quot;10060&quot;&gt;&lt;property id=&quot;20148&quot; value=&quot;5&quot;/&gt;&lt;property id=&quot;20300&quot; value=&quot;Slide 58 - &amp;quot;DAWNING: Outcome by Subgroups&amp;quot;&quot;/&gt;&lt;property id=&quot;20307&quot; value=&quot;331&quot;/&gt;&lt;/object&gt;&lt;object type=&quot;3&quot; unique_id=&quot;10061&quot;&gt;&lt;property id=&quot;20148&quot; value=&quot;5&quot;/&gt;&lt;property id=&quot;20300&quot; value=&quot;Slide 59 - &amp;quot;DAWING:  Emergent Resistance&amp;quot;&quot;/&gt;&lt;property id=&quot;20307&quot; value=&quot;334&quot;/&gt;&lt;/object&gt;&lt;object type=&quot;3&quot; unique_id=&quot;10062&quot;&gt;&lt;property id=&quot;20148&quot; value=&quot;5&quot;/&gt;&lt;property id=&quot;20300&quot; value=&quot;Slide 60 - &amp;quot;Dawning study: SAFETY&amp;quot;&quot;/&gt;&lt;property id=&quot;20307&quot; value=&quot;335&quot;/&gt;&lt;/object&gt;&lt;object type=&quot;3&quot; unique_id=&quot;10063&quot;&gt;&lt;property id=&quot;20148&quot; value=&quot;5&quot;/&gt;&lt;property id=&quot;20300&quot; value=&quot;Slide 61 - &amp;quot;Question&amp;quot;&quot;/&gt;&lt;property id=&quot;20307&quot; value=&quot;332&quot;/&gt;&lt;/object&gt;&lt;object type=&quot;3&quot; unique_id=&quot;10064&quot;&gt;&lt;property id=&quot;20148&quot; value=&quot;5&quot;/&gt;&lt;property id=&quot;20300&quot; value=&quot;Slide 62 - &amp;quot;Complications&amp;quot;&quot;/&gt;&lt;property id=&quot;20307&quot; value=&quot;333&quot;/&gt;&lt;/object&gt;&lt;object type=&quot;3&quot; unique_id=&quot;10065&quot;&gt;&lt;property id=&quot;20148&quot; value=&quot;5&quot;/&gt;&lt;property id=&quot;20300&quot; value=&quot;Slide 63 - &amp;quot;Increased Risk of TDF-related Fanconi’s with RTV&amp;quot;&quot;/&gt;&lt;property id=&quot;20307&quot; value=&quot;340&quot;/&gt;&lt;/object&gt;&lt;object type=&quot;3&quot; unique_id=&quot;10066&quot;&gt;&lt;property id=&quot;20148&quot; value=&quot;5&quot;/&gt;&lt;property id=&quot;20300&quot; value=&quot;Slide 64 - &amp;quot;Switching from EFV to RPV Improves Symptoms – Even if “Asymptomatic”&amp;quot;&quot;/&gt;&lt;property id=&quot;20307&quot; value=&quot;341&quot;/&gt;&lt;/object&gt;&lt;object type=&quot;3&quot; unique_id=&quot;10067&quot;&gt;&lt;property id=&quot;20148&quot; value=&quot;5&quot;/&gt;&lt;property id=&quot;20300&quot; value=&quot;Slide 65 - &amp;quot;EXPEDITION-2: Glecaprevir/Pibrentasvir for HCV/HIV   &amp;quot;&quot;/&gt;&lt;property id=&quot;20307&quot; value=&quot;337&quot;/&gt;&lt;/object&gt;&lt;object type=&quot;3&quot; unique_id=&quot;10068&quot;&gt;&lt;property id=&quot;20148&quot; value=&quot;5&quot;/&gt;&lt;property id=&quot;20300&quot; value=&quot;Slide 66 - &amp;quot;EXPEDITION-2 Study: Efficacy&amp;quot;&quot;/&gt;&lt;property id=&quot;20307&quot; value=&quot;338&quot;/&gt;&lt;/object&gt;&lt;object type=&quot;3&quot; unique_id=&quot;10069&quot;&gt;&lt;property id=&quot;20148&quot; value=&quot;5&quot;/&gt;&lt;property id=&quot;20300&quot; value=&quot;Slide 67 - &amp;quot;HIV/HCV Drug Interactions&amp;quot;&quot;/&gt;&lt;property id=&quot;20307&quot; value=&quot;339&quot;/&gt;&lt;/object&gt;&lt;object type=&quot;3&quot; unique_id=&quot;10070&quot;&gt;&lt;property id=&quot;20148&quot; value=&quot;5&quot;/&gt;&lt;property id=&quot;20300&quot; value=&quot;Slide 68 - &amp;quot;Question&amp;quot;&quot;/&gt;&lt;property id=&quot;20307&quot; value=&quot;343&quot;/&gt;&lt;/object&gt;&lt;object type=&quot;3&quot; unique_id=&quot;10071&quot;&gt;&lt;property id=&quot;20148&quot; value=&quot;5&quot;/&gt;&lt;property id=&quot;20300&quot; value=&quot;Slide 69 - &amp;quot;IAS 2017: Lightning Round!&amp;quot;&quot;/&gt;&lt;property id=&quot;20307&quot; value=&quot;342&quot;/&gt;&lt;/object&gt;&lt;object type=&quot;3&quot; unique_id=&quot;10072&quot;&gt;&lt;property id=&quot;20148&quot; value=&quot;5&quot;/&gt;&lt;property id=&quot;20300&quot; value=&quot;Slide 70 - &amp;quot;IAS 2017:  Summary&amp;quot;&quot;/&gt;&lt;property id=&quot;20307&quot; value=&quot;344&quot;/&gt;&lt;/object&gt;&lt;object type=&quot;3&quot; unique_id=&quot;10073&quot;&gt;&lt;property id=&quot;20148&quot; value=&quot;5&quot;/&gt;&lt;property id=&quot;20300&quot; value=&quot;Slide 71 - &amp;quot;Question-and-Answer&amp;quot;&quot;/&gt;&lt;property id=&quot;20307&quot; value=&quot;364&quot;/&gt;&lt;/object&gt;&lt;object type=&quot;3&quot; unique_id=&quot;10074&quot;&gt;&lt;property id=&quot;20148&quot; value=&quot;5&quot;/&gt;&lt;property id=&quot;20300&quot; value=&quot;Slide 72&quot;/&gt;&lt;property id=&quot;20307&quot; value=&quot;365&quot;/&gt;&lt;/object&gt;&lt;object type=&quot;3&quot; unique_id=&quot;10075&quot;&gt;&lt;property id=&quot;20148&quot; value=&quot;5&quot;/&gt;&lt;property id=&quot;20300&quot; value=&quot;Slide 73 - &amp;quot;Attendance, Evaluation, and Certificates&amp;quot;&quot;/&gt;&lt;property id=&quot;20307&quot; value=&quot;366&quot;/&gt;&lt;/object&gt;&lt;object type=&quot;3&quot; unique_id=&quot;10076&quot;&gt;&lt;property id=&quot;20148&quot; value=&quot;5&quot;/&gt;&lt;property id=&quot;20300&quot; value=&quot;Slide 74 - &amp;quot;www.iasusa.org&amp;quot;&quot;/&gt;&lt;property id=&quot;20307&quot; value=&quot;367&quot;/&gt;&lt;/object&gt;&lt;object type=&quot;3&quot; unique_id=&quot;10077&quot;&gt;&lt;property id=&quot;20148&quot; value=&quot;5&quot;/&gt;&lt;property id=&quot;20300&quot; value=&quot;Slide 75 - &amp;quot;If you have unsubscribed to our e-mail list: &amp;quot;&quot;/&gt;&lt;property id=&quot;20307&quot; value=&quot;368&quot;/&gt;&lt;/object&gt;&lt;object type=&quot;3&quot; unique_id=&quot;10078&quot;&gt;&lt;property id=&quot;20148&quot; value=&quot;5&quot;/&gt;&lt;property id=&quot;20300&quot; value=&quot;Slide 76&quot;/&gt;&lt;property id=&quot;20307&quot; value=&quot;369&quot;/&gt;&lt;/object&gt;&lt;object type=&quot;3&quot; unique_id=&quot;10079&quot;&gt;&lt;property id=&quot;20148&quot; value=&quot;5&quot;/&gt;&lt;property id=&quot;20300&quot; value=&quot;Slide 77&quot;/&gt;&lt;property id=&quot;20307&quot; value=&quot;370&quot;/&gt;&lt;/object&gt;&lt;object type=&quot;3&quot; unique_id=&quot;10080&quot;&gt;&lt;property id=&quot;20148&quot; value=&quot;5&quot;/&gt;&lt;property id=&quot;20300&quot; value=&quot;Slide 78 - &amp;quot;Thank You&amp;quot;&quot;/&gt;&lt;property id=&quot;20307&quot; value=&quot;371&quot;/&gt;&lt;/object&gt;&lt;/object&gt;&lt;object type=&quot;8&quot; unique_id=&quot;10164&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11074</TotalTime>
  <Words>4809</Words>
  <Application>Microsoft Office PowerPoint</Application>
  <PresentationFormat>Widescreen</PresentationFormat>
  <Paragraphs>582</Paragraphs>
  <Slides>76</Slides>
  <Notes>36</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76</vt:i4>
      </vt:variant>
    </vt:vector>
  </HeadingPairs>
  <TitlesOfParts>
    <vt:vector size="95" baseType="lpstr">
      <vt:lpstr>Arial</vt:lpstr>
      <vt:lpstr>Calibri</vt:lpstr>
      <vt:lpstr>Calibri (body)</vt:lpstr>
      <vt:lpstr>Georgia</vt:lpstr>
      <vt:lpstr>Helvetica</vt:lpstr>
      <vt:lpstr>Lucida Grande</vt:lpstr>
      <vt:lpstr>MS PGothic</vt:lpstr>
      <vt:lpstr>MS PGothic</vt:lpstr>
      <vt:lpstr>Nixie One</vt:lpstr>
      <vt:lpstr>Roboto Slab</vt:lpstr>
      <vt:lpstr>SelaneTen</vt:lpstr>
      <vt:lpstr>Symbol</vt:lpstr>
      <vt:lpstr>Times</vt:lpstr>
      <vt:lpstr>Times New Roman</vt:lpstr>
      <vt:lpstr>Wingdings</vt:lpstr>
      <vt:lpstr>Wingdings 2</vt:lpstr>
      <vt:lpstr>Warwick template</vt:lpstr>
      <vt:lpstr>12_Warwick template</vt:lpstr>
      <vt:lpstr>6_Warwick template</vt:lpstr>
      <vt:lpstr>The Elements of Taking a  Sexual History</vt:lpstr>
      <vt:lpstr>CME Information</vt:lpstr>
      <vt:lpstr>Nursing and Pharmacy Credits</vt:lpstr>
      <vt:lpstr>Grant Support for this Webinar</vt:lpstr>
      <vt:lpstr>Navigating the Webinar</vt:lpstr>
      <vt:lpstr>Poll 1</vt:lpstr>
      <vt:lpstr>Poll 2</vt:lpstr>
      <vt:lpstr>The Elements of Taking a  Sexual History</vt:lpstr>
      <vt:lpstr>Learning Objectives</vt:lpstr>
      <vt:lpstr>Pretest Question #1</vt:lpstr>
      <vt:lpstr>Pretest Question  #2 </vt:lpstr>
      <vt:lpstr>PowerPoint Presentation</vt:lpstr>
      <vt:lpstr>Sex is a normal part of life</vt:lpstr>
      <vt:lpstr>Adolescents are having sex.</vt:lpstr>
      <vt:lpstr>Adolescents are having sex.</vt:lpstr>
      <vt:lpstr>“Risky Behavior” or Normal Development?</vt:lpstr>
      <vt:lpstr>Youth are at increased risk for STIs/HIV.  </vt:lpstr>
      <vt:lpstr>ARS Question 1: Which of the following is  true about sexual health in adolescents?</vt:lpstr>
      <vt:lpstr>STI rates among adolescents</vt:lpstr>
      <vt:lpstr>Risks among sexual and sender minority (SGM) youth</vt:lpstr>
      <vt:lpstr>Young transgender men and women</vt:lpstr>
      <vt:lpstr>Diagnoses of HIV Infection among Adolescents and Young Adults Aged 13–24 Years, by Transmission Category, 2010–2017—United States and 6 Dependent Areas</vt:lpstr>
      <vt:lpstr>Increased risk for STIs/HIV among youth…..  </vt:lpstr>
      <vt:lpstr>Sex is a normal part of the entire life spectrum</vt:lpstr>
      <vt:lpstr>Life events impact sexual activity across the continuum of life</vt:lpstr>
      <vt:lpstr>Societal factors: marriage and divorce</vt:lpstr>
      <vt:lpstr>Societal factors:  infidelity</vt:lpstr>
      <vt:lpstr>Factors impacting sexual activity</vt:lpstr>
      <vt:lpstr>Sexual orientation may not be “carved in stone” </vt:lpstr>
      <vt:lpstr>Sex is a normal part of the entire life spectrum</vt:lpstr>
      <vt:lpstr>Yasue Tomita, 61 years old</vt:lpstr>
      <vt:lpstr>Seniors and sexual activity</vt:lpstr>
      <vt:lpstr>ARS Question 2: Which of the following is  true about sexual health in older adults?</vt:lpstr>
      <vt:lpstr>STIs among adults 55 and older</vt:lpstr>
      <vt:lpstr>HIV diagnoses among people ≥50 years old</vt:lpstr>
      <vt:lpstr>Why are STI rates increasing among older adults?</vt:lpstr>
      <vt:lpstr>Increased STI risk among seniors:  biologic factors</vt:lpstr>
      <vt:lpstr>Why is assessing sexual activity important?</vt:lpstr>
      <vt:lpstr>Are providers asking about sex?</vt:lpstr>
      <vt:lpstr>Are providers asking about sex?</vt:lpstr>
      <vt:lpstr>Are providers asking about sex?</vt:lpstr>
      <vt:lpstr>Provider barriers to asking about sexual history</vt:lpstr>
      <vt:lpstr>Are patients asking about sex questions/concerns?</vt:lpstr>
      <vt:lpstr>Patient barriers to addressing sexual health concerns</vt:lpstr>
      <vt:lpstr>Patient barriers among non-heterosexual patients</vt:lpstr>
      <vt:lpstr>Why don’t patients ask their providers?</vt:lpstr>
      <vt:lpstr>Patient-reported facilitators to addressing sexual health concerns</vt:lpstr>
      <vt:lpstr>PowerPoint Presentation</vt:lpstr>
      <vt:lpstr>Take a page from adolescent medicine: HEADSS</vt:lpstr>
      <vt:lpstr>PowerPoint Presentation</vt:lpstr>
      <vt:lpstr>Sexual history 101</vt:lpstr>
      <vt:lpstr>Elements in a sexual history</vt:lpstr>
      <vt:lpstr>Elements in a sexual history</vt:lpstr>
      <vt:lpstr>Elements in a sexual history</vt:lpstr>
      <vt:lpstr>Elements in a sexual history</vt:lpstr>
      <vt:lpstr>Sexual history: provider concerns</vt:lpstr>
      <vt:lpstr>Sexual history:  provider discomfort</vt:lpstr>
      <vt:lpstr>Sexual history:  getting started</vt:lpstr>
      <vt:lpstr>Sexual history:  getting started</vt:lpstr>
      <vt:lpstr>PowerPoint Presentation</vt:lpstr>
      <vt:lpstr>Prevention</vt:lpstr>
      <vt:lpstr>Family planning and reproductive health</vt:lpstr>
      <vt:lpstr>Family planning and reproductive health (sexual gender minority)</vt:lpstr>
      <vt:lpstr>Prevention: STIs</vt:lpstr>
      <vt:lpstr>PowerPoint Presentation</vt:lpstr>
      <vt:lpstr>U.S. HIV Screening Recommendations</vt:lpstr>
      <vt:lpstr>HIV testing  </vt:lpstr>
      <vt:lpstr>Prevention</vt:lpstr>
      <vt:lpstr>Pre-Exposure Prophylaxis (PrEP)</vt:lpstr>
      <vt:lpstr>PowerPoint Presentation</vt:lpstr>
      <vt:lpstr>Addressing sexual health and dysfunction</vt:lpstr>
      <vt:lpstr>Assessing sexual function:  questions, tools, and resources</vt:lpstr>
      <vt:lpstr>Posttest Question #1</vt:lpstr>
      <vt:lpstr>Posttest Question  #2 </vt:lpstr>
      <vt:lpstr>Resources</vt:lpstr>
      <vt:lpstr>Question-and-Answer Session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The Core Principles, Pathogenesis, and Treatment  of HIV Infection</dc:title>
  <dc:creator>Daniel Garcia</dc:creator>
  <cp:lastModifiedBy>iasusa</cp:lastModifiedBy>
  <cp:revision>473</cp:revision>
  <cp:lastPrinted>2017-08-02T16:43:56Z</cp:lastPrinted>
  <dcterms:created xsi:type="dcterms:W3CDTF">2017-07-27T20:24:17Z</dcterms:created>
  <dcterms:modified xsi:type="dcterms:W3CDTF">2020-09-29T16:26:32Z</dcterms:modified>
</cp:coreProperties>
</file>