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1BDBBA-8353-4633-BB8F-F1BD284E423D}" type="datetimeFigureOut">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7A5A7C-B9F6-4988-9DB1-B244481E88B9}" type="slidenum">
              <a:rPr lang="en-US" smtClean="0"/>
              <a:t>‹#›</a:t>
            </a:fld>
            <a:endParaRPr lang="en-US"/>
          </a:p>
        </p:txBody>
      </p:sp>
    </p:spTree>
    <p:extLst>
      <p:ext uri="{BB962C8B-B14F-4D97-AF65-F5344CB8AC3E}">
        <p14:creationId xmlns:p14="http://schemas.microsoft.com/office/powerpoint/2010/main" val="106883260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BDBBA-8353-4633-BB8F-F1BD284E423D}" type="datetimeFigureOut">
              <a:rPr lang="en-US" smtClean="0"/>
              <a:t>9/1/2020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A5A7C-B9F6-4988-9DB1-B244481E88B9}" type="slidenum">
              <a:rPr lang="en-US" smtClean="0"/>
              <a:t>‹#›</a:t>
            </a:fld>
            <a:endParaRPr lang="en-US"/>
          </a:p>
        </p:txBody>
      </p:sp>
    </p:spTree>
    <p:extLst>
      <p:ext uri="{BB962C8B-B14F-4D97-AF65-F5344CB8AC3E}">
        <p14:creationId xmlns:p14="http://schemas.microsoft.com/office/powerpoint/2010/main" val="79371830"/>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b="1" smtClean="0">
                <a:latin typeface="+mj-lt"/>
              </a:rPr>
              <a:t>Chronic Pain in People With HIV:</a:t>
            </a:r>
            <a:br>
              <a:rPr lang="en-US" sz="3200" b="1" smtClean="0">
                <a:latin typeface="+mj-lt"/>
              </a:rPr>
            </a:br>
            <a:r>
              <a:rPr lang="en-US" sz="3200" b="1" smtClean="0">
                <a:latin typeface="+mj-lt"/>
              </a:rPr>
              <a:t>An Evidence-Based, Practical Approach</a:t>
            </a:r>
            <a:endParaRPr lang="en-US" sz="3200" b="1" dirty="0">
              <a:latin typeface="+mj-lt"/>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703446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altLang="en-US" sz="3600" smtClean="0"/>
              <a:t>Nursing and Pharmacy Credits</a:t>
            </a:r>
            <a:endParaRPr lang="en-US" alt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49470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sz="3600" smtClean="0"/>
              <a:t>Grant Support for this Webinar</a:t>
            </a:r>
            <a:endParaRPr 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262618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altLang="en-US" sz="3600" smtClean="0"/>
              <a:t>Navigating the Webinar</a:t>
            </a:r>
            <a:endParaRPr lang="en-US" alt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42641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altLang="en-US" sz="3600" smtClean="0"/>
              <a:t>Poll 1</a:t>
            </a:r>
            <a:endParaRPr lang="en-US" alt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9842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altLang="en-US" sz="3600" smtClean="0"/>
              <a:t>Poll 2</a:t>
            </a:r>
            <a:endParaRPr lang="en-US" alt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1221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lvl="0" algn="ctr">
              <a:buClrTx/>
              <a:buSzTx/>
            </a:pPr>
            <a:r>
              <a:rPr lang="en-US" sz="4000" smtClean="0">
                <a:solidFill>
                  <a:srgbClr val="D6E6F2"/>
                </a:solidFill>
              </a:rPr>
              <a:t>Chronic Pain in </a:t>
            </a:r>
            <a:r>
              <a:rPr lang="en-US" sz="4000" smtClean="0">
                <a:solidFill>
                  <a:schemeClr val="accent1">
                    <a:lumMod val="20000"/>
                    <a:lumOff val="80000"/>
                  </a:schemeClr>
                </a:solidFill>
              </a:rPr>
              <a:t>People With HIV:</a:t>
            </a:r>
            <a:br>
              <a:rPr lang="en-US" sz="4000" smtClean="0">
                <a:solidFill>
                  <a:schemeClr val="accent1">
                    <a:lumMod val="20000"/>
                    <a:lumOff val="80000"/>
                  </a:schemeClr>
                </a:solidFill>
              </a:rPr>
            </a:br>
            <a:r>
              <a:rPr lang="en-US" sz="4000" smtClean="0">
                <a:solidFill>
                  <a:schemeClr val="accent1">
                    <a:lumMod val="20000"/>
                    <a:lumOff val="80000"/>
                  </a:schemeClr>
                </a:solidFill>
              </a:rPr>
              <a:t>An Evidence-Based, Practical Approach</a:t>
            </a:r>
            <a:br>
              <a:rPr lang="en-US" sz="4000" smtClean="0">
                <a:solidFill>
                  <a:schemeClr val="accent1">
                    <a:lumMod val="20000"/>
                    <a:lumOff val="80000"/>
                  </a:schemeClr>
                </a:solidFill>
              </a:rPr>
            </a:br>
            <a:endParaRPr lang="en-US" sz="2100" dirty="0">
              <a:solidFill>
                <a:schemeClr val="accent1">
                  <a:lumMod val="20000"/>
                  <a:lumOff val="80000"/>
                </a:schemeClr>
              </a:solidFill>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89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4400" smtClean="0"/>
              <a:t>Learning Objectives</a:t>
            </a:r>
            <a:endParaRPr lang="en-US" sz="44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4546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Pretest Question 1</a:t>
            </a:r>
            <a:endParaRPr 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4472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Pretest Question 2</a:t>
            </a:r>
            <a:endParaRPr 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0719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What is chronic pain?</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652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defRPr/>
            </a:pPr>
            <a:r>
              <a:rPr lang="en-US" sz="3600" b="0" smtClean="0"/>
              <a:t>Evaluations, and information on how to claim CME, pharmacy, nursing, or pharmacotherapy credits, and certificate of participation, will be </a:t>
            </a:r>
            <a:r>
              <a:rPr lang="en-US" sz="3600" smtClean="0"/>
              <a:t>emailed by 5:00 </a:t>
            </a:r>
            <a:r>
              <a:rPr lang="en-US" sz="3600" cap="small" smtClean="0"/>
              <a:t>pm</a:t>
            </a:r>
            <a:r>
              <a:rPr lang="en-US" sz="3600" smtClean="0"/>
              <a:t> PT tomorrow.</a:t>
            </a:r>
            <a:endParaRPr 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152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What is chronic pain?</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47425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Chronic Pain in People with HIV (PWH)</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44805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Chronic Pain in People with HIV</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0936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Epidemiology</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8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Epidemiology</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39532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Epidemiology: CNICS study</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54208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Epidemiology: CNICS cont’d</a:t>
            </a:r>
            <a:r>
              <a:rPr lang="en-US" baseline="30000" smtClean="0"/>
              <a:t>1</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8682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Epidemiology: CNICS cont’d</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1423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Epidemiology: CNICS cont’d</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9411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Epidemiology: CNICS cont’d</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566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defRPr/>
            </a:pPr>
            <a:r>
              <a:rPr lang="en-US" sz="3600" smtClean="0"/>
              <a:t>Update Your IAS−USA Profile</a:t>
            </a:r>
            <a:br>
              <a:rPr lang="en-US" sz="3600" smtClean="0"/>
            </a:br>
            <a:r>
              <a:rPr lang="en-US" sz="2400" smtClean="0"/>
              <a:t> </a:t>
            </a:r>
            <a:r>
              <a:rPr lang="en-US" b="0" smtClean="0"/>
              <a:t/>
            </a:r>
            <a:br>
              <a:rPr lang="en-US" b="0" smtClean="0"/>
            </a:br>
            <a:r>
              <a:rPr lang="en-US" sz="2400" b="0" smtClean="0"/>
              <a:t>If you have an IAS–USA profile but have not reviewed it in a while, please go to </a:t>
            </a:r>
            <a:r>
              <a:rPr lang="en-US" sz="2400" u="sng" smtClean="0"/>
              <a:t>www.iasusa.org</a:t>
            </a:r>
            <a:r>
              <a:rPr lang="en-US" sz="2400" b="0" smtClean="0"/>
              <a:t> and log in to your account to update your information—your current phone number, email address, institution, title, degrees, and so on.</a:t>
            </a:r>
            <a:br>
              <a:rPr lang="en-US" sz="2400" b="0" smtClean="0"/>
            </a:br>
            <a:r>
              <a:rPr lang="en-US" sz="2400" b="0" smtClean="0"/>
              <a:t/>
            </a:r>
            <a:br>
              <a:rPr lang="en-US" sz="2400" b="0" smtClean="0"/>
            </a:br>
            <a:r>
              <a:rPr lang="en-US" sz="2400" smtClean="0">
                <a:solidFill>
                  <a:srgbClr val="FF0000"/>
                </a:solidFill>
              </a:rPr>
              <a:t>Pharmacists</a:t>
            </a:r>
            <a:r>
              <a:rPr lang="en-US" sz="2400" b="0" smtClean="0">
                <a:solidFill>
                  <a:srgbClr val="FF0000"/>
                </a:solidFill>
              </a:rPr>
              <a:t>: </a:t>
            </a:r>
            <a:r>
              <a:rPr lang="en-US" sz="2400" b="0" smtClean="0"/>
              <a:t>Delivering pharmacy credits to your NABP CPE profile </a:t>
            </a:r>
            <a:r>
              <a:rPr lang="en-US" sz="2400" smtClean="0"/>
              <a:t>now requires that you provide your date of birth on your IAS–USA profile</a:t>
            </a:r>
            <a:r>
              <a:rPr lang="en-US" sz="2400" b="0" smtClean="0"/>
              <a:t>. Login to update your IAS–USA profile to prevent problems with processing your credit requests.</a:t>
            </a:r>
            <a:endParaRPr lang="en-US" sz="24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930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Pathophysiology</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7813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Pathophysiology: pain sensitivity </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113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Pathophysiology: inflammation</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00997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Pathophysiology: inflammation</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05922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Treatment</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36585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What interventions have been studied in PLWH to date?</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26933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What kinds of interventions </a:t>
            </a:r>
            <a:br>
              <a:rPr lang="en-US" smtClean="0"/>
            </a:br>
            <a:r>
              <a:rPr lang="en-US" smtClean="0"/>
              <a:t>are needed?  </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3487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Skills TO Manage Pain (STOMP)</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4081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Chronic Pain in People with HIV</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460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History and screening</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6111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defRPr/>
            </a:pPr>
            <a:r>
              <a:rPr lang="en-US" sz="1800" smtClean="0">
                <a:solidFill>
                  <a:srgbClr val="30744F"/>
                </a:solidFill>
              </a:rPr>
              <a:t/>
            </a:r>
            <a:br>
              <a:rPr lang="en-US" sz="1800" smtClean="0">
                <a:solidFill>
                  <a:srgbClr val="30744F"/>
                </a:solidFill>
              </a:rPr>
            </a:br>
            <a:r>
              <a:rPr lang="en-US" sz="1800" smtClean="0">
                <a:solidFill>
                  <a:srgbClr val="30744F"/>
                </a:solidFill>
              </a:rPr>
              <a:t/>
            </a:r>
            <a:br>
              <a:rPr lang="en-US" sz="1800" smtClean="0">
                <a:solidFill>
                  <a:srgbClr val="30744F"/>
                </a:solidFill>
              </a:rPr>
            </a:br>
            <a:r>
              <a:rPr lang="en-US" sz="1800" smtClean="0">
                <a:solidFill>
                  <a:srgbClr val="30744F"/>
                </a:solidFill>
              </a:rPr>
              <a:t/>
            </a:r>
            <a:br>
              <a:rPr lang="en-US" sz="1800" smtClean="0">
                <a:solidFill>
                  <a:srgbClr val="30744F"/>
                </a:solidFill>
              </a:rPr>
            </a:br>
            <a:r>
              <a:rPr lang="en-US" sz="1800" smtClean="0">
                <a:solidFill>
                  <a:srgbClr val="30744F"/>
                </a:solidFill>
              </a:rPr>
              <a:t/>
            </a:r>
            <a:br>
              <a:rPr lang="en-US" sz="1800" smtClean="0">
                <a:solidFill>
                  <a:srgbClr val="30744F"/>
                </a:solidFill>
              </a:rPr>
            </a:br>
            <a:r>
              <a:rPr lang="en-US" sz="1800" smtClean="0">
                <a:solidFill>
                  <a:srgbClr val="30744F"/>
                </a:solidFill>
              </a:rPr>
              <a:t>Board Chair</a:t>
            </a:r>
            <a:r>
              <a:rPr lang="en-US" sz="1200" smtClean="0"/>
              <a:t/>
            </a:r>
            <a:br>
              <a:rPr lang="en-US" sz="1200" smtClean="0"/>
            </a:br>
            <a:r>
              <a:rPr lang="en-US" sz="1200" smtClean="0"/>
              <a:t/>
            </a:r>
            <a:br>
              <a:rPr lang="en-US" sz="1200" smtClean="0"/>
            </a:br>
            <a:r>
              <a:rPr lang="en-US" sz="1200" smtClean="0"/>
              <a:t>Michael S. Saag, MD</a:t>
            </a:r>
            <a:br>
              <a:rPr lang="en-US" sz="1200" smtClean="0"/>
            </a:br>
            <a:r>
              <a:rPr lang="en-US" sz="1200" b="0" smtClean="0"/>
              <a:t>Professor of Medicine</a:t>
            </a:r>
            <a:br>
              <a:rPr lang="en-US" sz="1200" b="0" smtClean="0"/>
            </a:br>
            <a:r>
              <a:rPr lang="en-US" sz="1200" b="0" smtClean="0"/>
              <a:t>University of Alabama at Birmingham</a:t>
            </a:r>
            <a:br>
              <a:rPr lang="en-US" sz="1200" b="0" smtClean="0"/>
            </a:br>
            <a:r>
              <a:rPr lang="en-US" sz="1200" b="0" smtClean="0"/>
              <a:t>Birmingham, Alabama</a:t>
            </a:r>
            <a:r>
              <a:rPr lang="en-US" sz="1200" smtClean="0"/>
              <a:t/>
            </a:r>
            <a:br>
              <a:rPr lang="en-US" sz="1200" smtClean="0"/>
            </a:br>
            <a:r>
              <a:rPr lang="en-US" sz="1200" smtClean="0"/>
              <a:t/>
            </a:r>
            <a:br>
              <a:rPr lang="en-US" sz="1200" smtClean="0"/>
            </a:br>
            <a:r>
              <a:rPr lang="en-US" sz="1800" smtClean="0">
                <a:solidFill>
                  <a:srgbClr val="30744F"/>
                </a:solidFill>
              </a:rPr>
              <a:t>Board Co-chair</a:t>
            </a:r>
            <a:r>
              <a:rPr lang="en-US" sz="1600" smtClean="0">
                <a:solidFill>
                  <a:srgbClr val="30744F"/>
                </a:solidFill>
              </a:rPr>
              <a:t/>
            </a:r>
            <a:br>
              <a:rPr lang="en-US" sz="1600" smtClean="0">
                <a:solidFill>
                  <a:srgbClr val="30744F"/>
                </a:solidFill>
              </a:rPr>
            </a:br>
            <a:r>
              <a:rPr lang="en-US" sz="1200" smtClean="0"/>
              <a:t/>
            </a:r>
            <a:br>
              <a:rPr lang="en-US" sz="1200" smtClean="0"/>
            </a:br>
            <a:r>
              <a:rPr lang="en-US" sz="1200" smtClean="0"/>
              <a:t>Marshall J. Glesby, MD, PhD</a:t>
            </a:r>
            <a:r>
              <a:rPr lang="en-US" sz="1200" b="0" smtClean="0"/>
              <a:t/>
            </a:r>
            <a:br>
              <a:rPr lang="en-US" sz="1200" b="0" smtClean="0"/>
            </a:br>
            <a:r>
              <a:rPr lang="en-US" sz="1200" b="0" smtClean="0"/>
              <a:t>Professor of Medicine and Healthcare Policy and Research</a:t>
            </a:r>
            <a:br>
              <a:rPr lang="en-US" sz="1200" b="0" smtClean="0"/>
            </a:br>
            <a:r>
              <a:rPr lang="en-US" sz="1200" b="0" smtClean="0"/>
              <a:t>Weill Cornell Medicine</a:t>
            </a:r>
            <a:br>
              <a:rPr lang="en-US" sz="1200" b="0" smtClean="0"/>
            </a:br>
            <a:r>
              <a:rPr lang="en-US" sz="1200" b="0" smtClean="0"/>
              <a:t>New York, New York</a:t>
            </a: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800" smtClean="0">
                <a:solidFill>
                  <a:srgbClr val="30744F"/>
                </a:solidFill>
              </a:rPr>
              <a:t>Board Members</a:t>
            </a:r>
            <a:r>
              <a:rPr lang="en-US" sz="1200" smtClean="0"/>
              <a:t/>
            </a:r>
            <a:br>
              <a:rPr lang="en-US" sz="1200" smtClean="0"/>
            </a:br>
            <a:r>
              <a:rPr lang="en-US" sz="1200" smtClean="0"/>
              <a:t/>
            </a:r>
            <a:br>
              <a:rPr lang="en-US" sz="1200" smtClean="0"/>
            </a:br>
            <a:r>
              <a:rPr lang="en-US" sz="1200" smtClean="0"/>
              <a:t>Judith A. Aberg, MD, FIDSA, FACP</a:t>
            </a:r>
            <a:br>
              <a:rPr lang="en-US" sz="1200" smtClean="0"/>
            </a:br>
            <a:r>
              <a:rPr lang="en-US" sz="1200" b="0" smtClean="0"/>
              <a:t>George Baehr Professor of Medicine</a:t>
            </a:r>
            <a:br>
              <a:rPr lang="en-US" sz="1200" b="0" smtClean="0"/>
            </a:br>
            <a:r>
              <a:rPr lang="en-US" sz="1200" b="0" smtClean="0"/>
              <a:t>ICAHN School of Medicine at Mount Sinai</a:t>
            </a:r>
            <a:br>
              <a:rPr lang="en-US" sz="1200" b="0" smtClean="0"/>
            </a:br>
            <a:r>
              <a:rPr lang="en-US" sz="1200" b="0" smtClean="0"/>
              <a:t>New York, New York</a:t>
            </a:r>
            <a:r>
              <a:rPr lang="en-US" sz="1200" smtClean="0"/>
              <a:t/>
            </a:r>
            <a:br>
              <a:rPr lang="en-US" sz="1200" smtClean="0"/>
            </a:br>
            <a:r>
              <a:rPr lang="en-US" sz="1200" smtClean="0"/>
              <a:t/>
            </a:r>
            <a:br>
              <a:rPr lang="en-US" sz="1200" smtClean="0"/>
            </a:br>
            <a:r>
              <a:rPr lang="en-US" sz="1200" smtClean="0"/>
              <a:t>Roger J. Bedimo, MD, MS</a:t>
            </a:r>
            <a:br>
              <a:rPr lang="en-US" sz="1200" smtClean="0"/>
            </a:br>
            <a:r>
              <a:rPr lang="en-US" sz="1200" b="0" smtClean="0"/>
              <a:t>Director of Infectious Disease </a:t>
            </a:r>
            <a:br>
              <a:rPr lang="en-US" sz="1200" b="0" smtClean="0"/>
            </a:br>
            <a:r>
              <a:rPr lang="en-US" sz="1200" b="0" smtClean="0"/>
              <a:t>Fellowship Training</a:t>
            </a:r>
            <a:br>
              <a:rPr lang="en-US" sz="1200" b="0" smtClean="0"/>
            </a:br>
            <a:r>
              <a:rPr lang="en-US" sz="1200" b="0" smtClean="0"/>
              <a:t>University of Texas Southwestern </a:t>
            </a:r>
            <a:br>
              <a:rPr lang="en-US" sz="1200" b="0" smtClean="0"/>
            </a:br>
            <a:r>
              <a:rPr lang="en-US" sz="1200" b="0" smtClean="0"/>
              <a:t>Medical Center</a:t>
            </a:r>
            <a:br>
              <a:rPr lang="en-US" sz="1200" b="0" smtClean="0"/>
            </a:br>
            <a:r>
              <a:rPr lang="en-US" sz="1200" b="0" smtClean="0"/>
              <a:t>Dallas, Texas</a:t>
            </a:r>
            <a:r>
              <a:rPr lang="en-US" sz="1200" smtClean="0"/>
              <a:t/>
            </a:r>
            <a:br>
              <a:rPr lang="en-US" sz="1200" smtClean="0"/>
            </a:br>
            <a:r>
              <a:rPr lang="en-US" sz="1200" smtClean="0"/>
              <a:t/>
            </a:r>
            <a:br>
              <a:rPr lang="en-US" sz="1200" smtClean="0"/>
            </a:br>
            <a:r>
              <a:rPr lang="en-US" sz="1200" smtClean="0"/>
              <a:t>Kara W. Chew, MD, MS</a:t>
            </a:r>
            <a:br>
              <a:rPr lang="en-US" sz="1200" smtClean="0"/>
            </a:br>
            <a:r>
              <a:rPr lang="en-US" sz="1200" b="0" smtClean="0"/>
              <a:t>Assistant Clinical Professor of Medicine</a:t>
            </a:r>
            <a:br>
              <a:rPr lang="en-US" sz="1200" b="0" smtClean="0"/>
            </a:br>
            <a:r>
              <a:rPr lang="en-US" sz="1200" b="0" smtClean="0"/>
              <a:t>University of California Los Angeles David Geffen School of Medicine</a:t>
            </a:r>
            <a:br>
              <a:rPr lang="en-US" sz="1200" b="0" smtClean="0"/>
            </a:br>
            <a:r>
              <a:rPr lang="en-US" sz="1200" b="0" smtClean="0"/>
              <a:t>Los Angeles, California</a:t>
            </a: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
            </a:r>
            <a:br>
              <a:rPr lang="en-US" sz="1200" smtClean="0"/>
            </a:br>
            <a:r>
              <a:rPr lang="en-US" sz="1200" smtClean="0"/>
              <a:t>Steven C. Johnson, MD</a:t>
            </a:r>
            <a:br>
              <a:rPr lang="en-US" sz="1200" smtClean="0"/>
            </a:br>
            <a:r>
              <a:rPr lang="en-US" sz="1200" b="0" smtClean="0"/>
              <a:t>Professor of Medicine</a:t>
            </a:r>
            <a:br>
              <a:rPr lang="en-US" sz="1200" b="0" smtClean="0"/>
            </a:br>
            <a:r>
              <a:rPr lang="en-US" sz="1200" b="0" smtClean="0"/>
              <a:t>University of Colorado School of Medicine</a:t>
            </a:r>
            <a:br>
              <a:rPr lang="en-US" sz="1200" b="0" smtClean="0"/>
            </a:br>
            <a:r>
              <a:rPr lang="en-US" sz="1200" b="0" smtClean="0"/>
              <a:t>Aurora, Colorado</a:t>
            </a:r>
            <a:r>
              <a:rPr lang="en-US" sz="1200" smtClean="0"/>
              <a:t/>
            </a:r>
            <a:br>
              <a:rPr lang="en-US" sz="1200" smtClean="0"/>
            </a:br>
            <a:r>
              <a:rPr lang="en-US" sz="1200" smtClean="0"/>
              <a:t/>
            </a:r>
            <a:br>
              <a:rPr lang="en-US" sz="1200" smtClean="0"/>
            </a:br>
            <a:r>
              <a:rPr lang="en-US" sz="1200" smtClean="0"/>
              <a:t>Harry W. Lampiris, MD</a:t>
            </a:r>
            <a:br>
              <a:rPr lang="en-US" sz="1200" smtClean="0"/>
            </a:br>
            <a:r>
              <a:rPr lang="en-US" sz="1200" b="0" smtClean="0"/>
              <a:t>Professor of Clinical Medicine</a:t>
            </a:r>
            <a:br>
              <a:rPr lang="en-US" sz="1200" b="0" smtClean="0"/>
            </a:br>
            <a:r>
              <a:rPr lang="en-US" sz="1200" b="0" smtClean="0"/>
              <a:t>University of California San Francisco</a:t>
            </a:r>
            <a:br>
              <a:rPr lang="en-US" sz="1200" b="0" smtClean="0"/>
            </a:br>
            <a:r>
              <a:rPr lang="en-US" sz="1200" b="0" smtClean="0"/>
              <a:t>San Francisco, California</a:t>
            </a:r>
            <a:r>
              <a:rPr lang="en-US" sz="1200" smtClean="0"/>
              <a:t/>
            </a:r>
            <a:br>
              <a:rPr lang="en-US" sz="1200" smtClean="0"/>
            </a:br>
            <a:r>
              <a:rPr lang="en-US" sz="1200" smtClean="0"/>
              <a:t/>
            </a:r>
            <a:br>
              <a:rPr lang="en-US" sz="1200" smtClean="0"/>
            </a:br>
            <a:r>
              <a:rPr lang="en-US" sz="1200" smtClean="0"/>
              <a:t>Paul E. Sax, MD</a:t>
            </a:r>
            <a:br>
              <a:rPr lang="en-US" sz="1200" smtClean="0"/>
            </a:br>
            <a:r>
              <a:rPr lang="en-US" sz="1200" b="0" smtClean="0"/>
              <a:t>Professor of Medicine</a:t>
            </a:r>
            <a:br>
              <a:rPr lang="en-US" sz="1200" b="0" smtClean="0"/>
            </a:br>
            <a:r>
              <a:rPr lang="en-US" sz="1200" b="0" smtClean="0"/>
              <a:t>Harvard Medical School</a:t>
            </a:r>
            <a:br>
              <a:rPr lang="en-US" sz="1200" b="0" smtClean="0"/>
            </a:br>
            <a:r>
              <a:rPr lang="en-US" sz="1200" b="0" smtClean="0"/>
              <a:t>Boston, Massachusetts</a:t>
            </a:r>
            <a:r>
              <a:rPr lang="en-US" sz="1200" smtClean="0"/>
              <a:t/>
            </a:r>
            <a:br>
              <a:rPr lang="en-US" sz="1200" smtClean="0"/>
            </a:br>
            <a:r>
              <a:rPr lang="en-US" sz="1200" smtClean="0"/>
              <a:t/>
            </a:r>
            <a:br>
              <a:rPr lang="en-US" sz="1200" smtClean="0"/>
            </a:br>
            <a:r>
              <a:rPr lang="en-US" sz="1200" smtClean="0"/>
              <a:t>David L. Wyles, MD</a:t>
            </a:r>
            <a:br>
              <a:rPr lang="en-US" sz="1200" smtClean="0"/>
            </a:br>
            <a:r>
              <a:rPr lang="en-US" sz="1200" b="0" smtClean="0"/>
              <a:t>Chief of the Division of Infectious Diseases</a:t>
            </a:r>
            <a:br>
              <a:rPr lang="en-US" sz="1200" b="0" smtClean="0"/>
            </a:br>
            <a:r>
              <a:rPr lang="en-US" sz="1200" b="0" smtClean="0"/>
              <a:t>Denver Health Medical Center</a:t>
            </a:r>
            <a:br>
              <a:rPr lang="en-US" sz="1200" b="0" smtClean="0"/>
            </a:br>
            <a:r>
              <a:rPr lang="en-US" sz="1200" b="0" smtClean="0"/>
              <a:t>Denver, Colorado</a:t>
            </a:r>
            <a:r>
              <a:rPr lang="en-US" sz="1200" smtClean="0"/>
              <a:t/>
            </a:r>
            <a:br>
              <a:rPr lang="en-US" sz="1200" smtClean="0"/>
            </a:br>
            <a:endParaRPr lang="en-US" sz="14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3585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Note coping and self-management</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9785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Diagnostic Testing</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3434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Treating chronic pain is </a:t>
            </a:r>
            <a:br>
              <a:rPr lang="en-US" smtClean="0"/>
            </a:br>
            <a:r>
              <a:rPr lang="en-US" smtClean="0"/>
              <a:t>challenging because:</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9434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4000" smtClean="0"/>
              <a:t>General chronic pain treatment pearls</a:t>
            </a:r>
            <a:endParaRPr lang="en-US" sz="40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9720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Learn some MI and CBT tricks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1728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Pain Education</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8428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4000" smtClean="0"/>
              <a:t>Safe, effective management strategies</a:t>
            </a:r>
            <a:endParaRPr lang="en-US" sz="40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05362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Opioid prescribing in the U.S., 2017</a:t>
            </a:r>
            <a:endParaRPr 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9645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Serious opioid-related harms: </a:t>
            </a:r>
            <a:br>
              <a:rPr lang="en-US" smtClean="0"/>
            </a:br>
            <a:r>
              <a:rPr lang="en-US" smtClean="0"/>
              <a:t>OD Deaths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1973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Role of opioid prescribing in all serious opioid-related harms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722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lvl="0" algn="ctr">
              <a:lnSpc>
                <a:spcPct val="100000"/>
              </a:lnSpc>
              <a:spcBef>
                <a:spcPts val="0"/>
              </a:spcBef>
            </a:pPr>
            <a:r>
              <a:rPr lang="en-US" sz="2400" i="0" smtClean="0">
                <a:latin typeface="Arial" panose="020B0604020202020204" pitchFamily="34" charset="0"/>
                <a:ea typeface="+mn-ea"/>
                <a:cs typeface="Arial" panose="020B0604020202020204" pitchFamily="34" charset="0"/>
              </a:rPr>
              <a:t>COVID-19: What We </a:t>
            </a:r>
            <a:br>
              <a:rPr lang="en-US" sz="2400" i="0" smtClean="0">
                <a:latin typeface="Arial" panose="020B0604020202020204" pitchFamily="34" charset="0"/>
                <a:ea typeface="+mn-ea"/>
                <a:cs typeface="Arial" panose="020B0604020202020204" pitchFamily="34" charset="0"/>
              </a:rPr>
            </a:br>
            <a:r>
              <a:rPr lang="en-US" sz="2400" i="0" smtClean="0">
                <a:latin typeface="Arial" panose="020B0604020202020204" pitchFamily="34" charset="0"/>
                <a:ea typeface="+mn-ea"/>
                <a:cs typeface="Arial" panose="020B0604020202020204" pitchFamily="34" charset="0"/>
              </a:rPr>
              <a:t>Know Today</a:t>
            </a:r>
            <a:br>
              <a:rPr lang="en-US" sz="2400" i="0" smtClean="0">
                <a:latin typeface="Arial" panose="020B0604020202020204" pitchFamily="34" charset="0"/>
                <a:ea typeface="+mn-ea"/>
                <a:cs typeface="Arial" panose="020B0604020202020204" pitchFamily="34" charset="0"/>
              </a:rPr>
            </a:br>
            <a:r>
              <a:rPr lang="en-US" sz="2000" smtClean="0">
                <a:latin typeface="Arial" panose="020B0604020202020204" pitchFamily="34" charset="0"/>
                <a:ea typeface="+mn-ea"/>
                <a:cs typeface="Arial" panose="020B0604020202020204" pitchFamily="34" charset="0"/>
              </a:rPr>
              <a:t>A Dialogue About the Public Health, Scientific, and Clinical Aspects of the Pandemic</a:t>
            </a:r>
            <a:endParaRPr lang="en-US" sz="60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6768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Role of opioid prescribing in all serious opioid-related harms (cont’d)</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8740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Latest recommendations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075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Long-term opioid therapy (LTOT): Harms</a:t>
            </a:r>
            <a:r>
              <a:rPr lang="en-US" baseline="30000" smtClean="0"/>
              <a:t>1</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0072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Long term opioid use for chronic (&gt;3 month) pain: Benefit versus Harm</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8058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Indications for long term opioid therapy</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9784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Predicting risk of opioid misuse</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9499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LTOT: to sum it up</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9589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If you do prescribe opioids: </a:t>
            </a:r>
            <a:br>
              <a:rPr lang="en-US" smtClean="0"/>
            </a:br>
            <a:r>
              <a:rPr lang="en-US" smtClean="0"/>
              <a:t>Opioid “risk mitigation” strategies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4876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Identify opioid misuse behaviors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4479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Opioid tapering (reducing or stopping)</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9606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59848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Opioid tapering (cont’d)</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51817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8577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0135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Chronic Pain in People with HIV</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1788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Buprenorphine: when to use it</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038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Novel approaches to </a:t>
            </a:r>
            <a:br>
              <a:rPr lang="en-US" smtClean="0"/>
            </a:br>
            <a:r>
              <a:rPr lang="en-US" smtClean="0"/>
              <a:t>buprenorphine induction</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8260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Novel approaches cont’d</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571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Translating LTOT evidence into policy: 2016 CDC Guideline</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8835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Translating LTOT evidence into policy: 2016 CDC Guideline</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9687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Translating LTOT evidence into policy: 2016 CDC Guideline</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1576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2895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Translating LTOT evidence into policy: challenges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766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Translating LTOT evidence into policy: have we gone too far? Anecdotes: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451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Gabapentinoids</a:t>
            </a:r>
            <a:endParaRPr lang="en-US"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02838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Posttest Question 1</a:t>
            </a:r>
            <a:endParaRPr 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90407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Posttest Question 2</a:t>
            </a:r>
            <a:endParaRPr 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6724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sz="4200" cap="all" smtClean="0"/>
              <a:t>Question-and-Answer Session </a:t>
            </a:r>
            <a:endParaRPr lang="en-US" sz="42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525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defRPr/>
            </a:pPr>
            <a:r>
              <a:rPr lang="en-US" sz="3600" b="0" smtClean="0"/>
              <a:t>Evaluations, and information on how to claim CME, pharmacy, nursing, or pharmacotherapy credits, and certificate of participation, will be </a:t>
            </a:r>
            <a:r>
              <a:rPr lang="en-US" sz="3600" smtClean="0"/>
              <a:t>emailed by 5 </a:t>
            </a:r>
            <a:r>
              <a:rPr lang="en-US" sz="3600" cap="small" smtClean="0"/>
              <a:t>pm</a:t>
            </a:r>
            <a:r>
              <a:rPr lang="en-US" sz="3600" smtClean="0"/>
              <a:t> PT tomorrow.</a:t>
            </a:r>
            <a:endParaRPr 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8415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8279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38956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lvl="0" algn="ctr">
              <a:lnSpc>
                <a:spcPct val="100000"/>
              </a:lnSpc>
              <a:spcBef>
                <a:spcPts val="0"/>
              </a:spcBef>
            </a:pPr>
            <a:r>
              <a:rPr lang="en-US" sz="2400" i="0" smtClean="0">
                <a:latin typeface="Arial" panose="020B0604020202020204" pitchFamily="34" charset="0"/>
                <a:ea typeface="+mn-ea"/>
                <a:cs typeface="Arial" panose="020B0604020202020204" pitchFamily="34" charset="0"/>
              </a:rPr>
              <a:t>COVID-19: What We </a:t>
            </a:r>
            <a:br>
              <a:rPr lang="en-US" sz="2400" i="0" smtClean="0">
                <a:latin typeface="Arial" panose="020B0604020202020204" pitchFamily="34" charset="0"/>
                <a:ea typeface="+mn-ea"/>
                <a:cs typeface="Arial" panose="020B0604020202020204" pitchFamily="34" charset="0"/>
              </a:rPr>
            </a:br>
            <a:r>
              <a:rPr lang="en-US" sz="2400" i="0" smtClean="0">
                <a:latin typeface="Arial" panose="020B0604020202020204" pitchFamily="34" charset="0"/>
                <a:ea typeface="+mn-ea"/>
                <a:cs typeface="Arial" panose="020B0604020202020204" pitchFamily="34" charset="0"/>
              </a:rPr>
              <a:t>Know Today</a:t>
            </a:r>
            <a:br>
              <a:rPr lang="en-US" sz="2400" i="0" smtClean="0">
                <a:latin typeface="Arial" panose="020B0604020202020204" pitchFamily="34" charset="0"/>
                <a:ea typeface="+mn-ea"/>
                <a:cs typeface="Arial" panose="020B0604020202020204" pitchFamily="34" charset="0"/>
              </a:rPr>
            </a:br>
            <a:r>
              <a:rPr lang="en-US" sz="2000" smtClean="0">
                <a:latin typeface="Arial" panose="020B0604020202020204" pitchFamily="34" charset="0"/>
                <a:ea typeface="+mn-ea"/>
                <a:cs typeface="Arial" panose="020B0604020202020204" pitchFamily="34" charset="0"/>
              </a:rPr>
              <a:t>A Dialogue About the Public Health, Scientific, and Clinical Aspects of the Pandemic</a:t>
            </a:r>
            <a:endParaRPr lang="en-US" sz="60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838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lvl="0" algn="ctr">
              <a:buClrTx/>
              <a:buSzTx/>
            </a:pPr>
            <a:r>
              <a:rPr lang="en-US" sz="4000" smtClean="0">
                <a:solidFill>
                  <a:srgbClr val="D6E6F2"/>
                </a:solidFill>
              </a:rPr>
              <a:t>Chronic Pain in </a:t>
            </a:r>
            <a:r>
              <a:rPr lang="en-US" sz="4000" smtClean="0">
                <a:solidFill>
                  <a:schemeClr val="accent1">
                    <a:lumMod val="20000"/>
                    <a:lumOff val="80000"/>
                  </a:schemeClr>
                </a:solidFill>
              </a:rPr>
              <a:t>People With HIV:</a:t>
            </a:r>
            <a:br>
              <a:rPr lang="en-US" sz="4000" smtClean="0">
                <a:solidFill>
                  <a:schemeClr val="accent1">
                    <a:lumMod val="20000"/>
                    <a:lumOff val="80000"/>
                  </a:schemeClr>
                </a:solidFill>
              </a:rPr>
            </a:br>
            <a:r>
              <a:rPr lang="en-US" sz="4000" smtClean="0">
                <a:solidFill>
                  <a:schemeClr val="accent1">
                    <a:lumMod val="20000"/>
                    <a:lumOff val="80000"/>
                  </a:schemeClr>
                </a:solidFill>
              </a:rPr>
              <a:t>An Evidence-Based, Practical Approach</a:t>
            </a:r>
            <a:br>
              <a:rPr lang="en-US" sz="4000" smtClean="0">
                <a:solidFill>
                  <a:schemeClr val="accent1">
                    <a:lumMod val="20000"/>
                    <a:lumOff val="80000"/>
                  </a:schemeClr>
                </a:solidFill>
              </a:rPr>
            </a:br>
            <a:endParaRPr lang="en-US" sz="2100" dirty="0">
              <a:solidFill>
                <a:schemeClr val="accent1">
                  <a:lumMod val="20000"/>
                  <a:lumOff val="80000"/>
                </a:schemeClr>
              </a:solidFill>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231106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75103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4000" smtClean="0"/>
              <a:t>Thank You</a:t>
            </a:r>
            <a:endParaRPr lang="en-US" sz="40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9978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altLang="en-US" sz="3600" smtClean="0"/>
              <a:t>CME Information</a:t>
            </a:r>
            <a:endParaRPr lang="en-US" altLang="en-US" sz="3600"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761706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Words>
  <Application>Microsoft Office PowerPoint</Application>
  <PresentationFormat>Widescreen</PresentationFormat>
  <Paragraphs>74</Paragraphs>
  <Slides>81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Calibri Light</vt:lpstr>
      <vt:lpstr>Office Theme</vt:lpstr>
      <vt:lpstr>Chronic Pain in People With HIV: An Evidence-Based, Practical Approach</vt:lpstr>
      <vt:lpstr>Evaluations, and information on how to claim CME, pharmacy, nursing, or pharmacotherapy credits, and certificate of participation, will be emailed by 5:00 pm PT tomorrow.</vt:lpstr>
      <vt:lpstr>Update Your IAS−USA Profile   If you have an IAS–USA profile but have not reviewed it in a while, please go to www.iasusa.org and log in to your account to update your information—your current phone number, email address, institution, title, degrees, and so on.  Pharmacists: Delivering pharmacy credits to your NABP CPE profile now requires that you provide your date of birth on your IAS–USA profile. Login to update your IAS–USA profile to prevent problems with processing your credit requests.</vt:lpstr>
      <vt:lpstr>    Board Chair  Michael S. Saag, MD Professor of Medicine University of Alabama at Birmingham Birmingham, Alabama  Board Co-chair  Marshall J. Glesby, MD, PhD Professor of Medicine and Healthcare Policy and Research Weill Cornell Medicine New York, New York                Board Members  Judith A. Aberg, MD, FIDSA, FACP George Baehr Professor of Medicine ICAHN School of Medicine at Mount Sinai New York, New York  Roger J. Bedimo, MD, MS Director of Infectious Disease  Fellowship Training University of Texas Southwestern  Medical Center Dallas, Texas  Kara W. Chew, MD, MS Assistant Clinical Professor of Medicine University of California Los Angeles David Geffen School of Medicine Los Angeles, California             Steven C. Johnson, MD Professor of Medicine University of Colorado School of Medicine Aurora, Colorado  Harry W. Lampiris, MD Professor of Clinical Medicine University of California San Francisco San Francisco, California  Paul E. Sax, MD Professor of Medicine Harvard Medical School Boston, Massachusetts  David L. Wyles, MD Chief of the Division of Infectious Diseases Denver Health Medical Center Denver, Colorado </vt:lpstr>
      <vt:lpstr>COVID-19: What We  Know Today A Dialogue About the Public Health, Scientific, and Clinical Aspects of the Pandemic</vt:lpstr>
      <vt:lpstr>PowerPoint Presentation</vt:lpstr>
      <vt:lpstr>PowerPoint Presentation</vt:lpstr>
      <vt:lpstr>Chronic Pain in People With HIV: An Evidence-Based, Practical Approach </vt:lpstr>
      <vt:lpstr>CME Information</vt:lpstr>
      <vt:lpstr>Nursing and Pharmacy Credits</vt:lpstr>
      <vt:lpstr>Grant Support for this Webinar</vt:lpstr>
      <vt:lpstr>Navigating the Webinar</vt:lpstr>
      <vt:lpstr>Poll 1</vt:lpstr>
      <vt:lpstr>Poll 2</vt:lpstr>
      <vt:lpstr>Chronic Pain in People With HIV: An Evidence-Based, Practical Approach </vt:lpstr>
      <vt:lpstr>Learning Objectives</vt:lpstr>
      <vt:lpstr>Pretest Question 1</vt:lpstr>
      <vt:lpstr>Pretest Question 2</vt:lpstr>
      <vt:lpstr>What is chronic pain?</vt:lpstr>
      <vt:lpstr>What is chronic pain?</vt:lpstr>
      <vt:lpstr>Chronic Pain in People with HIV (PWH)</vt:lpstr>
      <vt:lpstr>Chronic Pain in People with HIV</vt:lpstr>
      <vt:lpstr>Epidemiology</vt:lpstr>
      <vt:lpstr>Epidemiology</vt:lpstr>
      <vt:lpstr>Epidemiology: CNICS study</vt:lpstr>
      <vt:lpstr>Epidemiology: CNICS cont’d1</vt:lpstr>
      <vt:lpstr>Epidemiology: CNICS cont’d</vt:lpstr>
      <vt:lpstr>Epidemiology: CNICS cont’d</vt:lpstr>
      <vt:lpstr>Epidemiology: CNICS cont’d</vt:lpstr>
      <vt:lpstr>Pathophysiology</vt:lpstr>
      <vt:lpstr>Pathophysiology: pain sensitivity </vt:lpstr>
      <vt:lpstr>Pathophysiology: inflammation</vt:lpstr>
      <vt:lpstr>Pathophysiology: inflammation</vt:lpstr>
      <vt:lpstr>Treatment</vt:lpstr>
      <vt:lpstr>What interventions have been studied in PLWH to date?</vt:lpstr>
      <vt:lpstr>What kinds of interventions  are needed?  </vt:lpstr>
      <vt:lpstr>Skills TO Manage Pain (STOMP)</vt:lpstr>
      <vt:lpstr>Chronic Pain in People with HIV</vt:lpstr>
      <vt:lpstr>History and screening</vt:lpstr>
      <vt:lpstr>Note coping and self-management</vt:lpstr>
      <vt:lpstr>Diagnostic Testing</vt:lpstr>
      <vt:lpstr>Treating chronic pain is  challenging because:</vt:lpstr>
      <vt:lpstr>General chronic pain treatment pearls</vt:lpstr>
      <vt:lpstr>Learn some MI and CBT tricks</vt:lpstr>
      <vt:lpstr>Pain Education</vt:lpstr>
      <vt:lpstr>Safe, effective management strategies</vt:lpstr>
      <vt:lpstr>Opioid prescribing in the U.S., 2017</vt:lpstr>
      <vt:lpstr>Serious opioid-related harms:  OD Deaths</vt:lpstr>
      <vt:lpstr>Role of opioid prescribing in all serious opioid-related harms</vt:lpstr>
      <vt:lpstr>Role of opioid prescribing in all serious opioid-related harms (cont’d)</vt:lpstr>
      <vt:lpstr>Latest recommendations</vt:lpstr>
      <vt:lpstr>Long-term opioid therapy (LTOT): Harms1</vt:lpstr>
      <vt:lpstr>Long term opioid use for chronic (&gt;3 month) pain: Benefit versus Harm</vt:lpstr>
      <vt:lpstr>Indications for long term opioid therapy</vt:lpstr>
      <vt:lpstr>Predicting risk of opioid misuse</vt:lpstr>
      <vt:lpstr>LTOT: to sum it up</vt:lpstr>
      <vt:lpstr>If you do prescribe opioids:  Opioid “risk mitigation” strategies</vt:lpstr>
      <vt:lpstr>Identify opioid misuse behaviors</vt:lpstr>
      <vt:lpstr>Opioid tapering (reducing or stopping)</vt:lpstr>
      <vt:lpstr>Opioid tapering (cont’d)</vt:lpstr>
      <vt:lpstr>PowerPoint Presentation</vt:lpstr>
      <vt:lpstr>PowerPoint Presentation</vt:lpstr>
      <vt:lpstr>Chronic Pain in People with HIV</vt:lpstr>
      <vt:lpstr>Buprenorphine: when to use it</vt:lpstr>
      <vt:lpstr>Novel approaches to  buprenorphine induction</vt:lpstr>
      <vt:lpstr>Novel approaches cont’d</vt:lpstr>
      <vt:lpstr>Translating LTOT evidence into policy: 2016 CDC Guideline</vt:lpstr>
      <vt:lpstr>Translating LTOT evidence into policy: 2016 CDC Guideline</vt:lpstr>
      <vt:lpstr>Translating LTOT evidence into policy: 2016 CDC Guideline</vt:lpstr>
      <vt:lpstr>Translating LTOT evidence into policy: challenges</vt:lpstr>
      <vt:lpstr>Translating LTOT evidence into policy: have we gone too far? Anecdotes:</vt:lpstr>
      <vt:lpstr>Gabapentinoids</vt:lpstr>
      <vt:lpstr>Posttest Question 1</vt:lpstr>
      <vt:lpstr>Posttest Question 2</vt:lpstr>
      <vt:lpstr>Question-and-Answer Session </vt:lpstr>
      <vt:lpstr>Evaluations, and information on how to claim CME, pharmacy, nursing, or pharmacotherapy credits, and certificate of participation, will be emailed by 5 pm PT tomorrow.</vt:lpstr>
      <vt:lpstr>PowerPoint Presentation</vt:lpstr>
      <vt:lpstr>PowerPoint Presentation</vt:lpstr>
      <vt:lpstr>COVID-19: What We  Know Today A Dialogue About the Public Health, Scientific, and Clinical Aspects of the Pandemic</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Pain in People With HIV: An Evidence-Based, Practical Approach</dc:title>
  <dc:creator>iasusa</dc:creator>
  <cp:lastModifiedBy>iasusa</cp:lastModifiedBy>
  <cp:revision>1</cp:revision>
  <dcterms:created xsi:type="dcterms:W3CDTF">2020-09-01T15:14:14Z</dcterms:created>
  <dcterms:modified xsi:type="dcterms:W3CDTF">2020-09-01T15:14:14Z</dcterms:modified>
</cp:coreProperties>
</file>