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F0E7-E63D-418B-846D-C2C3335D302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794F-99FC-4AFD-88E1-F3E76933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F0E7-E63D-418B-846D-C2C3335D302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794F-99FC-4AFD-88E1-F3E76933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Investigational New Antiretrovirals: What’s Hot!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Pretest Question #2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00B0F0"/>
                </a:solidFill>
              </a:rPr>
              <a:t>Goals of Antiretroviral Therapy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We Need New Antiretroviral agents </a:t>
            </a:r>
            <a:r>
              <a:rPr lang="en-US" sz="1400" smtClean="0"/>
              <a:t>courtesy of Raj Gandhi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2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Agents Recently</a:t>
            </a:r>
            <a:r>
              <a:rPr lang="en-US" baseline="0" smtClean="0"/>
              <a:t> Approved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Cabotegravir/Rilpivirine Therapy – Every 8 weeks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ATLAS-2M: Virologic Failure, Resistance and Tolerability and Preference (48 weeks)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Agents in Existing Classes – MK-8507 NNRTI Once Weekly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Agents in New Classes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Islatravir (MK-8591, ISL): </a:t>
            </a:r>
            <a:r>
              <a:rPr lang="en-US" smtClean="0"/>
              <a:t>Nucleoside Reverse Transcriptase Translocation Inhibitor (NRTTI)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43" b="1" smtClean="0">
                <a:latin typeface="Calibri" panose="020F0502020204030204" pitchFamily="34" charset="0"/>
              </a:rPr>
              <a:t>Long-acting NRTTI: Islatravir (MK-8591 or EFdA)</a:t>
            </a:r>
            <a:endParaRPr lang="en-US" sz="2843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en-US" smtClean="0">
                <a:solidFill>
                  <a:schemeClr val="bg1"/>
                </a:solidFill>
                <a:ea typeface="Roboto Slab"/>
                <a:cs typeface="Roboto Slab"/>
                <a:sym typeface="Roboto Slab"/>
              </a:rPr>
              <a:t>CME Information </a:t>
            </a:r>
            <a:endParaRPr lang="en-US" dirty="0">
              <a:solidFill>
                <a:schemeClr val="bg1"/>
              </a:solidFill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16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Islatravir (MK-8591): Novel NRRTI With Broad Antiviral Activity Against Viruses Resistant to Approved NRTIs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9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Islatravir – Implant with ISL-TP concentrations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Lenacapravir – Capsid Function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Sub-cutaneous 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Resistance Selection in vitro with 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Resistance Selection in vivo with 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Sub-cutaneous dosing of 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7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Oral plus Sub-cutaneous dosing of Lenacapravir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Maturation Inhibitor – GSK3640254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en-US" smtClean="0">
                <a:solidFill>
                  <a:schemeClr val="bg1"/>
                </a:solidFill>
                <a:ea typeface="Roboto Slab"/>
                <a:cs typeface="Roboto Slab"/>
                <a:sym typeface="Roboto Slab"/>
              </a:rPr>
              <a:t>This course has been approved for up to:</a:t>
            </a:r>
            <a:endParaRPr lang="en-US" dirty="0">
              <a:solidFill>
                <a:srgbClr val="FFFFFF"/>
              </a:solidFill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546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Maturation Inhibitor – GSK3640254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7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Maturation Inhibitor – GSK3640254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9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/>
              <a:t>Broadly Neutralizing Monoclonal Antibodies against HIV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Antibodies with improved potency and breadth:</a:t>
            </a:r>
            <a:b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VL after VRC01LS or VRC07-523LS Infusion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Will</a:t>
            </a:r>
            <a:r>
              <a:rPr lang="en-US" baseline="0" smtClean="0"/>
              <a:t> These Agents Be Used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6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Opportunities and Challenges for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4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Will</a:t>
            </a:r>
            <a:r>
              <a:rPr lang="en-US" baseline="0" smtClean="0"/>
              <a:t> These Agents Be Used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9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HPTN 083 – Cabotegravir</a:t>
            </a:r>
            <a:r>
              <a:rPr lang="en-US" baseline="0" smtClean="0"/>
              <a:t> for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8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Grant Support for this Webinar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1981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HPTN 083 – Cabotegravir</a:t>
            </a:r>
            <a:r>
              <a:rPr lang="en-US" baseline="0" smtClean="0"/>
              <a:t> for Prevention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2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Islatravir for HIV prevention – Prevention in Macaques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0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60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Capsid Inhibitor – single injection – SHIV Challenge in Macaques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0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Will</a:t>
            </a:r>
            <a:r>
              <a:rPr lang="en-US" baseline="0" smtClean="0"/>
              <a:t> These Agents Be Used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0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Antiviral Activity during Functional Monotherapy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8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Participants with HIV-1 RNA &lt;50 copies/mL (M=F): </a:t>
            </a:r>
            <a:br>
              <a:rPr lang="en-US" sz="2400" smtClean="0"/>
            </a:br>
            <a:r>
              <a:rPr lang="en-US" sz="2400" smtClean="0"/>
              <a:t>To date (Feb2021) in those who received SC LEN (n=72)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54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Islatravir in Treatment Experienced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2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Acting Therapy</a:t>
            </a:r>
            <a:r>
              <a:rPr lang="en-US" baseline="0" smtClean="0"/>
              <a:t> – Combinations Needed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Navigating the Webinar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Acting Therapy</a:t>
            </a:r>
            <a:r>
              <a:rPr lang="en-US" baseline="0" smtClean="0"/>
              <a:t> – Combinations Needed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7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Acting Therapy</a:t>
            </a:r>
            <a:r>
              <a:rPr lang="en-US" baseline="0" smtClean="0"/>
              <a:t> – Combinations Needed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5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Post test Question #1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Post test Question #2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4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/>
            </a:pPr>
            <a:r>
              <a:rPr lang="en-US" sz="4200" smtClean="0">
                <a:solidFill>
                  <a:srgbClr val="FFFFFF"/>
                </a:solidFill>
                <a:ea typeface="Roboto Slab"/>
                <a:cs typeface="Roboto Slab"/>
                <a:sym typeface="Roboto Slab"/>
              </a:rPr>
              <a:t>Question-and-Answer Session </a:t>
            </a:r>
            <a:endParaRPr lang="en-US" sz="4200" dirty="0">
              <a:solidFill>
                <a:srgbClr val="FFFFFF"/>
              </a:solidFill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000"/>
    </mc:Choice>
    <mc:Fallback xmlns="">
      <p:transition advTm="12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Poll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Investigational New Antiretrovirals: What’s Hot!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Learning Objectives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8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Pretest Question #1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52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Roboto Slab</vt:lpstr>
      <vt:lpstr>Office Theme</vt:lpstr>
      <vt:lpstr>Investigational New Antiretrovirals: What’s Hot!</vt:lpstr>
      <vt:lpstr>CME Information </vt:lpstr>
      <vt:lpstr>This course has been approved for up to:</vt:lpstr>
      <vt:lpstr>Grant Support for this Webinar</vt:lpstr>
      <vt:lpstr>Navigating the Webinar</vt:lpstr>
      <vt:lpstr>Poll 1</vt:lpstr>
      <vt:lpstr>Investigational New Antiretrovirals: What’s Hot!</vt:lpstr>
      <vt:lpstr>Learning Objectives</vt:lpstr>
      <vt:lpstr>Pretest Question #1</vt:lpstr>
      <vt:lpstr>Pretest Question #2</vt:lpstr>
      <vt:lpstr>Goals of Antiretroviral Therapy</vt:lpstr>
      <vt:lpstr>Why We Need New Antiretroviral agents courtesy of Raj Gandhi</vt:lpstr>
      <vt:lpstr>New Agents Recently Approved</vt:lpstr>
      <vt:lpstr>Cabotegravir/Rilpivirine Therapy – Every 8 weeks</vt:lpstr>
      <vt:lpstr>ATLAS-2M: Virologic Failure, Resistance and Tolerability and Preference (48 weeks)</vt:lpstr>
      <vt:lpstr>New Agents in Existing Classes – MK-8507 NNRTI Once Weekly</vt:lpstr>
      <vt:lpstr>New Agents in New Classes</vt:lpstr>
      <vt:lpstr>Islatravir (MK-8591, ISL): Nucleoside Reverse Transcriptase Translocation Inhibitor (NRTTI)</vt:lpstr>
      <vt:lpstr>Long-acting NRTTI: Islatravir (MK-8591 or EFdA)</vt:lpstr>
      <vt:lpstr>Islatravir (MK-8591): Novel NRRTI With Broad Antiviral Activity Against Viruses Resistant to Approved NRTIs</vt:lpstr>
      <vt:lpstr>Islatravir – Implant with ISL-TP concentrations</vt:lpstr>
      <vt:lpstr>Lenacapravir – Capsid Function</vt:lpstr>
      <vt:lpstr>Lenacapravir</vt:lpstr>
      <vt:lpstr>Sub-cutaneous Lenacapravir</vt:lpstr>
      <vt:lpstr>Resistance Selection in vitro with Lenacapravir</vt:lpstr>
      <vt:lpstr>Resistance Selection in vivo with Lenacapravir</vt:lpstr>
      <vt:lpstr>Single Sub-cutaneous dosing of Lenacapravir</vt:lpstr>
      <vt:lpstr>Oral plus Sub-cutaneous dosing of Lenacapravir</vt:lpstr>
      <vt:lpstr>Maturation Inhibitor – GSK3640254</vt:lpstr>
      <vt:lpstr>Maturation Inhibitor – GSK3640254</vt:lpstr>
      <vt:lpstr>Maturation Inhibitor – GSK3640254</vt:lpstr>
      <vt:lpstr>Broadly Neutralizing Monoclonal Antibodies against HIV</vt:lpstr>
      <vt:lpstr>Antibodies with improved potency and breadth: Reduction in VL after VRC01LS or VRC07-523LS Infusion</vt:lpstr>
      <vt:lpstr>How Will These Agents Be Used</vt:lpstr>
      <vt:lpstr>Opportunities and Challenges for Prevention</vt:lpstr>
      <vt:lpstr>How Will These Agents Be Used</vt:lpstr>
      <vt:lpstr>PowerPoint Presentation</vt:lpstr>
      <vt:lpstr>PowerPoint Presentation</vt:lpstr>
      <vt:lpstr>HPTN 083 – Cabotegravir for Prevention</vt:lpstr>
      <vt:lpstr>HPTN 083 – Cabotegravir for Prevention</vt:lpstr>
      <vt:lpstr>Islatravir for HIV prevention – Prevention in Macaques</vt:lpstr>
      <vt:lpstr>PowerPoint Presentation</vt:lpstr>
      <vt:lpstr>Capsid Inhibitor – single injection – SHIV Challenge in Macaques</vt:lpstr>
      <vt:lpstr>How Will These Agents Be Used</vt:lpstr>
      <vt:lpstr>Study Design</vt:lpstr>
      <vt:lpstr>Antiviral Activity during Functional Monotherapy </vt:lpstr>
      <vt:lpstr>Participants with HIV-1 RNA &lt;50 copies/mL (M=F):  To date (Feb2021) in those who received SC LEN (n=72)</vt:lpstr>
      <vt:lpstr>Islatravir in Treatment Experienced Patients</vt:lpstr>
      <vt:lpstr>Long Acting Therapy – Combinations Needed</vt:lpstr>
      <vt:lpstr>Long Acting Therapy – Combinations Needed</vt:lpstr>
      <vt:lpstr>Long Acting Therapy – Combinations Needed</vt:lpstr>
      <vt:lpstr>Post test Question #1</vt:lpstr>
      <vt:lpstr>Post test Question #2</vt:lpstr>
      <vt:lpstr>Question-and-Answer Session </vt:lpstr>
      <vt:lpstr>Queries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Investigational New Antiretrovirals: What’s Hot!</dc:title>
  <dc:creator>Michelle Valderama</dc:creator>
  <cp:lastModifiedBy>Michelle Valderama</cp:lastModifiedBy>
  <cp:revision>1</cp:revision>
  <dcterms:created xsi:type="dcterms:W3CDTF">2021-04-07T16:10:13Z</dcterms:created>
  <dcterms:modified xsi:type="dcterms:W3CDTF">2021-04-07T16:10:13Z</dcterms:modified>
</cp:coreProperties>
</file>