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orterViewPr>
    <p:cViewPr varScale="1">
      <p:scale>
        <a:sx n="1" d="1"/>
        <a:sy n="1" d="1"/>
      </p:scale>
      <p:origin x="0" y="-151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3791C-398F-2FC2-B041-46270A1E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5ACAE-710F-E310-1D67-ACD93098E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A935-598F-4281-9CB7-0DB9C69EC2A5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F4561-3A0F-E111-0405-0212AFD0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10F52-742A-8268-2197-C4AA5900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E30-CDBE-49DE-AC7F-7A3D2FAE6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5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E6CB8-D2C4-6C27-50DE-A926B9E1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E7157-49EF-8F83-B7AA-C0409FE21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51A78-DB5F-C8FB-8C69-E07E9A8DA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7A935-598F-4281-9CB7-0DB9C69EC2A5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A44DB-91DE-DF29-5F15-0FAE72542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80C2E-79CC-9EC7-45BF-DC5EA016C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52E30-CDBE-49DE-AC7F-7A3D2FAE6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3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809B7C-088B-41B7-A526-56215BA8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267">
                <a:solidFill>
                  <a:schemeClr val="bg1"/>
                </a:solidFill>
                <a:latin typeface="+mj-lt"/>
              </a:rPr>
              <a:t>What to Do Next: Use of Resistance Testing and Managing ART Failure in People With HIV</a:t>
            </a:r>
            <a:endParaRPr lang="en-US" sz="4267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5E3E9-2FAD-1C9C-D838-309E10923A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46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D5D6D1-BAE2-1249-3CDF-7BBE14DF7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HIV Drug Resistance Testing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564CD-75A0-1720-3ECF-4850AD9C7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870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B087CC-F7AA-2953-E7DF-EF6AEAAE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HIV-1 Genome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23904-9F31-640B-A88F-81A796DA8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8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94BF07-3573-C1D8-5010-61B520C0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Mutation Nomenclature</a:t>
            </a:r>
            <a:endParaRPr lang="en-US" altLang="en-US" sz="4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C8F81-85D1-F487-1418-244FB14C24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143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940705-0726-7351-657E-A0BA69A2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4E5D7-6E8A-876E-9384-0ACB96DF04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90E5D4-32AA-0BFC-ECA9-2CF627B0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E9B58-19EF-C67B-DD41-F47979FC94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0FE405-244C-A60F-86A2-87B9C112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1:  You want to start an InSTI regimen. </a:t>
            </a:r>
            <a:b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t>Should you check an InSTI Resistance Panel?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2CF9C-FC6B-C4AB-97BC-F5001EF36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F698C6-CAA7-2590-C74F-2BC47E1B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1097D-1ACC-0C6B-B361-B663A4613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E1FA97-1340-60E6-CD4A-43DD609B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3B5A0-918F-0985-5C28-54675DB46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5DBA2-3648-B1FE-67D8-803209DF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ARS Question 2: </a:t>
            </a: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At this point which regimen would you choose?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ACFA4-44AB-07C2-8F3C-B7E55D6A15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2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A368F6-6BCF-44A6-87EE-20B2B3DD8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High Efficacy of Switching to Bictegravir/FTC/TAF with Suppressed HIV and pre-existing M184V/I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57A0C-B6B1-9391-6401-1307B4EBCE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04A88C-6883-56FB-037D-94F65543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Financial Relationships With Ineligible Companies* Within the Last 2 Years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46D24-36C0-AD72-DC50-CFA35B08C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6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F050D0-4476-F5E5-C7DD-080DF875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71D52-FA0A-C2FF-6F1F-3A15685891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8E6A70-ABD3-389E-9782-57C14E2B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21B04-E885-FC92-FE23-AEA2FF11D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3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9330F-5360-3B72-0B70-FDFA73FC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ARS Question 3: </a:t>
            </a: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At this point which regimen would you choose?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6E8C1-23D1-1CB2-F7C4-14797E72FC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9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4E2DB6-DFE4-B1E2-E6A8-AE78549B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>
                <a:latin typeface="+mn-lt"/>
              </a:rPr>
              <a:t>NADIA:  2</a:t>
            </a:r>
            <a:r>
              <a:rPr lang="en-US" sz="4000" b="1" baseline="30000">
                <a:latin typeface="+mn-lt"/>
              </a:rPr>
              <a:t>nd</a:t>
            </a:r>
            <a:r>
              <a:rPr lang="en-US" sz="4000" b="1">
                <a:latin typeface="+mn-lt"/>
              </a:rPr>
              <a:t>-Line ART after NNRTI Failure</a:t>
            </a:r>
            <a:endParaRPr lang="en-US" sz="40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BAB21-0D3C-ACC3-8F2C-A3EBA5428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6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625FC7-7632-F3C6-76CF-BF8BB577A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</a:t>
            </a:r>
            <a:r>
              <a:rPr kumimoji="0" lang="en-US" sz="3700" b="1" i="0" u="none" strike="noStrike" kern="1200" cap="none" spc="0" normalizeH="0" baseline="3000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2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eft: DTG + DRV/r, DTG + TDF/XTC or DRV/r + 2NRTI in PWH failing 1</a:t>
            </a:r>
            <a:r>
              <a:rPr kumimoji="0" lang="en-US" sz="3700" b="1" i="0" u="none" strike="noStrike" kern="1200" cap="none" spc="0" normalizeH="0" baseline="3000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st</a:t>
            </a:r>
            <a:r>
              <a:rPr lang="en-US" sz="3700">
                <a:solidFill>
                  <a:srgbClr val="242424"/>
                </a:solidFill>
                <a:latin typeface="Calibri" panose="020F0502020204030204"/>
                <a:ea typeface="ＭＳ Ｐゴシック" pitchFamily="34" charset="-128"/>
                <a:cs typeface="+mn-cs"/>
              </a:rPr>
              <a:t>-line NNRTI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D152E-285E-DA8B-6009-1EF97BAEA2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20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564E94-AB29-7C2F-7581-03196602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studies of DTG with NRTI resistance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26653-C5D5-0876-F958-603D4C5BE9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48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89F32-15AB-95B1-354C-2E47FC1F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</a:rPr>
              <a:t>Question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D0CCD-92A6-3E93-8826-5380665E4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5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8C4BF8-4B83-5AC9-35DD-340106CA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Case 4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B0009-E7BB-E072-831B-6F10E19FE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252762-D395-843D-3303-523B8392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4: Should you change ARV therapy now?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FD755-1B30-D695-3448-9CDF8A0F4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33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9298A-6BBE-06BC-6ED8-08E5856D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72F75-5CE4-6604-A706-2B9A12540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6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9DC2D0-BD8C-086B-70D6-E9667A9D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/>
              <a:t>Learning Objectives</a:t>
            </a:r>
            <a:endParaRPr lang="en-US" sz="42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C7281-A48E-CFA1-580A-52BF6242DE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09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B4F7D-2C67-596D-519D-20C1289E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75E3D-39EB-4E17-76ED-2B0224DDD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97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7C58E1-8B00-9FBC-598A-4299B9A9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Case 5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62E47-B35E-ECB4-8976-A4BE153AA1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4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251A5-54B5-80E0-209E-C2FA695A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ARS Question 5: He claims full adherence.  Which of the following is the most likely cause of the virologic failure?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0AB0-B70D-0949-1161-50428D899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6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E63509-ADED-BFFC-9737-51B767D0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DC43-5386-38A3-077F-15E659C76C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9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B8714C-843F-1C21-F04F-86E5C413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74404-494B-AF2F-A0DE-F50A08297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E333B4-02FD-05FF-C251-66D6F95D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</a:rPr>
              <a:t>ARS Question 6: 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Which regimen would you choose?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143CD-D3CA-50EB-8AB3-485E147FF3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2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A4F88B-90FE-7D06-51F8-11C5044E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6699"/>
                </a:solidFill>
                <a:ea typeface="ＭＳ Ｐゴシック" panose="020B0600070205080204" pitchFamily="34" charset="-128"/>
              </a:rPr>
              <a:t>What is Immunologic Failure ?</a:t>
            </a:r>
            <a:endParaRPr lang="en-US" altLang="en-US" b="1" dirty="0">
              <a:solidFill>
                <a:srgbClr val="00669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EBE50-42E9-6475-D806-CFABE7534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7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6C8D4A-C544-E23F-4670-7A2944EE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67216-33D1-C1EA-7DE7-6547BC927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67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2EC948-783E-8577-2589-3B789AF6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7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92D81-516E-A7EA-BF8B-C56AC71D7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9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FF626-C12C-78DE-5FCC-89451BF3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7: </a:t>
            </a: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At this point would you order a cellular DNA genotype test?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0AF10-6538-D482-0CF0-231F77988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3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06C050-0E92-969A-72C6-5306F6DA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Pretest Question 1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F2671-6832-F192-CABB-974280D551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71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C2065-33AA-1579-3AD3-D4EEB428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78F64-9EA2-7BEE-D6A5-D71AA96A71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9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D6F6B3-8971-96E5-71D4-7BB2CFB7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F7C7D-E5C2-A6C9-B025-65DF553626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1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CD8F64-D80A-977E-B05C-377A2974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8: </a:t>
            </a:r>
            <a:r>
              <a:rPr lang="en-US" sz="29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You recommend</a:t>
            </a:r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70CCC-12B0-5B40-1E67-C8CB99E98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6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187588-CD46-BDA7-5851-23AAA724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9A9EC-BCF8-0B17-9B84-6EA82465C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7C6DD-3E0D-15F9-10DD-C86AC1D2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18A4B-176C-DADD-29DE-C082B9484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8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11E434-CF9E-CCC5-1146-11936019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07941-1369-5BC3-5F1C-ACE439B944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61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4480EB-0CA4-3B4C-6F89-B528616B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9: What do </a:t>
            </a:r>
            <a:r>
              <a:rPr lang="en-US" sz="2900">
                <a:solidFill>
                  <a:srgbClr val="FFFFFF"/>
                </a:solidFill>
                <a:latin typeface="Arial" charset="0"/>
                <a:ea typeface="ＭＳ Ｐゴシック" charset="0"/>
              </a:rPr>
              <a:t>y</a:t>
            </a:r>
            <a:r>
              <a:rPr lang="en-US" sz="29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ou recommend</a:t>
            </a:r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D2342-E12C-4F6C-8583-F3F82325E5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25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330A30-F317-E433-838F-2BE12CA81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4A64A-D076-011C-6076-0C439D3991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8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7A1AA5-A175-3EA3-416D-F052492C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Failure with R263K on BIC or DTG and 1 or 2 NRTI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3D896-6CCD-E846-7890-DB3F48E99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1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0BA5C7-B6D8-7249-9422-23296A6E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187E9-B951-7F81-FF1B-9201D86641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DE3307-258A-6B28-1507-4253EC15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Pretest Question 2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00464-764C-E57F-EAF2-448DA7D7C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138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E4BFB4-8411-A107-7AB2-D93E0DDF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10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583C3-AA07-7873-7C84-40F86CB4AC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48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248DAC-8531-8407-1D7D-CC09238F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10:  What regimen do you recommend while waiting for genotype results?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27292-A2A7-0628-3BB3-A93E43E96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85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56DC6F-29CD-C0CF-6803-EF3999C5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1A53F-6360-BDDB-9020-DD19883E95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9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A0A92E-18EA-4C21-D9DE-17EE1907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</a:rPr>
              <a:t>ARS Question 11:  What regimen do you recommend while waiting for genotype results?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9AD4-4220-E5FA-34C9-5B8B6EC01A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88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3ECD2-27B1-F50C-ED89-9EDA0989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1840C-4D7A-0F2B-9715-4344B544C0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02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0CFB26-B11D-F31B-772D-DD3E160F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60178-30FB-A0DB-7DCF-FA3DB56337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2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B744D0-4177-36F9-FC84-7AAF648D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</a:rPr>
              <a:t>Question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F603F-FD75-7CE2-22CF-6C1EBB75B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0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574B5B-0501-933F-56CB-55D708B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12:                                                             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E467E-EAC6-F3D5-818D-29B30C724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072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B1FEE2-303C-00A2-753D-915ACC5F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4 continued:                                                             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84572-092C-8DF2-8CDD-92FCA78E8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92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90CA9B-9429-9752-3DA3-A1800BD1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68A96-64DD-A739-2089-6E9D474787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4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604CDE-9EC4-13A7-3DFA-DC42F206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IAS-USA New Guidelines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8B50C-DD6D-994D-1207-9E76ECAF18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2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54CDE3-C64A-AEA0-5D50-68174CB0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ARS Question 12: </a:t>
            </a:r>
            <a:r>
              <a:rPr lang="en-US" sz="29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You recommend</a:t>
            </a:r>
            <a:endParaRPr lang="en-US" sz="29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1A1FE-40DF-DF58-513D-0680670650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D80BC8-F460-9AD1-C36C-E28F477F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2A367-6D10-4CC3-D3A6-94C4D82568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63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F12DB2-7F27-198A-EA0D-E5353E67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914E1-B62C-0354-2175-6C122B21F3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96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1AD5D-0E24-D27B-23FC-1071F62DF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CAPELLA STUDY- Lenacapavir in MDR HIV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903AB-FA48-E04E-32CC-D4D3948B4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153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303140-4FDF-0638-68FB-E85D8F8F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Bottom line on LEN resistance </a:t>
            </a:r>
            <a:br>
              <a:rPr lang="en-US"/>
            </a:br>
            <a:r>
              <a:rPr lang="en-US"/>
              <a:t>in MDR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11121-C3E9-1106-145E-66E17B9ECD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801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6EC161-C657-C196-755D-E052C142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Prevalence of Patients with Limited Treatment Options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4ADAA-D33D-E45F-752F-7D8C2FA58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9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AD300-8148-1C78-A61C-A4BBA7D9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Virologic Success in Those with or without LTO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DE1A3-17DF-A167-4E98-6B82492CEF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3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0AD10B-7D4E-8C40-7DA3-425E6E75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EA877-02B1-8482-89EA-404F897328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84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B1A786-7FB4-DD3A-E2F9-AB55B2EF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Posttest Question 1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824A4-26DC-F22A-C871-9A2BD652FA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600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89C27E-0133-6F0E-EEDF-ECB195A4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Posttest Question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9968-B1FD-047E-4024-2A5DABD77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7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D65CE3-40DD-B098-9998-7A51D3BE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IAS-USA New Guidelines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A157F-6581-88E3-C7CD-FAE240979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79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C35D2E-BC5E-8542-FE52-32E74D95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Posttest Question 2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F1FE4-3103-D61E-1CFA-A236BCD89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31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B8F9EC-7FD8-2346-7D15-35B06B01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Posttest Question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145BB-912D-AA11-4BAB-1268C36966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2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1D2E78-474C-D484-B575-4F55BACC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Question-and-Answer Session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D0B85-8581-D5F2-BC06-F5722867F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9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56FD24-24EF-6CFA-55ED-2EFBF80D0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IAS-USA  Resources (https://www.iasusa.org)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C2DEC-7A23-7CFE-B6FD-3509C69BD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4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2F7B53-EFD5-1CC2-581C-DA1E1908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Stanford Database  (https://hivdb.stanford.edu)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A28F4-D3C5-315D-CC06-CE8685D684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85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387</Words>
  <Application>Microsoft Office PowerPoint</Application>
  <PresentationFormat>Widescreen</PresentationFormat>
  <Paragraphs>64</Paragraphs>
  <Slides>72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What to Do Next: Use of Resistance Testing and Managing ART Failure in People With HIV</vt:lpstr>
      <vt:lpstr>Financial Relationships With Ineligible Companies* Within the Last 2 Years</vt:lpstr>
      <vt:lpstr>Learning Objectives</vt:lpstr>
      <vt:lpstr>Pretest Question 1</vt:lpstr>
      <vt:lpstr>Pretest Question 2</vt:lpstr>
      <vt:lpstr>IAS-USA New Guidelines </vt:lpstr>
      <vt:lpstr>IAS-USA New Guidelines </vt:lpstr>
      <vt:lpstr>IAS-USA  Resources (https://www.iasusa.org)</vt:lpstr>
      <vt:lpstr>Stanford Database  (https://hivdb.stanford.edu)</vt:lpstr>
      <vt:lpstr>HIV Drug Resistance Testing</vt:lpstr>
      <vt:lpstr>HIV-1 Genome</vt:lpstr>
      <vt:lpstr>Mutation Nomenclature</vt:lpstr>
      <vt:lpstr>Question </vt:lpstr>
      <vt:lpstr>Case 1</vt:lpstr>
      <vt:lpstr>ARS Question 1:  You want to start an InSTI regimen.  Should you check an InSTI Resistance Panel?</vt:lpstr>
      <vt:lpstr>Question </vt:lpstr>
      <vt:lpstr>Case 2</vt:lpstr>
      <vt:lpstr>ARS Question 2: At this point which regimen would you choose?</vt:lpstr>
      <vt:lpstr>High Efficacy of Switching to Bictegravir/FTC/TAF with Suppressed HIV and pre-existing M184V/I</vt:lpstr>
      <vt:lpstr>Question </vt:lpstr>
      <vt:lpstr>Case 3</vt:lpstr>
      <vt:lpstr>ARS Question 3: At this point which regimen would you choose?</vt:lpstr>
      <vt:lpstr>NADIA:  2nd-Line ART after NNRTI Failure</vt:lpstr>
      <vt:lpstr>D2eft: DTG + DRV/r, DTG + TDF/XTC or DRV/r + 2NRTI in PWH failing 1st-line NNRTI</vt:lpstr>
      <vt:lpstr>Recent studies of DTG with NRTI resistance</vt:lpstr>
      <vt:lpstr>Question </vt:lpstr>
      <vt:lpstr>Case 4</vt:lpstr>
      <vt:lpstr>ARS Question 4: Should you change ARV therapy now?</vt:lpstr>
      <vt:lpstr>PowerPoint Presentation</vt:lpstr>
      <vt:lpstr>Question </vt:lpstr>
      <vt:lpstr>Case 5</vt:lpstr>
      <vt:lpstr>ARS Question 5: He claims full adherence.  Which of the following is the most likely cause of the virologic failure?</vt:lpstr>
      <vt:lpstr>Question</vt:lpstr>
      <vt:lpstr>Case 6</vt:lpstr>
      <vt:lpstr>ARS Question 6: Which regimen would you choose?</vt:lpstr>
      <vt:lpstr>What is Immunologic Failure ?</vt:lpstr>
      <vt:lpstr>Question </vt:lpstr>
      <vt:lpstr>Case 7</vt:lpstr>
      <vt:lpstr>ARS Question 7: At this point would you order a cellular DNA genotype test?</vt:lpstr>
      <vt:lpstr>Question </vt:lpstr>
      <vt:lpstr>Case 8</vt:lpstr>
      <vt:lpstr>ARS Question 8: You recommend</vt:lpstr>
      <vt:lpstr>PowerPoint Presentation</vt:lpstr>
      <vt:lpstr>Question </vt:lpstr>
      <vt:lpstr>Case 9</vt:lpstr>
      <vt:lpstr>ARS Question 9: What do you recommend</vt:lpstr>
      <vt:lpstr>PowerPoint Presentation</vt:lpstr>
      <vt:lpstr>Failure with R263K on BIC or DTG and 1 or 2 NRTI</vt:lpstr>
      <vt:lpstr>Question </vt:lpstr>
      <vt:lpstr>Case 10</vt:lpstr>
      <vt:lpstr>ARS Question 10:  What regimen do you recommend while waiting for genotype results?</vt:lpstr>
      <vt:lpstr>Case 11</vt:lpstr>
      <vt:lpstr>ARS Question 11:  What regimen do you recommend while waiting for genotype results?</vt:lpstr>
      <vt:lpstr>PowerPoint Presentation</vt:lpstr>
      <vt:lpstr>PowerPoint Presentation</vt:lpstr>
      <vt:lpstr>Question </vt:lpstr>
      <vt:lpstr>Case 12:                                                               </vt:lpstr>
      <vt:lpstr>Case 4 continued:                                                               </vt:lpstr>
      <vt:lpstr>PowerPoint Presentation</vt:lpstr>
      <vt:lpstr>ARS Question 12: You recommend</vt:lpstr>
      <vt:lpstr>PowerPoint Presentation</vt:lpstr>
      <vt:lpstr>PowerPoint Presentation</vt:lpstr>
      <vt:lpstr>CAPELLA STUDY- Lenacapavir in MDR HIV</vt:lpstr>
      <vt:lpstr>Bottom line on LEN resistance  in MDR study</vt:lpstr>
      <vt:lpstr>Prevalence of Patients with Limited Treatment Options</vt:lpstr>
      <vt:lpstr>Virologic Success in Those with or without LTO</vt:lpstr>
      <vt:lpstr>Summary</vt:lpstr>
      <vt:lpstr>Posttest Question 1</vt:lpstr>
      <vt:lpstr>Posttest Question 1</vt:lpstr>
      <vt:lpstr>Posttest Question 2</vt:lpstr>
      <vt:lpstr>Posttest Question 2</vt:lpstr>
      <vt:lpstr>Question-and-Answer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 Next: Use of Resistance Testing and Managing ART Failure in People With HIV</dc:title>
  <dc:creator>Michelle Valderama</dc:creator>
  <cp:lastModifiedBy>Michelle Valderama</cp:lastModifiedBy>
  <cp:revision>2</cp:revision>
  <dcterms:created xsi:type="dcterms:W3CDTF">2023-09-07T22:45:53Z</dcterms:created>
  <dcterms:modified xsi:type="dcterms:W3CDTF">2023-09-08T20:33:38Z</dcterms:modified>
</cp:coreProperties>
</file>