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F513-B731-A826-E590-DF34B0F6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C5C5F-3458-7415-56AB-1EA8ABCFF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525D-E8DA-44E6-B7BE-B1598B579F6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D848E1-3996-9B27-978C-4753D570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5164E-308E-3CA7-D082-6FBF2643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4A968-2344-4E36-BC01-9FF14F972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1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1DF93-C191-B737-0E3C-F5F65A167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84D0D-478B-8C41-5B80-89319CBFD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9F2DD-F978-A876-CE65-DD724548E6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5525D-E8DA-44E6-B7BE-B1598B579F6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CE3D7-EDE5-AC50-7E75-F1FEB8A96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B7C2F-9454-2026-A8C4-D82D559CB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4A968-2344-4E36-BC01-9FF14F972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5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945096-4509-4607-21F9-DE7ED4324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HIV Treatment Essentials: Principles of </a:t>
            </a:r>
            <a:br>
              <a:rPr lang="en-US"/>
            </a:br>
            <a:r>
              <a:rPr lang="en-US"/>
              <a:t>Patient-Specific Antiretroviral Regimens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2C879F-248B-548F-FCC4-3F03957F48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0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9D71B3-EC48-7BA9-31D2-DD5731EE3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Financial Relationships With Ineligible Companies (Formerly Described as Commercial Interests by the ACCME) Within the Last 2 Years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2B1E2-D1B2-FB75-55F8-A225DB783A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30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94DB18-892B-B541-3744-4AAC10B1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E3A36C-A645-3D50-2966-31DD8E51C9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8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29F29A-1A47-8C3E-D277-590C9D9A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6A3F7-E92F-AC4C-F2FA-96B5F4D10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CEA525-DBFE-3045-6B6B-2A695AE1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6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-75" normalizeH="0" baseline="0" noProof="0">
                <a:ln>
                  <a:noFill/>
                </a:ln>
                <a:solidFill>
                  <a:srgbClr val="002D6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Initiation of Antiretroviral Therapy (ART)</a:t>
            </a:r>
            <a:endParaRPr kumimoji="0" lang="en-US" sz="3600" b="1" i="0" u="none" strike="noStrike" kern="1200" cap="none" spc="-75" normalizeH="0" baseline="0" noProof="0" dirty="0">
              <a:ln>
                <a:noFill/>
              </a:ln>
              <a:solidFill>
                <a:srgbClr val="002D6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4F59A-73FE-596B-F0B4-A0AC854068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75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C202A5-4F94-78FE-7275-C4C1B712F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>
                <a:latin typeface="Calibri"/>
                <a:cs typeface="Arial" pitchFamily="34" charset="0"/>
              </a:rPr>
              <a:t>HIV Therapy Recommended Regardless of CD4: START </a:t>
            </a:r>
            <a:endParaRPr lang="en-US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E1A19-C694-41B9-2689-4D413E14B7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31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F5B3FA-B9E3-4E07-4E02-A80CD7F5B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600"/>
              </a:spcBef>
            </a:pPr>
            <a:r>
              <a:rPr lang="en-US" sz="3700"/>
              <a:t>When to Start ART: </a:t>
            </a:r>
            <a:br>
              <a:rPr lang="en-US" sz="3700"/>
            </a:br>
            <a:r>
              <a:rPr lang="en-US" sz="3700" b="0"/>
              <a:t>Start as soon as possible after someone is diagnosed with HIV (including in HIV controllers) and regardless of CD4 cell count</a:t>
            </a:r>
            <a:endParaRPr lang="en-US" b="0" dirty="0">
              <a:latin typeface="Calibri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3EBA10-702C-E1A2-1ED8-EB00C1C5BD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4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9113A2-0FAC-0CBC-2C78-B971F1F7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321ABC-F1EB-16FF-2AE1-463228337E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0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309F60-0332-4366-0A3F-6BC733AF8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>
                <a:solidFill>
                  <a:schemeClr val="tx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HIV Replication Cycle and Classes of Antiretroviral Medications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DE79E3-9D8B-B9EF-982D-9030F345F3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4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9A63DA-6FAE-337B-50F3-5EA8536F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700">
                <a:solidFill>
                  <a:srgbClr val="0070C0"/>
                </a:solidFill>
              </a:rPr>
              <a:t>Recommended Initial Regimens: Integrase Inhibitor + Nucleoside Reverse Transcriptase Inhibitors</a:t>
            </a:r>
            <a:endParaRPr lang="en-US" b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D7237-888F-06BB-C8D4-FBB12C15D2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6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4E463F-4770-B066-80D5-D08EF6CE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+mn-lt"/>
              </a:rPr>
              <a:t>Monitoring PWH Who are Receiving ART</a:t>
            </a:r>
            <a:endParaRPr lang="en-US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BDA35B-26A3-757F-C659-E97610910B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7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98A80F-1922-FD88-C83B-5B2C7D8F5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latin typeface="Calibri"/>
                <a:ea typeface=""/>
                <a:cs typeface=""/>
              </a:rPr>
              <a:t>What are the Options for 2-drug therapy in PWH Who are Already Virologically Suppressed?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8B2086-300B-E99B-A36C-FC717355C5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95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44B010-789B-1B96-B405-6F5A2EA2E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>
                <a:latin typeface="+mn-lt"/>
              </a:rPr>
              <a:t>CAB/RPV in People with Adherence Challenges:</a:t>
            </a:r>
            <a:br>
              <a:rPr lang="en-US" sz="3200" b="1">
                <a:latin typeface="+mn-lt"/>
              </a:rPr>
            </a:br>
            <a:r>
              <a:rPr lang="en-US" sz="3200" b="1">
                <a:latin typeface="+mn-lt"/>
              </a:rPr>
              <a:t> LATITUDE (ACTG A5359)</a:t>
            </a:r>
            <a:endParaRPr lang="en-US" sz="32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95EE65-0EBC-1E4F-3638-EBD685BC51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7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0D5401-A068-7B98-9464-EC384035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400" b="1">
                <a:latin typeface="+mn-lt"/>
              </a:rPr>
              <a:t>Who Should Receive Injectable CAB/RPV? My Take</a:t>
            </a:r>
            <a:endParaRPr lang="en-US" sz="34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AB1953-A4A4-8F38-EE16-3F0BF92C6D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02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E7F520-A86B-C2C2-9C64-855A8832B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9694B1-94B0-3B50-09E5-47BFE29E16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8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DF442F-9EFD-8D1F-2B6C-E73D8F24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>
                <a:latin typeface="Calibri" pitchFamily="34" charset="0"/>
              </a:rPr>
              <a:t>ART </a:t>
            </a:r>
            <a:r>
              <a:rPr lang="en-US" sz="3600"/>
              <a:t>During Pregnancy:</a:t>
            </a:r>
            <a:br>
              <a:rPr lang="en-US" sz="3600"/>
            </a:br>
            <a:r>
              <a:rPr lang="en-US" sz="3200" b="0">
                <a:latin typeface="Calibri" pitchFamily="34" charset="0"/>
              </a:rPr>
              <a:t>DHHS </a:t>
            </a:r>
            <a:r>
              <a:rPr lang="en-US" sz="3200" b="0"/>
              <a:t>Guidelines</a:t>
            </a:r>
            <a:endParaRPr lang="en-US" sz="2800" b="0" dirty="0">
              <a:latin typeface="Calibri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45058A-1B86-DB15-0818-D3A52492DC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45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D121C5-F7A3-096B-4187-8F5FD1941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>
                <a:latin typeface="+mn-lt"/>
              </a:rPr>
              <a:t>Injectable Cabotegravir/Rilpivirine (CAB/RPV) in Pregnancy</a:t>
            </a:r>
            <a:endParaRPr lang="en-US" sz="36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D3A34C-AB1A-FD13-EA56-F9C5301720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62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CC5CA3-D6DE-059F-02A2-5B6F66F1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82561C-5581-1F12-4EA8-1A442B216D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2F9049-9F33-B11D-F542-86CA17F9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+mn-lt"/>
              </a:rPr>
              <a:t>Desiderata: “Things Wanted or Needed”</a:t>
            </a:r>
            <a:endParaRPr lang="en-US" sz="36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C057D-845B-7BD7-9274-5BA47E4BF3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20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667AED-D801-ECDF-EC5F-DC12FC9E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br>
              <a:rPr lang="en-US" sz="3200" b="1">
                <a:latin typeface="+mn-lt"/>
              </a:rPr>
            </a:br>
            <a:r>
              <a:rPr lang="en-US" sz="3200" b="1">
                <a:latin typeface="+mn-lt"/>
              </a:rPr>
              <a:t>Doravirine (DOR)/Islatravir (ISL): Switch Studies</a:t>
            </a:r>
            <a:endParaRPr lang="en-US" sz="32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3158B-4E67-BEF2-9E25-A0C28B0374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3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B8DF2B-D67A-5713-2B16-D4F3C13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3600" b="1">
                <a:latin typeface="+mn-lt"/>
              </a:rPr>
              <a:t>How Might We Use DOR/ISL?</a:t>
            </a:r>
            <a:endParaRPr lang="en-US" sz="36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638653-6329-61D8-9CA0-A1E28FF636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55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D81D87-7AE5-03B0-8C1D-29AB879AE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>
                <a:solidFill>
                  <a:srgbClr val="000000"/>
                </a:solidFill>
              </a:rPr>
              <a:t>Interactive Question</a:t>
            </a:r>
            <a:endParaRPr lang="en-US" sz="3200" b="1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12869B-50B8-FFC0-C475-9B60931FCA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17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A92EC7-F002-EDB0-42A3-52891ED9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sz="3400" b="1">
                <a:latin typeface="+mn-lt"/>
              </a:rPr>
            </a:br>
            <a:r>
              <a:rPr lang="en-US" sz="3400" b="1">
                <a:latin typeface="+mn-lt"/>
              </a:rPr>
              <a:t>Bictegravir/Lenacapavir (BIC/LEN) in People on Complex ART Regimens</a:t>
            </a:r>
            <a:endParaRPr lang="en-US" sz="34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DD74B-0DEC-47B8-EEBD-4059DE8DAE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79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AC6609-15A5-AB9A-CF04-2CD108AA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3600" b="1">
                <a:latin typeface="+mn-lt"/>
              </a:rPr>
              <a:t>How Might We Use BIC/LEN?</a:t>
            </a:r>
            <a:endParaRPr lang="en-US" sz="3600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844B62-C054-756A-0CDC-D98F639433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82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B195A1-8356-25DA-FBCB-18A22F44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Calibri" panose="020F0502020204030204" pitchFamily="34" charset="0"/>
                <a:cs typeface="Times New Roman" charset="0"/>
                <a:sym typeface="Times New Roman" charset="0"/>
              </a:rPr>
              <a:t>Additional Needs: Long-Acting; Activity against Drug Resistant HIV</a:t>
            </a:r>
            <a:endParaRPr lang="en-US" sz="32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9C4977-B0D1-6951-7750-0EF7F05857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39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8FD89F-E81E-EC7B-A242-CC4B12A66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7BA48E-C96A-1C04-9D30-101BA6CF1F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17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145A3D-811E-D82E-00F1-42D83D828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Summary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2862BB-EFC6-8D7F-6455-B53083B920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3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D272BB5-7E60-1A4C-3ADE-576664E13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5AC8A-D038-7764-AF5A-FC6A543D31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95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E46AB1-BACC-6762-645C-678806F3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1FBC0-4DD2-610B-E843-A8791579FA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18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Widescreen</PresentationFormat>
  <Paragraphs>25</Paragraphs>
  <Slides>29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Office Theme</vt:lpstr>
      <vt:lpstr>HIV Treatment Essentials: Principles of  Patient-Specific Antiretroviral Regimens</vt:lpstr>
      <vt:lpstr>Financial Relationships With Ineligible Companies (Formerly Described as Commercial Interests by the ACCME) Within the Last 2 Years</vt:lpstr>
      <vt:lpstr>Learning Objectives</vt:lpstr>
      <vt:lpstr>Pretest Question #1</vt:lpstr>
      <vt:lpstr>Initiation of Antiretroviral Therapy (ART)</vt:lpstr>
      <vt:lpstr>HIV Therapy Recommended Regardless of CD4: START </vt:lpstr>
      <vt:lpstr>When to Start ART:  Start as soon as possible after someone is diagnosed with HIV (including in HIV controllers) and regardless of CD4 cell count</vt:lpstr>
      <vt:lpstr>PowerPoint Presentation</vt:lpstr>
      <vt:lpstr>HIV Replication Cycle and Classes of Antiretroviral Medications</vt:lpstr>
      <vt:lpstr>Recommended Initial Regimens: Integrase Inhibitor + Nucleoside Reverse Transcriptase Inhibitors</vt:lpstr>
      <vt:lpstr>Monitoring PWH Who are Receiving ART</vt:lpstr>
      <vt:lpstr>What are the Options for 2-drug therapy in PWH Who are Already Virologically Suppressed?</vt:lpstr>
      <vt:lpstr>CAB/RPV in People with Adherence Challenges:  LATITUDE (ACTG A5359)</vt:lpstr>
      <vt:lpstr>Who Should Receive Injectable CAB/RPV? My Take</vt:lpstr>
      <vt:lpstr>PowerPoint Presentation</vt:lpstr>
      <vt:lpstr>ART During Pregnancy: DHHS Guidelines</vt:lpstr>
      <vt:lpstr>Injectable Cabotegravir/Rilpivirine (CAB/RPV) in Pregnancy</vt:lpstr>
      <vt:lpstr>PowerPoint Presentation</vt:lpstr>
      <vt:lpstr>Desiderata: “Things Wanted or Needed”</vt:lpstr>
      <vt:lpstr> Doravirine (DOR)/Islatravir (ISL): Switch Studies</vt:lpstr>
      <vt:lpstr>How Might We Use DOR/ISL?</vt:lpstr>
      <vt:lpstr>Interactive Question</vt:lpstr>
      <vt:lpstr> Bictegravir/Lenacapavir (BIC/LEN) in People on Complex ART Regimens</vt:lpstr>
      <vt:lpstr>How Might We Use BIC/LEN?</vt:lpstr>
      <vt:lpstr>Additional Needs: Long-Acting; Activity against Drug Resistant HIV</vt:lpstr>
      <vt:lpstr>PowerPoint Presentation</vt:lpstr>
      <vt:lpstr>Summary</vt:lpstr>
      <vt:lpstr>Posttest Question #1</vt:lpstr>
      <vt:lpstr>Posttest Explanation #1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2026-10-19T22:19:21Z</dcterms:created>
  <dcterms:modified xsi:type="dcterms:W3CDTF">2026-10-19T22:19:21Z</dcterms:modified>
</cp:coreProperties>
</file>