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7C7CFA-BD38-E6FA-C704-D90789F9C5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1EB387-18EB-A5E3-697E-59A403F800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00C95-D8BE-4FEC-AC53-E999B8D6C821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0DF39C4-87DD-F654-2326-8B31C48BE0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1617E07-A673-A0B5-D043-AE4656A477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5DC68-65FC-49A3-8EAA-EB1F4D02A7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25173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CFF6626-B8F1-8F9D-7CED-27B5041245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143B9F-9ED0-8E9E-9C2D-1E00DD523A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EE0C19-6468-1921-4FE5-ADB0A3D1AD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D700C95-D8BE-4FEC-AC53-E999B8D6C821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B4CAB7-33A3-29B8-07DF-8B66FDD826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379C0F-F11B-3A29-E24D-93FA9F7AC1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435DC68-65FC-49A3-8EAA-EB1F4D02A7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88909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E36B8F9-0D4C-7601-5001-928FE44EE1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Clinical Cases: Management of Special Populations and Complications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E4256D8-CC0A-7544-C4E8-60E7D30236C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33089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5CED4A8-4011-1E6B-5A41-3242CA764D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Financial Relationships With Ineligible Companies (Formerly Described as Commercial Interests by the ACCME) Within the Last 2 Years</a:t>
            </a:r>
            <a:endParaRPr lang="en-US" sz="36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06FF804-968D-3D8B-9A0A-C95F68DB1E8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34950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228C86F-7DDF-E266-D347-6FA6125414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Learning Objectives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7718655-C5C6-222D-1868-57A5F9898A9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4521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E6570FB-0941-C3F6-74B2-18E9E1E41F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Pretest Question #1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6165943-94D3-7D12-B90B-0C8013C970C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22864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97DCC61-3EAE-33C4-76A7-DAD396C632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Pretest Question #2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20C71E6-4884-415E-49EE-4659747BF9C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12266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978A268-1004-A0F8-DFC1-BDD7D69371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>
                <a:solidFill>
                  <a:schemeClr val="accent4">
                    <a:lumMod val="50000"/>
                  </a:schemeClr>
                </a:solidFill>
              </a:rPr>
              <a:t>Cardinal AIDS-Defining Illnesses</a:t>
            </a:r>
            <a:endParaRPr lang="en-US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FA0898C-E524-9736-E6D6-0D669C8F91F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81712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150422A-F413-E3AF-70C4-3439B37582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2800"/>
              <a:t>Distribution of CD4+ Lymphocyte Counts at Diagnosis of Opportunistic Infection 1990 – 1994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E76BA91-3A99-52A9-65E3-37261B8BFA7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16713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5C95814-96D3-FEE7-9F6A-54DDD9B6A7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/>
              <a:t>Opportunistic Infections Among HIV Infected Persons Are Declining But…They Still Occur</a:t>
            </a:r>
            <a:br>
              <a:rPr lang="en-US" sz="2400"/>
            </a:br>
            <a:r>
              <a:rPr lang="en-US" sz="2400"/>
              <a:t>(</a:t>
            </a:r>
            <a:r>
              <a:rPr lang="en-US" sz="1800"/>
              <a:t>2000–2010, United States and Canada, n= 63,541)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6E6746E-26E4-9DBD-0D0E-74AF7EB2264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9469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9532E77-3423-A0E8-E0A8-C8DECD0379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Clinical Indicators of Immunosuppression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0FE2144-3B0A-CD95-DF22-F8DD1D1C59B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21630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88C8399-E4F6-5EFF-7FBF-B95C1F52A4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2800"/>
              <a:t>How Quickly Does CD4 Rise Post ART?</a:t>
            </a:r>
            <a:br>
              <a:rPr lang="en-US" sz="2400"/>
            </a:br>
            <a:r>
              <a:rPr lang="en-US" sz="2000"/>
              <a:t>Median CD4 Counts At Time Points Following ART</a:t>
            </a:r>
            <a:endParaRPr lang="en-US" sz="240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D4F7CE2-A5E7-56CD-B9A4-DF89567B3BE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40108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B202B6E-DDA0-05ED-BDA4-E2CB712785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Case 1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B945A97-DC5A-7EE1-E3DA-52F4234DCA0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51085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A121A04-403A-67A8-0E53-661A02E963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ARS Question 1: </a:t>
            </a:r>
            <a:br>
              <a:rPr lang="en-US"/>
            </a:br>
            <a:r>
              <a:rPr lang="en-US"/>
              <a:t>What is the most likely diagnosis?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C2A5C1C-9235-8E61-258C-CBC5D400B49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24614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7759F5F-6726-8697-8236-9C24BCE2AB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1D0DDBC-E8F6-9809-2670-18689203A30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23707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44B7175-CDFF-E0E1-D2B4-5861A940A6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B6B2083-727D-39B5-8E45-98628BA4D47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5740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659AEF4-FDF7-F4FC-78DA-D633D49678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0EAA119-A365-237F-AD94-9E7C4194C31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71209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9B43C92-049C-8A26-80AD-7FE536123B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Management of Cryptococcal Meningitis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AB1B8B0-4C80-DD36-5F0F-686B82ECC56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02640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D12FB25-3F47-1A22-D3DB-3A5E6B7A8B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Case 1 (continued)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2F357FA-7D41-0A46-99D2-214181BB5A0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6589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C70038C-B775-61E2-1E37-E4FE3B81C6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ARS Question 2: </a:t>
            </a:r>
            <a:br>
              <a:rPr lang="en-US"/>
            </a:br>
            <a:r>
              <a:rPr lang="en-US"/>
              <a:t>When is the best time to initiate ARV Rx?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1E9CA3C-54DA-C975-124F-5473319D1B6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44916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5D76363-C2BB-593C-C28A-EFE88819F5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When to Start ART for Cryptococcal Meningitis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333C213-4D03-CD4D-ED9F-18C94249744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116651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C33C3FF-7F6D-25AA-A9D3-C966AE0845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ADDE990-2255-2DE2-FC78-97E12438C3C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837515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3BCE54C-9541-23A9-B9E3-46E241D84F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D7FA305-9AF0-8575-B5B2-AFAFCE97BCC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635656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0F716BB-CD27-FBFF-B72C-7E7EB1DE60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Case 1 (continued)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EDADFED-637D-5F44-628B-4490D3A30C1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517866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66E112F-B90E-810E-9058-4E0233ED1F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ARS Question 3: </a:t>
            </a:r>
            <a:br>
              <a:rPr lang="en-US"/>
            </a:br>
            <a:r>
              <a:rPr lang="en-US"/>
              <a:t>The most likely cause of the supraclavicular mass is: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8C51A03-A933-063D-3143-C94947F4D74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969315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E7E98CC-75CF-7CD4-7C82-275C4EE86C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Case 2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962DC81-AD60-5C09-3B1C-8199D90CC70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673857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A97405A-02F6-2F4B-43EE-12F0855FE7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buClr>
                <a:schemeClr val="bg2">
                  <a:lumMod val="25000"/>
                </a:schemeClr>
              </a:buClr>
            </a:pPr>
            <a:br>
              <a:rPr lang="en-US"/>
            </a:br>
            <a:r>
              <a:rPr lang="en-US"/>
              <a:t>ARS Question 4: The most likely INFECTIOUS cause of this pneumothorax is:</a:t>
            </a:r>
            <a:br>
              <a:rPr lang="en-US"/>
            </a:b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CDA9A5E-1A60-FED6-B9A1-6B7C8093E2A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136378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FEF45F5-7CF0-9724-99F5-3CE2D6F7F2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en-US">
                <a:ea typeface="ＭＳ Ｐゴシック" charset="-128"/>
              </a:rPr>
              <a:t>Distribution of CD4 Counts</a:t>
            </a:r>
            <a:br>
              <a:rPr lang="en-US">
                <a:ea typeface="ＭＳ Ｐゴシック" charset="-128"/>
              </a:rPr>
            </a:br>
            <a:r>
              <a:rPr lang="en-US">
                <a:ea typeface="ＭＳ Ｐゴシック" charset="-128"/>
              </a:rPr>
              <a:t>Measured within 4 Months of PCP</a:t>
            </a:r>
            <a:br>
              <a:rPr lang="en-US">
                <a:ea typeface="ＭＳ Ｐゴシック" charset="-128"/>
              </a:rPr>
            </a:br>
            <a:r>
              <a:rPr lang="en-US" sz="2000">
                <a:ea typeface="ＭＳ Ｐゴシック" charset="-128"/>
              </a:rPr>
              <a:t>(N = 24, 942 followed x 8 months)</a:t>
            </a:r>
            <a:endParaRPr lang="en-US" sz="2000" dirty="0">
              <a:ea typeface="ＭＳ Ｐゴシック" charset="-128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62358B1-B763-CBCD-E5A3-5FFFFB350F1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980539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A417C21-98DE-49D6-9A53-F73AF7BCAC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en-US" sz="3600">
                <a:ea typeface="ＭＳ Ｐゴシック" charset="-128"/>
              </a:rPr>
              <a:t>Therapy for Pneumocystis Pneumonia</a:t>
            </a:r>
            <a:endParaRPr lang="en-US" sz="3600" dirty="0">
              <a:ea typeface="ＭＳ Ｐゴシック" charset="-128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0901DB9-841A-12DE-0ADF-3B57C025A9E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512601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5CA5A4D-B94C-A387-767C-F07464C8E5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46CF69B-21E9-B0B8-9596-02CB85B1A3C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3164953"/>
      </p:ext>
    </p:extLst>
  </p:cSld>
  <p:clrMapOvr>
    <a:masterClrMapping/>
  </p:clrMapOvr>
  <p:transition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C8F781A-2A8A-E429-C5E6-F47E795558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CMV Colitis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F67DB5B-DDA9-7BA5-589D-CB9728E9FAC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019081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363A334-C99E-10A5-FF7F-CCE8F7FDC7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800"/>
              <a:t>CMV Retinitis</a:t>
            </a:r>
            <a:endParaRPr lang="en-US" sz="2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E02F549-7BDE-612D-9554-70DF69DB155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421692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F1EBAB9-953A-E1BF-2E82-7D9DFB6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Will You Be Able to Tell These Apart?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0DC3648-BC81-879E-12C9-ECA327D21F3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543023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AF2680A-C565-27D2-BFE2-75B608EF5C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Localized and Disseminated </a:t>
            </a:r>
            <a:br>
              <a:rPr lang="en-US"/>
            </a:br>
            <a:r>
              <a:rPr lang="en-US"/>
              <a:t>Varicella Zoster Virus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21CE763-AD27-03B2-843B-8FDAF65C5B2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154201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750A584-2520-68A1-E9B4-773F25D758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Perirectal HSV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61E1A14-EB37-0B2D-4716-43E1879B32E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504693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19B3899-00B9-5803-20FF-0E67E93E82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Kaposi Sarcoma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8C1B5FB-FFB4-3394-A8C8-FB289E5937E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945624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FA495A6-59EF-99B8-740E-4D8A54C57E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Kaposi Sarcoma</a:t>
            </a:r>
            <a:br>
              <a:rPr lang="en-US"/>
            </a:br>
            <a:r>
              <a:rPr lang="en-US" sz="2700"/>
              <a:t>Superinfected with Pseudomonas</a:t>
            </a:r>
            <a:endParaRPr lang="en-US" sz="27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FD40CD4-E545-BD04-F062-CEC58FEB7E2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52795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D3B45B5-E59F-A7E8-CE3D-23D622FB3E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Pulmonary KS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FF53377-CBDD-07EF-5675-EAFEEB26D96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307316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081B03C-84FA-A018-26CF-75A0B01854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200">
                <a:ea typeface="ＭＳ Ｐゴシック" charset="-128"/>
              </a:rPr>
              <a:t>34 Year Old Male with HIV</a:t>
            </a:r>
            <a:br>
              <a:rPr lang="en-US" sz="3200">
                <a:ea typeface="ＭＳ Ｐゴシック" charset="-128"/>
              </a:rPr>
            </a:br>
            <a:r>
              <a:rPr lang="en-US" sz="1600">
                <a:ea typeface="ＭＳ Ｐゴシック" charset="-128"/>
              </a:rPr>
              <a:t>(CD4=102,  VL=500k)</a:t>
            </a:r>
            <a:r>
              <a:rPr lang="en-US" sz="2000">
                <a:ea typeface="ＭＳ Ｐゴシック" charset="-128"/>
              </a:rPr>
              <a:t> </a:t>
            </a:r>
            <a:br>
              <a:rPr lang="en-US" sz="2000">
                <a:ea typeface="ＭＳ Ｐゴシック" charset="-128"/>
              </a:rPr>
            </a:br>
            <a:r>
              <a:rPr lang="en-US" sz="2000">
                <a:ea typeface="ＭＳ Ｐゴシック" charset="-128"/>
              </a:rPr>
              <a:t>      What is causing the pleural and pericardial effusions?</a:t>
            </a:r>
            <a:endParaRPr lang="en-US" sz="3600" dirty="0">
              <a:ea typeface="ＭＳ Ｐゴシック" charset="-128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FB8EB6C-9255-0CFE-2D08-D2E0A68678B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185816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D3F3BB3-B3F1-AA7C-DA9A-621D86A4D5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Body Cavity Lymphoma</a:t>
            </a:r>
            <a:br>
              <a:rPr lang="en-US"/>
            </a:br>
            <a:r>
              <a:rPr lang="en-US"/>
              <a:t>(Primary Effusion Lymphoma)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607C4BB-A91E-3EF0-1013-DF11C565C01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330952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D88E2C9-18ED-2D9F-36F1-1E34BAD980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HIV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CE6B2FC-E096-85A5-2E3B-158C5F03BEE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810856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74DF436-4772-C627-7615-9C06824151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Case 3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40825A9-7083-353A-46A7-7F53949C1AF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025846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301590D-2FAB-479A-AF73-5B6314B2EB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buClr>
                <a:schemeClr val="bg2">
                  <a:lumMod val="25000"/>
                </a:schemeClr>
              </a:buClr>
            </a:pPr>
            <a:r>
              <a:rPr lang="en-US"/>
              <a:t>ARS Question 5:  </a:t>
            </a:r>
            <a:r>
              <a:rPr lang="en-US" sz="4000" b="0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rPr>
              <a:t>Which regimen would you choose?</a:t>
            </a:r>
            <a:endParaRPr lang="en-US" sz="4000" b="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E1ECBBB-3FE2-2C7C-6564-BFD9A9DA549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879805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810B9F1-FA9A-A375-14F1-78EB96DAE9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Recommended ART During Pregnancy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69909B9-0B0A-61E4-FDC7-A12E35ACE46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079383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B6E0A7F-2D93-5AF7-BE60-FC6EF92361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 Conclusions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0967DB0-890A-324A-6000-174B542CC44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105027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E843D14-8236-BFED-5059-308000891C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Posttest Question #1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B9FC907-C3E7-4E53-FEA9-CA9E6E838FF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911397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4F72AE4-CF6C-7463-8C29-029D213115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Posttest Explanation #1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53FD9A3-046F-B4D6-7ED7-66A2B2401AE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654078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24ADDA6-A0CC-7017-310C-D96E305A2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Posttest Question #2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65AF2E4-4469-6532-2CA7-5960C91BE4B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15575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41C160D-8A21-D8CE-E789-95D590C70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Posttest Explanation #2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EC366FF-0557-C2B4-9DBF-55D8765B71C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377530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1393555-A0A1-FC91-9EDD-C45CDB9CAF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Posttest Explanation #2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3B01E9E-8742-5BCC-E1BA-CCDFC889946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199679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6CDE27A-CF50-D50A-D70D-8696EEB5F8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0B6C84D-7556-1E42-EE70-E2D8D6A14A4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630443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DE34351-EB66-A5FB-B5CE-F5F1BCF99C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en-US"/>
            </a:br>
            <a:br>
              <a:rPr lang="en-US"/>
            </a:br>
            <a:r>
              <a:rPr lang="en-US"/>
              <a:t>Q and A Session</a:t>
            </a:r>
            <a:br>
              <a:rPr lang="en-US"/>
            </a:br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E1ADF0C-269B-278E-B0E1-4984C3A4EE8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69467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325</Words>
  <Application>Microsoft Office PowerPoint</Application>
  <PresentationFormat>Widescreen</PresentationFormat>
  <Paragraphs>43</Paragraphs>
  <Slides>50</Slides>
  <Notes>0</Notes>
  <HiddenSlides>18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5" baseType="lpstr">
      <vt:lpstr>ＭＳ Ｐゴシック</vt:lpstr>
      <vt:lpstr>Aptos</vt:lpstr>
      <vt:lpstr>Aptos Display</vt:lpstr>
      <vt:lpstr>Arial</vt:lpstr>
      <vt:lpstr>Office Theme</vt:lpstr>
      <vt:lpstr>Clinical Cases: Management of Special Populations and Complications</vt:lpstr>
      <vt:lpstr>Financial Relationships With Ineligible Companies (Formerly Described as Commercial Interests by the ACCME) Within the Last 2 Years</vt:lpstr>
      <vt:lpstr>Learning Objectives</vt:lpstr>
      <vt:lpstr>Pretest Question #1</vt:lpstr>
      <vt:lpstr>Pretest Question #2</vt:lpstr>
      <vt:lpstr>Cardinal AIDS-Defining Illnesses</vt:lpstr>
      <vt:lpstr>Distribution of CD4+ Lymphocyte Counts at Diagnosis of Opportunistic Infection 1990 – 1994</vt:lpstr>
      <vt:lpstr>Opportunistic Infections Among HIV Infected Persons Are Declining But…They Still Occur (2000–2010, United States and Canada, n= 63,541)</vt:lpstr>
      <vt:lpstr>Clinical Indicators of Immunosuppression</vt:lpstr>
      <vt:lpstr>How Quickly Does CD4 Rise Post ART? Median CD4 Counts At Time Points Following ART</vt:lpstr>
      <vt:lpstr>Case 1</vt:lpstr>
      <vt:lpstr>ARS Question 1:  What is the most likely diagnosis?</vt:lpstr>
      <vt:lpstr>PowerPoint Presentation</vt:lpstr>
      <vt:lpstr>PowerPoint Presentation</vt:lpstr>
      <vt:lpstr>PowerPoint Presentation</vt:lpstr>
      <vt:lpstr>Management of Cryptococcal Meningitis </vt:lpstr>
      <vt:lpstr>Case 1 (continued)</vt:lpstr>
      <vt:lpstr>ARS Question 2:  When is the best time to initiate ARV Rx?</vt:lpstr>
      <vt:lpstr>When to Start ART for Cryptococcal Meningitis</vt:lpstr>
      <vt:lpstr>PowerPoint Presentation</vt:lpstr>
      <vt:lpstr>PowerPoint Presentation</vt:lpstr>
      <vt:lpstr>Case 1 (continued)</vt:lpstr>
      <vt:lpstr>ARS Question 3:  The most likely cause of the supraclavicular mass is:</vt:lpstr>
      <vt:lpstr>Case 2</vt:lpstr>
      <vt:lpstr> ARS Question 4: The most likely INFECTIOUS cause of this pneumothorax is: </vt:lpstr>
      <vt:lpstr>Distribution of CD4 Counts Measured within 4 Months of PCP (N = 24, 942 followed x 8 months)</vt:lpstr>
      <vt:lpstr>Therapy for Pneumocystis Pneumonia</vt:lpstr>
      <vt:lpstr>PowerPoint Presentation</vt:lpstr>
      <vt:lpstr>CMV Colitis</vt:lpstr>
      <vt:lpstr>CMV Retinitis</vt:lpstr>
      <vt:lpstr>Will You Be Able to Tell These Apart?</vt:lpstr>
      <vt:lpstr>Localized and Disseminated  Varicella Zoster Virus</vt:lpstr>
      <vt:lpstr>Perirectal HSV</vt:lpstr>
      <vt:lpstr>Kaposi Sarcoma</vt:lpstr>
      <vt:lpstr>Kaposi Sarcoma Superinfected with Pseudomonas</vt:lpstr>
      <vt:lpstr>Pulmonary KS</vt:lpstr>
      <vt:lpstr>34 Year Old Male with HIV (CD4=102,  VL=500k)        What is causing the pleural and pericardial effusions?</vt:lpstr>
      <vt:lpstr>Body Cavity Lymphoma (Primary Effusion Lymphoma)</vt:lpstr>
      <vt:lpstr>HIV</vt:lpstr>
      <vt:lpstr>Case 3</vt:lpstr>
      <vt:lpstr>ARS Question 5:  Which regimen would you choose?</vt:lpstr>
      <vt:lpstr>Recommended ART During Pregnancy</vt:lpstr>
      <vt:lpstr> Conclusions</vt:lpstr>
      <vt:lpstr>Posttest Question #1</vt:lpstr>
      <vt:lpstr>Posttest Explanation #1</vt:lpstr>
      <vt:lpstr>Posttest Question #2</vt:lpstr>
      <vt:lpstr>Posttest Explanation #2</vt:lpstr>
      <vt:lpstr>Posttest Explanation #2</vt:lpstr>
      <vt:lpstr>PowerPoint Presentation</vt:lpstr>
      <vt:lpstr>  Q and A Session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Jimmy He</dc:creator>
  <cp:lastModifiedBy>Jimmy He</cp:lastModifiedBy>
  <cp:revision>1</cp:revision>
  <dcterms:created xsi:type="dcterms:W3CDTF">2026-10-19T22:21:00Z</dcterms:created>
  <dcterms:modified xsi:type="dcterms:W3CDTF">2026-10-19T22:21:00Z</dcterms:modified>
</cp:coreProperties>
</file>