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015E-B3BD-6822-6C88-E5A9AA4C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E9709-B71C-89B4-F188-391D93A4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1225B-8873-4399-9BA0-40136156A8D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FAB92F-6169-C168-74D1-BD2D2DA97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6EE59-A0D9-45D5-A4E3-C2720B956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B4D71-6246-478C-B391-AFF615106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5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E9908-8B9B-CFFA-9DBE-ABA2F6A3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B1704-A60B-EC7F-F25E-A91C0B52C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40875-A54B-BE36-6802-B8C50B6AC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B1225B-8873-4399-9BA0-40136156A8D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4E191-D3C8-F707-E681-5165FFCF3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A545F-C1AD-555D-904A-0D5C50B15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7B4D71-6246-478C-B391-AFF6151064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027683-CF04-D8D0-9665-C5ED86EE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Evaluation and Preventative Care for Individuals Newly Diagnosed With HIV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FDD10E-7B88-D8AD-0148-E661D73EDC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4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7"/>
    </mc:Choice>
    <mc:Fallback xmlns="">
      <p:transition spd="slow" advTm="953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8D73FE-DA86-537D-EF8B-655B4D0CB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Financial Relationships With Ineligible Companies (Formerly Described as Commercial Interests by the ACCME) Within the Last 2 Years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FEA83D-D8F5-3880-9F07-021AC78205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4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1"/>
    </mc:Choice>
    <mc:Fallback xmlns="">
      <p:transition spd="slow" advTm="358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367834-D139-6840-89AA-D8DF29D9B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A19C7-ACEA-C1C9-0951-196E9134CF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70"/>
    </mc:Choice>
    <mc:Fallback xmlns="">
      <p:transition spd="slow" advTm="2207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0A920D-73B3-7860-4B1E-3668B2DA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Outline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83AF4-FFFD-59E0-D916-FA206798EC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25"/>
    </mc:Choice>
    <mc:Fallback xmlns="">
      <p:transition spd="slow" advTm="1112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B48903-945F-3902-8AAC-1D0C39BA1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Syndemics in HIV Primary Care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98BB7A-4AC4-A629-3079-EF6C5E455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1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2"/>
    </mc:Choice>
    <mc:Fallback xmlns="">
      <p:transition spd="slow" advTm="857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4E5612-52E8-E328-B756-FA989AF5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Why HIV Primary Care Matters in 2026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5BA94-C8AE-C201-BC67-7453126056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7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27"/>
    </mc:Choice>
    <mc:Fallback xmlns="">
      <p:transition spd="slow" advTm="4622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E56EC0-CDD2-5E92-1F38-400201E0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 does excellent HIV primary care look like?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3A7DAA-0C7A-693C-B6D0-8D5E66696C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31"/>
    </mc:Choice>
    <mc:Fallback xmlns="">
      <p:transition spd="slow" advTm="5623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3610FA-525C-26E3-435D-20C49887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Outline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52339A-E7BF-4D4D-6652-942D93EEC6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8"/>
    </mc:Choice>
    <mc:Fallback xmlns="">
      <p:transition spd="slow" advTm="146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289B3C-33F8-8426-5C9A-FCCF2EBDE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Initial Assessment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1693A-0B4A-78B8-B720-A4AE4B6DD2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2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61"/>
    </mc:Choice>
    <mc:Fallback xmlns="">
      <p:transition spd="slow" advTm="2646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5B0E89-CEB6-A496-0C60-D3CE0AF1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First Impression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EE1008-D1CF-4E9D-34D7-75439B5532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84"/>
    </mc:Choice>
    <mc:Fallback xmlns="">
      <p:transition spd="slow" advTm="3918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20A59D-6CDA-64EA-BC6E-44162009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Goals for the First Visit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77641B-D6B0-416D-AB4F-9E8AA1929C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8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26"/>
    </mc:Choice>
    <mc:Fallback xmlns="">
      <p:transition spd="slow" advTm="3542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F63B3F-0F21-1011-EEF1-628874D8A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History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06A6BB-AD3D-0A7D-BCF5-92822FC180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3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51"/>
    </mc:Choice>
    <mc:Fallback xmlns="">
      <p:transition spd="slow" advTm="4965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AA0922-DD43-8154-5310-2DC0DDB28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HIV-Specific History </a:t>
            </a:r>
            <a:r>
              <a:rPr lang="en-US" sz="2800" baseline="76000"/>
              <a:t>(New Diagnosis/New to Care)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B4CAD7-BF14-C404-9986-32EDE5D88E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64"/>
    </mc:Choice>
    <mc:Fallback xmlns="">
      <p:transition spd="slow" advTm="6786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C323C8-1F16-808A-E92B-17FA7C07B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Additional History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F924F7-A56E-5455-1B9A-8144D5762D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9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03"/>
    </mc:Choice>
    <mc:Fallback xmlns="">
      <p:transition spd="slow" advTm="8080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69C8EF-D3F0-6613-FB88-62DDD6334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Sensitive History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C677A-C03E-67BD-91EC-A09DD042E6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8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45"/>
    </mc:Choice>
    <mc:Fallback xmlns="">
      <p:transition spd="slow" advTm="5124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294A15-FC7B-1327-5431-57C80323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Doxycycline Post-Exposure Prophylaxis (DoxyPEP)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2E8430-CF60-586A-9A5B-B685380130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8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78"/>
    </mc:Choice>
    <mc:Fallback xmlns="">
      <p:transition spd="slow" advTm="3717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9DE41A-7B36-B909-B5CE-1792D6D97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Initial Labs/Studies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745AF-D943-7490-29D8-1026A59CD8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2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678"/>
    </mc:Choice>
    <mc:Fallback xmlns="">
      <p:transition spd="slow" advTm="18767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73C0AD-CD9B-7FCB-EAFD-492405CCF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Outline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91CCF0-0674-F567-2C5F-9FDD09F704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5"/>
    </mc:Choice>
    <mc:Fallback xmlns="">
      <p:transition spd="slow" advTm="514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3165F5-AE2A-EF6B-C829-128595945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Challenges with Vaccine Recommendations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859F8D-410C-F085-93DB-0BE1E22D6E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3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39"/>
    </mc:Choice>
    <mc:Fallback xmlns="">
      <p:transition spd="slow" advTm="4733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B12C08-00AD-6DC5-A8F6-9FB3EE86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Vaccinations for People with HIV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D33294-2516-AA9B-68D4-FA1D0ACCA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42"/>
    </mc:Choice>
    <mc:Fallback xmlns="">
      <p:transition spd="slow" advTm="6784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89193B-B205-960D-6E06-7064DC7F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Hepatitis B Vaccines and Serologies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CDAA5-3394-AD8B-0529-751ACEB0F3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411"/>
    </mc:Choice>
    <mc:Fallback xmlns="">
      <p:transition spd="slow" advTm="13041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5879ED-C2F5-7699-7823-A4E29C025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/>
              <a:t>Cancer in PWH</a:t>
            </a:r>
            <a:endParaRPr lang="en-US" sz="4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B944B1-3B77-795B-309F-8693348F25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68"/>
    </mc:Choice>
    <mc:Fallback xmlns="">
      <p:transition spd="slow" advTm="1816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C51886-5D45-66E3-8535-4923BD73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Cancer Screenings (not impacted by HIV)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B2292-0A4B-E9DB-28D3-470638803B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1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0"/>
    </mc:Choice>
    <mc:Fallback xmlns="">
      <p:transition spd="slow" advTm="213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749E6C-4154-A7DC-CDCC-4BF7F1E8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HPV-Related Cancer Screenings in PWH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34D364-AF5D-09C9-A8E0-48ACD935E4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42"/>
    </mc:Choice>
    <mc:Fallback xmlns="">
      <p:transition spd="slow" advTm="4964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96F9E8-7B92-C0B1-B3CE-2748B5ED4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HPV-Related Cancer Screenings in PWH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3A534F-0711-3019-FCFD-489127E46A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3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40"/>
    </mc:Choice>
    <mc:Fallback xmlns="">
      <p:transition spd="slow" advTm="4794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19F24A-2A28-27C9-384F-5DE4E8EA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Additional Screenings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0D6D7F-7FA8-DB92-0497-DD9F4D0BFB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1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2"/>
    </mc:Choice>
    <mc:Fallback xmlns="">
      <p:transition spd="slow" advTm="16492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45A486-914B-343D-43EC-7E32EE212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Risk of cardiometabolic disease in PWH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BCA155-A765-F201-2285-92FC59AF2E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7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46"/>
    </mc:Choice>
    <mc:Fallback xmlns="">
      <p:transition spd="slow" advTm="3834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D086D5-E33C-EB04-566E-18082F19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Cardiovascular-Kidney-Metabolic Syndrome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D44ADC-FF58-7712-CA16-CB3C8CE05A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90"/>
    </mc:Choice>
    <mc:Fallback xmlns="">
      <p:transition spd="slow" advTm="4799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791AAC-0221-AC44-F604-971B387D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Risk Assessment Tools Underestimate Risk for PWH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B2CB6-1C87-9F4F-666A-0E97767C88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7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71"/>
    </mc:Choice>
    <mc:Fallback xmlns="">
      <p:transition spd="slow" advTm="4607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1E437C-B6B0-10E1-12F5-547E5AEEB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Prevention and Treatment CKM Syndrome</a:t>
            </a:r>
            <a:endParaRPr lang="en-US" sz="2800" baseline="76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2328D-CEFA-2361-8C9D-EB00295B5B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4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41"/>
    </mc:Choice>
    <mc:Fallback xmlns="">
      <p:transition spd="slow" advTm="4654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1A396EF-1340-D98D-0750-5F9B85F2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Statins for Primary Prevention in PWH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D65BDB-4954-478B-EB76-6861B62618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4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49"/>
    </mc:Choice>
    <mc:Fallback xmlns="">
      <p:transition spd="slow" advTm="37149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9CB748-D079-6BF7-3EAE-24706F044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But Remember…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E790C2-6681-D315-FE65-29B8808719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6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26"/>
    </mc:Choice>
    <mc:Fallback xmlns="">
      <p:transition spd="slow" advTm="35426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Widescreen</PresentationFormat>
  <Paragraphs>32</Paragraphs>
  <Slides>32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 Theme</vt:lpstr>
      <vt:lpstr>Initial Evaluation and Preventative Care for Individuals Newly Diagnosed With HIV</vt:lpstr>
      <vt:lpstr>Financial Relationships With Ineligible Companies (Formerly Described as Commercial Interests by the ACCME) Within the Last 2 Years</vt:lpstr>
      <vt:lpstr>Learning Objectives</vt:lpstr>
      <vt:lpstr>Outline</vt:lpstr>
      <vt:lpstr>Syndemics in HIV Primary Care</vt:lpstr>
      <vt:lpstr>Why HIV Primary Care Matters in 2026</vt:lpstr>
      <vt:lpstr>What does excellent HIV primary care look like?</vt:lpstr>
      <vt:lpstr>Outline</vt:lpstr>
      <vt:lpstr>Initial Assessment</vt:lpstr>
      <vt:lpstr>First Impression</vt:lpstr>
      <vt:lpstr>Goals for the First Visit</vt:lpstr>
      <vt:lpstr>History</vt:lpstr>
      <vt:lpstr>HIV-Specific History (New Diagnosis/New to Care)</vt:lpstr>
      <vt:lpstr>Additional History</vt:lpstr>
      <vt:lpstr>Sensitive History</vt:lpstr>
      <vt:lpstr>Doxycycline Post-Exposure Prophylaxis (DoxyPEP)</vt:lpstr>
      <vt:lpstr>Initial Labs/Studies</vt:lpstr>
      <vt:lpstr>Outline</vt:lpstr>
      <vt:lpstr>Challenges with Vaccine Recommendations</vt:lpstr>
      <vt:lpstr>Vaccinations for People with HIV</vt:lpstr>
      <vt:lpstr>Hepatitis B Vaccines and Serologies</vt:lpstr>
      <vt:lpstr>Cancer in PWH</vt:lpstr>
      <vt:lpstr>Cancer Screenings (not impacted by HIV)</vt:lpstr>
      <vt:lpstr>HPV-Related Cancer Screenings in PWH</vt:lpstr>
      <vt:lpstr>HPV-Related Cancer Screenings in PWH</vt:lpstr>
      <vt:lpstr>Additional Screenings</vt:lpstr>
      <vt:lpstr>Risk of cardiometabolic disease in PWH</vt:lpstr>
      <vt:lpstr>Cardiovascular-Kidney-Metabolic Syndrome</vt:lpstr>
      <vt:lpstr>Risk Assessment Tools Underestimate Risk for PWH</vt:lpstr>
      <vt:lpstr>Prevention and Treatment CKM Syndrome</vt:lpstr>
      <vt:lpstr>Statins for Primary Prevention in PWH</vt:lpstr>
      <vt:lpstr>But Remember…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2026-10-19T22:18:26Z</dcterms:created>
  <dcterms:modified xsi:type="dcterms:W3CDTF">2026-10-19T22:18:26Z</dcterms:modified>
</cp:coreProperties>
</file>