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7BD22-DA2A-C69F-DBC8-C10DE85C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BBD716-E7E5-BE04-492A-66D2946DE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0CCD-8F8A-43EF-AF91-DD5D23D3557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1A14D4-31E1-EDFD-6B33-6C829E9B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0E7A15-6C8E-0978-268A-62712972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2AEF4-132C-475F-8BA8-B889A1BB9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20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ACE5BE-8F2B-35E3-6CCD-A43E01673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BB93C-71C9-DDB6-137E-822B62846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9AA19-6B55-77E6-5347-6F988AAD9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090CCD-8F8A-43EF-AF91-DD5D23D3557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DDFC0-A144-FD98-159A-06E246FA72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49DE5-AE06-ECF0-8EAE-057A8D50C4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D2AEF4-132C-475F-8BA8-B889A1BB9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594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FE1C92-BF56-AA50-AC8B-2775FB1D8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Historic Overview of M184V:</a:t>
            </a:r>
            <a:br>
              <a:rPr lang="en-US" sz="4400"/>
            </a:br>
            <a:r>
              <a:rPr lang="en-US" sz="4400"/>
              <a:t>Why Did We Care?</a:t>
            </a:r>
            <a:endParaRPr lang="en-US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B1AB39-F8BF-8400-E508-B85DC7B134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30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FA32AC-92CD-5A08-6C78-F420A7FE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Financial Relationships With Ineligible Companies (Formerly Described as Commercial Interests by the ACCME) Within the Last 2 Years</a:t>
            </a:r>
            <a:endParaRPr lang="en-US" sz="3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2A56A5-EAC6-7EA4-ED4B-DE1F5067D9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45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46B92B3-FD4D-88E0-40E5-DF8B4D1C9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54A065-8EAE-BFAF-3A18-91CAA882FF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5614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1F1247-EFD5-1D30-7421-7574BE517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C0F21F-250F-D021-C111-11AAE74693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580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33439F-8CBC-DB03-0242-A89016DEA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07B4B7-BA80-CBBB-B6E0-16B804D0D3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6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8EB203-D968-47D6-F1E7-152EFB48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Pretest Question #3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46CAED-EF34-FBA9-7748-2D19E51211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02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D50B41-F580-5512-B075-FC8C06A74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Discovery of mutations at position 184 in RT</a:t>
            </a:r>
            <a:endParaRPr lang="nl-NL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700CB1-8E0F-B19F-42E0-C12542EB7CB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91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741803-0F76-7BF1-6DE1-0F8B01D47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3TC monotherapy rapidly selects M184V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1F3858-3AC8-7D61-82F0-90BE9DA0A1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8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FFD193-6E20-BE8E-2A02-754862088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M184V gains 3TC resistance—but loses viral fitness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B5BE0D-D059-590C-7941-9C1B450140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3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B692E00-7B46-AE36-BFBC-A9290767F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solidFill>
                  <a:srgbClr val="FFFFFF"/>
                </a:solidFill>
                <a:latin typeface="Aptos"/>
              </a:rPr>
              <a:t>M184V/I blocks 3TC/FTC incorporation through steric hindrance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FAB44-D5D3-2010-5802-A94380B27D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21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1645FE-3942-5450-A28F-ACE27F71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M184V shifts NRTI susceptibility—up or down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2F0763-B364-2D43-9FA8-94F2E790C21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B02F1A-4D27-CEE1-1277-E60D75F63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solidFill>
                  <a:srgbClr val="FFFFFF"/>
                </a:solidFill>
                <a:latin typeface="Aptos"/>
              </a:rPr>
              <a:t>M184V is a genotypic readout of replication under 3TC pressure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5352E1-7C85-E490-03AB-2508F56906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2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711937-ADC9-C2AD-4770-D56B933E2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700" b="1">
                <a:solidFill>
                  <a:srgbClr val="FFFFFF"/>
                </a:solidFill>
                <a:latin typeface="Aptos"/>
              </a:rPr>
              <a:t>M184V/I is readily selected during ART—but rarely present before 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165F85-162B-56E5-89A5-EAB34D5B78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082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E778E6-C4A5-4889-2B86-054AC19A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solidFill>
                  <a:srgbClr val="FFFFFF"/>
                </a:solidFill>
                <a:latin typeface="Aptos"/>
              </a:rPr>
              <a:t>Pre-existing M184V/I matters with lower-barrier regimens</a:t>
            </a:r>
            <a:endParaRPr lang="nl-NL" sz="2800" b="1" dirty="0">
              <a:solidFill>
                <a:srgbClr val="FFFFFF"/>
              </a:solidFill>
              <a:latin typeface="Apto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94544-C3E7-CC28-8045-CAB84C8CCE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095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B8CD24-13E1-4709-73F4-AE4F013ED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800" b="1">
                <a:solidFill>
                  <a:srgbClr val="FFFFFF"/>
                </a:solidFill>
                <a:latin typeface="Aptos"/>
              </a:rPr>
              <a:t>NADIA: M184V/I did not predict poor response to second-line therapy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21D29C-9645-12F7-B6AC-FCC8FEFB53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527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F8894E6-F336-CD3C-BC8C-1D12F5FB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l-NL" sz="2700" b="1">
                <a:latin typeface="Aptos"/>
              </a:rPr>
              <a:t>Take-home: M184V/I links resistance, viral fitness and drug pressure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52C99C-6D9A-CCE1-C727-9634BF9FA0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8270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389B68F-A303-7EC5-DA43-9C52C07B8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/>
            </a:br>
            <a:br>
              <a:rPr lang="en-US"/>
            </a:br>
            <a:r>
              <a:rPr lang="en-US"/>
              <a:t>Q and A Session</a:t>
            </a:r>
            <a:br>
              <a:rPr lang="en-US"/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8C308A-9C67-1E27-71BE-5C4F2213C9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89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2637B6-3735-B6C4-B16C-8901734A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300"/>
              <a:t>M184V/I did not reduce suppression after switch to B/F/TAF</a:t>
            </a:r>
            <a:endParaRPr lang="nl-NL" sz="43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F91510-6E15-6749-4B5A-300CDA3A2E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172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</Words>
  <Application>Microsoft Office PowerPoint</Application>
  <PresentationFormat>Widescreen</PresentationFormat>
  <Paragraphs>18</Paragraphs>
  <Slides>18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Historic Overview of M184V: Why Did We Care?</vt:lpstr>
      <vt:lpstr>Financial Relationships With Ineligible Companies (Formerly Described as Commercial Interests by the ACCME) Within the Last 2 Years</vt:lpstr>
      <vt:lpstr>Learning Objectives</vt:lpstr>
      <vt:lpstr>Pretest Question #1</vt:lpstr>
      <vt:lpstr>Pretest Question #2</vt:lpstr>
      <vt:lpstr>Pretest Question #3</vt:lpstr>
      <vt:lpstr>Discovery of mutations at position 184 in RT</vt:lpstr>
      <vt:lpstr>3TC monotherapy rapidly selects M184V</vt:lpstr>
      <vt:lpstr>M184V gains 3TC resistance—but loses viral fitness</vt:lpstr>
      <vt:lpstr>M184V/I blocks 3TC/FTC incorporation through steric hindrance</vt:lpstr>
      <vt:lpstr>M184V shifts NRTI susceptibility—up or down </vt:lpstr>
      <vt:lpstr>M184V is a genotypic readout of replication under 3TC pressure</vt:lpstr>
      <vt:lpstr>M184V/I is readily selected during ART—but rarely present before ART</vt:lpstr>
      <vt:lpstr>Pre-existing M184V/I matters with lower-barrier regimens</vt:lpstr>
      <vt:lpstr>NADIA: M184V/I did not predict poor response to second-line therapy</vt:lpstr>
      <vt:lpstr>Take-home: M184V/I links resistance, viral fitness and drug pressure</vt:lpstr>
      <vt:lpstr>  Q and A Session </vt:lpstr>
      <vt:lpstr>M184V/I did not reduce suppression after switch to B/F/TAF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Jimmy He</dc:creator>
  <cp:lastModifiedBy>Jimmy He</cp:lastModifiedBy>
  <cp:revision>1</cp:revision>
  <dcterms:created xsi:type="dcterms:W3CDTF">2026-09-23T18:41:30Z</dcterms:created>
  <dcterms:modified xsi:type="dcterms:W3CDTF">2026-09-23T18:41:30Z</dcterms:modified>
</cp:coreProperties>
</file>