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9" r:id="rId5"/>
  </p:sldMasterIdLst>
  <p:notesMasterIdLst>
    <p:notesMasterId r:id="rId73"/>
  </p:notesMasterIdLst>
  <p:sldIdLst>
    <p:sldId id="266" r:id="rId6"/>
    <p:sldId id="2147472239" r:id="rId7"/>
    <p:sldId id="2147472240" r:id="rId8"/>
    <p:sldId id="2147472253" r:id="rId9"/>
    <p:sldId id="2147472254" r:id="rId10"/>
    <p:sldId id="2145707216" r:id="rId11"/>
    <p:sldId id="2147472229" r:id="rId12"/>
    <p:sldId id="271" r:id="rId13"/>
    <p:sldId id="262" r:id="rId14"/>
    <p:sldId id="278" r:id="rId15"/>
    <p:sldId id="279" r:id="rId16"/>
    <p:sldId id="2147472255" r:id="rId17"/>
    <p:sldId id="277" r:id="rId18"/>
    <p:sldId id="280" r:id="rId19"/>
    <p:sldId id="2145707212" r:id="rId20"/>
    <p:sldId id="287" r:id="rId21"/>
    <p:sldId id="286" r:id="rId22"/>
    <p:sldId id="288" r:id="rId23"/>
    <p:sldId id="2145707213" r:id="rId24"/>
    <p:sldId id="293" r:id="rId25"/>
    <p:sldId id="294" r:id="rId26"/>
    <p:sldId id="295" r:id="rId27"/>
    <p:sldId id="2147472247" r:id="rId28"/>
    <p:sldId id="2147472257" r:id="rId29"/>
    <p:sldId id="296" r:id="rId30"/>
    <p:sldId id="297" r:id="rId31"/>
    <p:sldId id="298" r:id="rId32"/>
    <p:sldId id="299" r:id="rId33"/>
    <p:sldId id="2147472238" r:id="rId34"/>
    <p:sldId id="2145707200" r:id="rId35"/>
    <p:sldId id="2145707206" r:id="rId36"/>
    <p:sldId id="2145707204" r:id="rId37"/>
    <p:sldId id="2147472248" r:id="rId38"/>
    <p:sldId id="2147472258" r:id="rId39"/>
    <p:sldId id="2147472231" r:id="rId40"/>
    <p:sldId id="289" r:id="rId41"/>
    <p:sldId id="290" r:id="rId42"/>
    <p:sldId id="291" r:id="rId43"/>
    <p:sldId id="292" r:id="rId44"/>
    <p:sldId id="2147472234" r:id="rId45"/>
    <p:sldId id="2145707201" r:id="rId46"/>
    <p:sldId id="2147472262" r:id="rId47"/>
    <p:sldId id="2145707207" r:id="rId48"/>
    <p:sldId id="2145707210" r:id="rId49"/>
    <p:sldId id="2145707209" r:id="rId50"/>
    <p:sldId id="2145707211" r:id="rId51"/>
    <p:sldId id="2145707214" r:id="rId52"/>
    <p:sldId id="2145707215" r:id="rId53"/>
    <p:sldId id="2145707208" r:id="rId54"/>
    <p:sldId id="2147472235" r:id="rId55"/>
    <p:sldId id="2147472236" r:id="rId56"/>
    <p:sldId id="274" r:id="rId57"/>
    <p:sldId id="281" r:id="rId58"/>
    <p:sldId id="2147472259" r:id="rId59"/>
    <p:sldId id="282" r:id="rId60"/>
    <p:sldId id="275" r:id="rId61"/>
    <p:sldId id="283" r:id="rId62"/>
    <p:sldId id="2147472260" r:id="rId63"/>
    <p:sldId id="276" r:id="rId64"/>
    <p:sldId id="284" r:id="rId65"/>
    <p:sldId id="2147472261" r:id="rId66"/>
    <p:sldId id="2147472249" r:id="rId67"/>
    <p:sldId id="2147472250" r:id="rId68"/>
    <p:sldId id="2147472251" r:id="rId69"/>
    <p:sldId id="2147472252" r:id="rId70"/>
    <p:sldId id="2147472230" r:id="rId71"/>
    <p:sldId id="267"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955" autoAdjust="0"/>
    <p:restoredTop sz="91494"/>
  </p:normalViewPr>
  <p:slideViewPr>
    <p:cSldViewPr snapToGrid="0">
      <p:cViewPr>
        <p:scale>
          <a:sx n="96" d="100"/>
          <a:sy n="96" d="100"/>
        </p:scale>
        <p:origin x="664" y="5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872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573276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937213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A24634-8D60-7543-95DB-F85CE5C0D769}" type="slidenum">
              <a:rPr lang="en-US" smtClean="0"/>
              <a:t>9</a:t>
            </a:fld>
            <a:endParaRPr lang="en-US"/>
          </a:p>
        </p:txBody>
      </p:sp>
    </p:spTree>
    <p:extLst>
      <p:ext uri="{BB962C8B-B14F-4D97-AF65-F5344CB8AC3E}">
        <p14:creationId xmlns:p14="http://schemas.microsoft.com/office/powerpoint/2010/main" val="2748240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27987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344634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634919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102967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391345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Skin biopsy showed Henderson-Patterson bodies which are large, oval-shaped viral inclusion bodies found within the cytoplasm of keratinocytes</a:t>
            </a:r>
          </a:p>
          <a:p>
            <a:endParaRPr lang="en-US" dirty="0"/>
          </a:p>
        </p:txBody>
      </p:sp>
    </p:spTree>
    <p:extLst>
      <p:ext uri="{BB962C8B-B14F-4D97-AF65-F5344CB8AC3E}">
        <p14:creationId xmlns:p14="http://schemas.microsoft.com/office/powerpoint/2010/main" val="4210467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25000-892A-0CB3-A0EE-D23B4FA1A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E057F-19F6-1B95-0873-4AC054B8416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F1F52F9-048A-FEA0-F349-E2852C2FCED6}"/>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Skin biopsy showed Henderson-Patterson bodies which are large, oval-shaped viral inclusion bodies found within the cytoplasm of keratinocytes</a:t>
            </a:r>
          </a:p>
          <a:p>
            <a:endParaRPr lang="en-US" dirty="0"/>
          </a:p>
        </p:txBody>
      </p:sp>
    </p:spTree>
    <p:extLst>
      <p:ext uri="{BB962C8B-B14F-4D97-AF65-F5344CB8AC3E}">
        <p14:creationId xmlns:p14="http://schemas.microsoft.com/office/powerpoint/2010/main" val="341242677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tif"/><Relationship Id="rId3" Type="http://schemas.openxmlformats.org/officeDocument/2006/relationships/tags" Target="../tags/tag3.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2.ti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tif"/><Relationship Id="rId3" Type="http://schemas.openxmlformats.org/officeDocument/2006/relationships/tags" Target="../tags/tag12.xml"/><Relationship Id="rId7" Type="http://schemas.openxmlformats.org/officeDocument/2006/relationships/image" Target="../media/image1.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Master" Target="../slideMasters/slideMaster2.xml"/><Relationship Id="rId5" Type="http://schemas.openxmlformats.org/officeDocument/2006/relationships/tags" Target="../tags/tag14.xml"/><Relationship Id="rId4"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2.tif"/><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7"/>
          <a:srcRect l="2429" t="25663" r="-1" b="6962"/>
          <a:stretch/>
        </p:blipFill>
        <p:spPr>
          <a:xfrm>
            <a:off x="215052" y="2568815"/>
            <a:ext cx="11767394" cy="3818054"/>
          </a:xfrm>
          <a:prstGeom prst="rect">
            <a:avLst/>
          </a:prstGeom>
        </p:spPr>
      </p:pic>
      <p:sp>
        <p:nvSpPr>
          <p:cNvPr id="12" name="Rectangle 11"/>
          <p:cNvSpPr>
            <a:spLocks noChangeArrowheads="1"/>
          </p:cNvSpPr>
          <p:nvPr>
            <p:custDataLst>
              <p:tags r:id="rId1"/>
            </p:custDataLst>
          </p:nvPr>
        </p:nvSpPr>
        <p:spPr bwMode="auto">
          <a:xfrm>
            <a:off x="215052" y="152400"/>
            <a:ext cx="11777133" cy="2318230"/>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2519722"/>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p:custDataLst>
              <p:tags r:id="rId4"/>
            </p:custDataLst>
          </p:nvPr>
        </p:nvSpPr>
        <p:spPr>
          <a:xfrm>
            <a:off x="312421" y="254001"/>
            <a:ext cx="11567160" cy="2111130"/>
          </a:xfrm>
        </p:spPr>
        <p:txBody>
          <a:bodyPr lIns="0" tIns="0" rIns="0" bIns="0"/>
          <a:lstStyle>
            <a:lvl1pPr algn="ctr">
              <a:defRPr sz="4000">
                <a:solidFill>
                  <a:srgbClr val="F3F2ED"/>
                </a:solidFill>
              </a:defRPr>
            </a:lvl1pPr>
          </a:lstStyle>
          <a:p>
            <a:r>
              <a:rPr lang="en-US" dirty="0"/>
              <a:t>Click to edit Master title style</a:t>
            </a:r>
          </a:p>
        </p:txBody>
      </p:sp>
      <p:sp>
        <p:nvSpPr>
          <p:cNvPr id="9" name="Subtitle 8"/>
          <p:cNvSpPr>
            <a:spLocks noGrp="1"/>
          </p:cNvSpPr>
          <p:nvPr>
            <p:ph type="subTitle" idx="1" hasCustomPrompt="1"/>
            <p:custDataLst>
              <p:tags r:id="rId5"/>
            </p:custDataLst>
          </p:nvPr>
        </p:nvSpPr>
        <p:spPr>
          <a:xfrm>
            <a:off x="4747098" y="2714017"/>
            <a:ext cx="6381345" cy="3658211"/>
          </a:xfrm>
          <a:noFill/>
          <a:ln>
            <a:noFill/>
          </a:ln>
        </p:spPr>
        <p:txBody>
          <a:bodyPr lIns="91425" tIns="91425" rIns="91425" bIns="91425" anchor="ctr" anchorCtr="0">
            <a:noAutofit/>
          </a:bodyPr>
          <a:lstStyle>
            <a:lvl1pPr marL="0" indent="0" algn="ctr">
              <a:lnSpc>
                <a:spcPct val="100000"/>
              </a:lnSpc>
              <a:spcAft>
                <a:spcPts val="0"/>
              </a:spcAft>
              <a:buNone/>
              <a:defRPr lang="en-US" sz="3600" b="1" i="0" spc="0" dirty="0">
                <a:ln w="3175" cmpd="sng">
                  <a:solidFill>
                    <a:schemeClr val="bg1">
                      <a:alpha val="66000"/>
                    </a:schemeClr>
                  </a:solidFill>
                  <a:prstDash val="solid"/>
                </a:ln>
                <a:solidFill>
                  <a:srgbClr val="006076"/>
                </a:solidFill>
                <a:effectLst/>
                <a:latin typeface="+mj-lt"/>
                <a:ea typeface="Roboto Slab"/>
                <a:cs typeface="Roboto Slab"/>
                <a:sym typeface="Roboto Slab"/>
              </a:defRPr>
            </a:lvl1pPr>
          </a:lstStyle>
          <a:p>
            <a:pPr marL="571486" lvl="0" indent="-571486">
              <a:lnSpc>
                <a:spcPct val="90000"/>
              </a:lnSpc>
              <a:spcBef>
                <a:spcPts val="0"/>
              </a:spcBef>
              <a:buClr>
                <a:srgbClr val="FFFFFF"/>
              </a:buClr>
            </a:pPr>
            <a:r>
              <a:rPr lang="en-US" dirty="0"/>
              <a:t>Click to Edit Master Subtitle Style</a:t>
            </a:r>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37670775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1 column">
    <p:spTree>
      <p:nvGrpSpPr>
        <p:cNvPr id="1" name="Shape 31"/>
        <p:cNvGrpSpPr/>
        <p:nvPr/>
      </p:nvGrpSpPr>
      <p:grpSpPr>
        <a:xfrm>
          <a:off x="0" y="0"/>
          <a:ext cx="0" cy="0"/>
          <a:chOff x="0" y="0"/>
          <a:chExt cx="0" cy="0"/>
        </a:xfrm>
      </p:grpSpPr>
      <p:sp>
        <p:nvSpPr>
          <p:cNvPr id="19" name="Rectangle 18">
            <a:extLst>
              <a:ext uri="{FF2B5EF4-FFF2-40B4-BE49-F238E27FC236}">
                <a16:creationId xmlns:a16="http://schemas.microsoft.com/office/drawing/2014/main" id="{24051E83-003E-0884-F2FD-19E4DBC0D340}"/>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21" name="Rectangle 20">
            <a:extLst>
              <a:ext uri="{FF2B5EF4-FFF2-40B4-BE49-F238E27FC236}">
                <a16:creationId xmlns:a16="http://schemas.microsoft.com/office/drawing/2014/main" id="{D333FB39-25A8-C49E-2EA5-21644F6B863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2" name="Rectangle 21">
            <a:extLst>
              <a:ext uri="{FF2B5EF4-FFF2-40B4-BE49-F238E27FC236}">
                <a16:creationId xmlns:a16="http://schemas.microsoft.com/office/drawing/2014/main" id="{BD49BBC5-5C1C-C6E9-3362-A782729EC9ED}"/>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2CC058B0-E4D9-F446-6847-0D45FF1F75BA}"/>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9882A16A-2286-6A7D-FE82-565A2C648A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D09CF69-B987-4D79-8D9B-59C9A21BCE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78784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13760" y="6687690"/>
            <a:ext cx="1217824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427568"/>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933240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933892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E8EFBC1-741D-4A40-B928-922A7F4E1C7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8ACF08DB-0249-6E65-0171-3E97E3566011}"/>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3985410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33" name="Shape 33"/>
          <p:cNvSpPr/>
          <p:nvPr/>
        </p:nvSpPr>
        <p:spPr>
          <a:xfrm>
            <a:off x="0" y="184567"/>
            <a:ext cx="12192000" cy="753956"/>
          </a:xfrm>
          <a:prstGeom prst="rect">
            <a:avLst/>
          </a:prstGeom>
          <a:noFill/>
          <a:ln>
            <a:noFill/>
          </a:ln>
        </p:spPr>
        <p:txBody>
          <a:bodyPr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2">
                    <a:lumMod val="25000"/>
                  </a:schemeClr>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 name="Rectangle 1">
            <a:extLst>
              <a:ext uri="{FF2B5EF4-FFF2-40B4-BE49-F238E27FC236}">
                <a16:creationId xmlns:a16="http://schemas.microsoft.com/office/drawing/2014/main" id="{A46BBB19-6F4F-C26B-418F-9AB7A9545B56}"/>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4" name="Rectangle 3">
            <a:extLst>
              <a:ext uri="{FF2B5EF4-FFF2-40B4-BE49-F238E27FC236}">
                <a16:creationId xmlns:a16="http://schemas.microsoft.com/office/drawing/2014/main" id="{F068A227-F221-CC13-86FB-C6D8DBC9C6DC}"/>
              </a:ext>
            </a:extLst>
          </p:cNvPr>
          <p:cNvSpPr/>
          <p:nvPr userDrawn="1"/>
        </p:nvSpPr>
        <p:spPr>
          <a:xfrm>
            <a:off x="13760" y="184568"/>
            <a:ext cx="304800"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5" name="Rectangle 4">
            <a:extLst>
              <a:ext uri="{FF2B5EF4-FFF2-40B4-BE49-F238E27FC236}">
                <a16:creationId xmlns:a16="http://schemas.microsoft.com/office/drawing/2014/main" id="{301E25D5-1754-DF18-91E7-B1462DEDD4A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6" name="Rectangle 5">
            <a:extLst>
              <a:ext uri="{FF2B5EF4-FFF2-40B4-BE49-F238E27FC236}">
                <a16:creationId xmlns:a16="http://schemas.microsoft.com/office/drawing/2014/main" id="{24A7525A-8D31-B13C-C53A-868E3DD8F3E9}"/>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7" name="Rectangle 6">
            <a:extLst>
              <a:ext uri="{FF2B5EF4-FFF2-40B4-BE49-F238E27FC236}">
                <a16:creationId xmlns:a16="http://schemas.microsoft.com/office/drawing/2014/main" id="{A050454E-40D3-1B79-BA04-A8A1171BE2AF}"/>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8" name="Rectangle 7">
            <a:extLst>
              <a:ext uri="{FF2B5EF4-FFF2-40B4-BE49-F238E27FC236}">
                <a16:creationId xmlns:a16="http://schemas.microsoft.com/office/drawing/2014/main" id="{6EFFEEBF-0DBA-B422-0469-A62519B50375}"/>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9" name="Slide Number Placeholder 6">
            <a:extLst>
              <a:ext uri="{FF2B5EF4-FFF2-40B4-BE49-F238E27FC236}">
                <a16:creationId xmlns:a16="http://schemas.microsoft.com/office/drawing/2014/main" id="{4F86DDCF-624E-1CE8-7831-1651B9833C63}"/>
              </a:ext>
            </a:extLst>
          </p:cNvPr>
          <p:cNvSpPr>
            <a:spLocks noGrp="1"/>
          </p:cNvSpPr>
          <p:nvPr>
            <p:ph type="sldNum" sz="quarter" idx="12"/>
          </p:nvPr>
        </p:nvSpPr>
        <p:spPr>
          <a:xfrm>
            <a:off x="10945397" y="6566336"/>
            <a:ext cx="1246603" cy="291664"/>
          </a:xfrm>
        </p:spPr>
        <p:txBody>
          <a:bodyPr/>
          <a:lstStyle>
            <a:lvl1pPr algn="r">
              <a:defRPr/>
            </a:lvl1pPr>
          </a:lstStyle>
          <a:p>
            <a:pPr defTabSz="914377"/>
            <a:r>
              <a:rPr lang="en-US">
                <a:solidFill>
                  <a:prstClr val="black">
                    <a:tint val="75000"/>
                  </a:prstClr>
                </a:solidFill>
                <a:latin typeface="Calibri" panose="020F0502020204030204"/>
                <a:cs typeface="Arial"/>
                <a:sym typeface="Arial"/>
              </a:rPr>
              <a:t>Slide </a:t>
            </a:r>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
        <p:nvSpPr>
          <p:cNvPr id="10" name="Text Placeholder 29">
            <a:extLst>
              <a:ext uri="{FF2B5EF4-FFF2-40B4-BE49-F238E27FC236}">
                <a16:creationId xmlns:a16="http://schemas.microsoft.com/office/drawing/2014/main" id="{F902DB40-38AA-4AF5-AB56-2661EBE1C190}"/>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12514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6"/>
          <a:srcRect t="37807" b="6962"/>
          <a:stretch/>
        </p:blipFill>
        <p:spPr>
          <a:xfrm>
            <a:off x="215051" y="3890839"/>
            <a:ext cx="11767396" cy="2496028"/>
          </a:xfrm>
          <a:prstGeom prst="rect">
            <a:avLst/>
          </a:prstGeom>
        </p:spPr>
      </p:pic>
      <p:sp>
        <p:nvSpPr>
          <p:cNvPr id="12" name="Rectangle 11"/>
          <p:cNvSpPr>
            <a:spLocks noChangeArrowheads="1"/>
          </p:cNvSpPr>
          <p:nvPr>
            <p:custDataLst>
              <p:tags r:id="rId1"/>
            </p:custDataLst>
          </p:nvPr>
        </p:nvSpPr>
        <p:spPr bwMode="auto">
          <a:xfrm>
            <a:off x="215052" y="152400"/>
            <a:ext cx="11777133" cy="3625035"/>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3834136"/>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hasCustomPrompt="1"/>
            <p:custDataLst>
              <p:tags r:id="rId4"/>
            </p:custDataLst>
          </p:nvPr>
        </p:nvSpPr>
        <p:spPr>
          <a:xfrm>
            <a:off x="312421" y="254001"/>
            <a:ext cx="11567160" cy="3392999"/>
          </a:xfrm>
        </p:spPr>
        <p:txBody>
          <a:bodyPr lIns="0" tIns="0" rIns="0" bIns="0" anchor="b">
            <a:normAutofit/>
          </a:bodyPr>
          <a:lstStyle>
            <a:lvl1pPr algn="ctr">
              <a:spcAft>
                <a:spcPts val="1600"/>
              </a:spcAft>
              <a:defRPr sz="4800">
                <a:solidFill>
                  <a:srgbClr val="F3F2ED"/>
                </a:solidFill>
              </a:defRPr>
            </a:lvl1pPr>
          </a:lstStyle>
          <a:p>
            <a:r>
              <a:rPr lang="en-US" dirty="0"/>
              <a:t>Q and A Session</a:t>
            </a:r>
            <a:br>
              <a:rPr lang="en-US" dirty="0"/>
            </a:br>
            <a:endParaRPr lang="en-US" dirty="0"/>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8641855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A8FCF4A6-DBFE-4434-92AA-ED23DBAB0CB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99B520AF-7883-0F1B-43A6-1718923A4430}"/>
              </a:ext>
            </a:extLst>
          </p:cNvPr>
          <p:cNvSpPr>
            <a:spLocks noGrp="1"/>
          </p:cNvSpPr>
          <p:nvPr>
            <p:ph type="body" sz="quarter" idx="10" hasCustomPrompt="1"/>
          </p:nvPr>
        </p:nvSpPr>
        <p:spPr>
          <a:xfrm>
            <a:off x="620184" y="1141664"/>
            <a:ext cx="11272013" cy="5345921"/>
          </a:xfrm>
        </p:spPr>
        <p:txBody>
          <a:bodyPr anchor="t"/>
          <a:lstStyle>
            <a:lvl1pPr marL="380990" indent="-380990">
              <a:lnSpc>
                <a:spcPct val="100000"/>
              </a:lnSpc>
              <a:spcBef>
                <a:spcPts val="0"/>
              </a:spcBef>
              <a:spcAft>
                <a:spcPts val="800"/>
              </a:spcAft>
              <a:buClr>
                <a:srgbClr val="003947"/>
              </a:buClr>
              <a:buFont typeface="Arial" panose="020B0604020202020204" pitchFamily="34" charset="0"/>
              <a:buChar char="•"/>
              <a:defRPr>
                <a:solidFill>
                  <a:srgbClr val="003947"/>
                </a:solidFill>
              </a:defRPr>
            </a:lvl1pPr>
            <a:lvl2pPr marL="774681" indent="-317492">
              <a:lnSpc>
                <a:spcPct val="100000"/>
              </a:lnSpc>
              <a:spcBef>
                <a:spcPts val="0"/>
              </a:spcBef>
              <a:spcAft>
                <a:spcPts val="800"/>
              </a:spcAft>
              <a:buClr>
                <a:srgbClr val="003947"/>
              </a:buClr>
              <a:buSzPct val="100000"/>
              <a:buFont typeface="Wingdings" panose="05000000000000000000" pitchFamily="2" charset="2"/>
              <a:buChar char="§"/>
              <a:defRPr/>
            </a:lvl2pPr>
            <a:lvl3pPr marL="1295368" indent="-380990">
              <a:lnSpc>
                <a:spcPct val="100000"/>
              </a:lnSpc>
              <a:spcBef>
                <a:spcPts val="0"/>
              </a:spcBef>
              <a:spcAft>
                <a:spcPts val="800"/>
              </a:spcAft>
              <a:buClr>
                <a:srgbClr val="003947"/>
              </a:buClr>
              <a:buSzPct val="100000"/>
              <a:buFont typeface="Courier New" panose="02070309020205020404" pitchFamily="49" charset="0"/>
              <a:buChar char="o"/>
              <a:defRPr sz="2667"/>
            </a:lvl3pPr>
            <a:lvl4pPr>
              <a:lnSpc>
                <a:spcPct val="100000"/>
              </a:lnSpc>
              <a:spcBef>
                <a:spcPts val="0"/>
              </a:spcBef>
              <a:spcAft>
                <a:spcPts val="800"/>
              </a:spcAft>
              <a:buClr>
                <a:srgbClr val="003947"/>
              </a:buClr>
              <a:defRPr sz="2400"/>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690658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74438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7"/>
          <a:srcRect l="2429" t="25663" r="-1" b="6962"/>
          <a:stretch/>
        </p:blipFill>
        <p:spPr>
          <a:xfrm>
            <a:off x="215052" y="2568815"/>
            <a:ext cx="11767394" cy="3818054"/>
          </a:xfrm>
          <a:prstGeom prst="rect">
            <a:avLst/>
          </a:prstGeom>
        </p:spPr>
      </p:pic>
      <p:sp>
        <p:nvSpPr>
          <p:cNvPr id="12" name="Rectangle 11"/>
          <p:cNvSpPr>
            <a:spLocks noChangeArrowheads="1"/>
          </p:cNvSpPr>
          <p:nvPr>
            <p:custDataLst>
              <p:tags r:id="rId1"/>
            </p:custDataLst>
          </p:nvPr>
        </p:nvSpPr>
        <p:spPr bwMode="auto">
          <a:xfrm>
            <a:off x="215052" y="152400"/>
            <a:ext cx="11777133" cy="2318230"/>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2519722"/>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p:custDataLst>
              <p:tags r:id="rId4"/>
            </p:custDataLst>
          </p:nvPr>
        </p:nvSpPr>
        <p:spPr>
          <a:xfrm>
            <a:off x="312421" y="254001"/>
            <a:ext cx="11567160" cy="2111130"/>
          </a:xfrm>
        </p:spPr>
        <p:txBody>
          <a:bodyPr lIns="0" tIns="0" rIns="0" bIns="0"/>
          <a:lstStyle>
            <a:lvl1pPr algn="ctr">
              <a:defRPr sz="4000">
                <a:solidFill>
                  <a:srgbClr val="F3F2ED"/>
                </a:solidFill>
              </a:defRPr>
            </a:lvl1pPr>
          </a:lstStyle>
          <a:p>
            <a:r>
              <a:rPr lang="en-US" dirty="0"/>
              <a:t>Click to edit Master title style</a:t>
            </a:r>
          </a:p>
        </p:txBody>
      </p:sp>
      <p:sp>
        <p:nvSpPr>
          <p:cNvPr id="9" name="Subtitle 8"/>
          <p:cNvSpPr>
            <a:spLocks noGrp="1"/>
          </p:cNvSpPr>
          <p:nvPr>
            <p:ph type="subTitle" idx="1" hasCustomPrompt="1"/>
            <p:custDataLst>
              <p:tags r:id="rId5"/>
            </p:custDataLst>
          </p:nvPr>
        </p:nvSpPr>
        <p:spPr>
          <a:xfrm>
            <a:off x="4747098" y="2714017"/>
            <a:ext cx="6381345" cy="3658211"/>
          </a:xfrm>
          <a:noFill/>
          <a:ln>
            <a:noFill/>
          </a:ln>
        </p:spPr>
        <p:txBody>
          <a:bodyPr lIns="91425" tIns="91425" rIns="91425" bIns="91425" anchor="ctr" anchorCtr="0">
            <a:noAutofit/>
          </a:bodyPr>
          <a:lstStyle>
            <a:lvl1pPr marL="0" indent="0" algn="l">
              <a:lnSpc>
                <a:spcPct val="100000"/>
              </a:lnSpc>
              <a:spcAft>
                <a:spcPts val="0"/>
              </a:spcAft>
              <a:buNone/>
              <a:defRPr lang="en-US" sz="3600" b="1" i="0" spc="0" dirty="0">
                <a:ln w="3175" cmpd="sng">
                  <a:solidFill>
                    <a:schemeClr val="bg1">
                      <a:alpha val="66000"/>
                    </a:schemeClr>
                  </a:solidFill>
                  <a:prstDash val="solid"/>
                </a:ln>
                <a:solidFill>
                  <a:srgbClr val="006076"/>
                </a:solidFill>
                <a:effectLst/>
                <a:latin typeface="+mj-lt"/>
                <a:ea typeface="Roboto Slab"/>
                <a:cs typeface="Roboto Slab"/>
                <a:sym typeface="Roboto Slab"/>
              </a:defRPr>
            </a:lvl1pPr>
          </a:lstStyle>
          <a:p>
            <a:pPr marL="571486" lvl="0" indent="-571486">
              <a:lnSpc>
                <a:spcPct val="90000"/>
              </a:lnSpc>
              <a:spcBef>
                <a:spcPts val="0"/>
              </a:spcBef>
              <a:buClr>
                <a:srgbClr val="FFFFFF"/>
              </a:buClr>
            </a:pPr>
            <a:r>
              <a:rPr lang="en-US" dirty="0"/>
              <a:t>Click to Edit Master Subtitle Style</a:t>
            </a:r>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270103339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1 column">
    <p:spTree>
      <p:nvGrpSpPr>
        <p:cNvPr id="1" name="Shape 31"/>
        <p:cNvGrpSpPr/>
        <p:nvPr/>
      </p:nvGrpSpPr>
      <p:grpSpPr>
        <a:xfrm>
          <a:off x="0" y="0"/>
          <a:ext cx="0" cy="0"/>
          <a:chOff x="0" y="0"/>
          <a:chExt cx="0" cy="0"/>
        </a:xfrm>
      </p:grpSpPr>
      <p:sp>
        <p:nvSpPr>
          <p:cNvPr id="19" name="Rectangle 18">
            <a:extLst>
              <a:ext uri="{FF2B5EF4-FFF2-40B4-BE49-F238E27FC236}">
                <a16:creationId xmlns:a16="http://schemas.microsoft.com/office/drawing/2014/main" id="{24051E83-003E-0884-F2FD-19E4DBC0D340}"/>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21" name="Rectangle 20">
            <a:extLst>
              <a:ext uri="{FF2B5EF4-FFF2-40B4-BE49-F238E27FC236}">
                <a16:creationId xmlns:a16="http://schemas.microsoft.com/office/drawing/2014/main" id="{D333FB39-25A8-C49E-2EA5-21644F6B863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2" name="Rectangle 21">
            <a:extLst>
              <a:ext uri="{FF2B5EF4-FFF2-40B4-BE49-F238E27FC236}">
                <a16:creationId xmlns:a16="http://schemas.microsoft.com/office/drawing/2014/main" id="{BD49BBC5-5C1C-C6E9-3362-A782729EC9ED}"/>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2CC058B0-E4D9-F446-6847-0D45FF1F75BA}"/>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9882A16A-2286-6A7D-FE82-565A2C648A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D09CF69-B987-4D79-8D9B-59C9A21BCE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952407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13760" y="6687690"/>
            <a:ext cx="1217824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427568"/>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1915506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1329491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E8EFBC1-741D-4A40-B928-922A7F4E1C7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8ACF08DB-0249-6E65-0171-3E97E3566011}"/>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402628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33" name="Shape 33"/>
          <p:cNvSpPr/>
          <p:nvPr/>
        </p:nvSpPr>
        <p:spPr>
          <a:xfrm>
            <a:off x="0" y="184567"/>
            <a:ext cx="12192000" cy="753956"/>
          </a:xfrm>
          <a:prstGeom prst="rect">
            <a:avLst/>
          </a:prstGeom>
          <a:noFill/>
          <a:ln>
            <a:noFill/>
          </a:ln>
        </p:spPr>
        <p:txBody>
          <a:bodyPr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2">
                    <a:lumMod val="25000"/>
                  </a:schemeClr>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 name="Rectangle 1">
            <a:extLst>
              <a:ext uri="{FF2B5EF4-FFF2-40B4-BE49-F238E27FC236}">
                <a16:creationId xmlns:a16="http://schemas.microsoft.com/office/drawing/2014/main" id="{A46BBB19-6F4F-C26B-418F-9AB7A9545B56}"/>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4" name="Rectangle 3">
            <a:extLst>
              <a:ext uri="{FF2B5EF4-FFF2-40B4-BE49-F238E27FC236}">
                <a16:creationId xmlns:a16="http://schemas.microsoft.com/office/drawing/2014/main" id="{F068A227-F221-CC13-86FB-C6D8DBC9C6DC}"/>
              </a:ext>
            </a:extLst>
          </p:cNvPr>
          <p:cNvSpPr/>
          <p:nvPr userDrawn="1"/>
        </p:nvSpPr>
        <p:spPr>
          <a:xfrm>
            <a:off x="13760" y="184568"/>
            <a:ext cx="304800"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5" name="Rectangle 4">
            <a:extLst>
              <a:ext uri="{FF2B5EF4-FFF2-40B4-BE49-F238E27FC236}">
                <a16:creationId xmlns:a16="http://schemas.microsoft.com/office/drawing/2014/main" id="{301E25D5-1754-DF18-91E7-B1462DEDD4A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6" name="Rectangle 5">
            <a:extLst>
              <a:ext uri="{FF2B5EF4-FFF2-40B4-BE49-F238E27FC236}">
                <a16:creationId xmlns:a16="http://schemas.microsoft.com/office/drawing/2014/main" id="{24A7525A-8D31-B13C-C53A-868E3DD8F3E9}"/>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7" name="Rectangle 6">
            <a:extLst>
              <a:ext uri="{FF2B5EF4-FFF2-40B4-BE49-F238E27FC236}">
                <a16:creationId xmlns:a16="http://schemas.microsoft.com/office/drawing/2014/main" id="{A050454E-40D3-1B79-BA04-A8A1171BE2AF}"/>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8" name="Rectangle 7">
            <a:extLst>
              <a:ext uri="{FF2B5EF4-FFF2-40B4-BE49-F238E27FC236}">
                <a16:creationId xmlns:a16="http://schemas.microsoft.com/office/drawing/2014/main" id="{6EFFEEBF-0DBA-B422-0469-A62519B50375}"/>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9" name="Slide Number Placeholder 6">
            <a:extLst>
              <a:ext uri="{FF2B5EF4-FFF2-40B4-BE49-F238E27FC236}">
                <a16:creationId xmlns:a16="http://schemas.microsoft.com/office/drawing/2014/main" id="{4F86DDCF-624E-1CE8-7831-1651B9833C63}"/>
              </a:ext>
            </a:extLst>
          </p:cNvPr>
          <p:cNvSpPr>
            <a:spLocks noGrp="1"/>
          </p:cNvSpPr>
          <p:nvPr>
            <p:ph type="sldNum" sz="quarter" idx="12"/>
          </p:nvPr>
        </p:nvSpPr>
        <p:spPr>
          <a:xfrm>
            <a:off x="10945397" y="6566336"/>
            <a:ext cx="1246603" cy="291664"/>
          </a:xfrm>
        </p:spPr>
        <p:txBody>
          <a:bodyPr/>
          <a:lstStyle>
            <a:lvl1pPr algn="r">
              <a:defRPr/>
            </a:lvl1pPr>
          </a:lstStyle>
          <a:p>
            <a:pPr defTabSz="914377"/>
            <a:r>
              <a:rPr lang="en-US">
                <a:solidFill>
                  <a:prstClr val="black">
                    <a:tint val="75000"/>
                  </a:prstClr>
                </a:solidFill>
                <a:latin typeface="Calibri" panose="020F0502020204030204"/>
                <a:cs typeface="Arial"/>
                <a:sym typeface="Arial"/>
              </a:rPr>
              <a:t>Slide </a:t>
            </a:r>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
        <p:nvSpPr>
          <p:cNvPr id="10" name="Text Placeholder 29">
            <a:extLst>
              <a:ext uri="{FF2B5EF4-FFF2-40B4-BE49-F238E27FC236}">
                <a16:creationId xmlns:a16="http://schemas.microsoft.com/office/drawing/2014/main" id="{F902DB40-38AA-4AF5-AB56-2661EBE1C190}"/>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086946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6"/>
          <a:srcRect t="37807" b="6962"/>
          <a:stretch/>
        </p:blipFill>
        <p:spPr>
          <a:xfrm>
            <a:off x="215051" y="3890839"/>
            <a:ext cx="11767396" cy="2496028"/>
          </a:xfrm>
          <a:prstGeom prst="rect">
            <a:avLst/>
          </a:prstGeom>
        </p:spPr>
      </p:pic>
      <p:sp>
        <p:nvSpPr>
          <p:cNvPr id="12" name="Rectangle 11"/>
          <p:cNvSpPr>
            <a:spLocks noChangeArrowheads="1"/>
          </p:cNvSpPr>
          <p:nvPr>
            <p:custDataLst>
              <p:tags r:id="rId1"/>
            </p:custDataLst>
          </p:nvPr>
        </p:nvSpPr>
        <p:spPr bwMode="auto">
          <a:xfrm>
            <a:off x="215052" y="152400"/>
            <a:ext cx="11777133" cy="3625035"/>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3834136"/>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hasCustomPrompt="1"/>
            <p:custDataLst>
              <p:tags r:id="rId4"/>
            </p:custDataLst>
          </p:nvPr>
        </p:nvSpPr>
        <p:spPr>
          <a:xfrm>
            <a:off x="312421" y="254001"/>
            <a:ext cx="11567160" cy="3392999"/>
          </a:xfrm>
        </p:spPr>
        <p:txBody>
          <a:bodyPr lIns="0" tIns="0" rIns="0" bIns="0" anchor="b">
            <a:normAutofit/>
          </a:bodyPr>
          <a:lstStyle>
            <a:lvl1pPr algn="ctr">
              <a:spcAft>
                <a:spcPts val="1600"/>
              </a:spcAft>
              <a:defRPr sz="4800">
                <a:solidFill>
                  <a:srgbClr val="F3F2ED"/>
                </a:solidFill>
              </a:defRPr>
            </a:lvl1pPr>
          </a:lstStyle>
          <a:p>
            <a:r>
              <a:rPr lang="en-US" dirty="0"/>
              <a:t>Q and A Session</a:t>
            </a:r>
            <a:br>
              <a:rPr lang="en-US" dirty="0"/>
            </a:br>
            <a:endParaRPr lang="en-US" dirty="0"/>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67713528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A8FCF4A6-DBFE-4434-92AA-ED23DBAB0CB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99B520AF-7883-0F1B-43A6-1718923A4430}"/>
              </a:ext>
            </a:extLst>
          </p:cNvPr>
          <p:cNvSpPr>
            <a:spLocks noGrp="1"/>
          </p:cNvSpPr>
          <p:nvPr>
            <p:ph type="body" sz="quarter" idx="10" hasCustomPrompt="1"/>
          </p:nvPr>
        </p:nvSpPr>
        <p:spPr>
          <a:xfrm>
            <a:off x="620184" y="1141664"/>
            <a:ext cx="11272013" cy="5345921"/>
          </a:xfrm>
        </p:spPr>
        <p:txBody>
          <a:bodyPr anchor="t"/>
          <a:lstStyle>
            <a:lvl1pPr marL="380990" indent="-380990">
              <a:lnSpc>
                <a:spcPct val="100000"/>
              </a:lnSpc>
              <a:spcBef>
                <a:spcPts val="0"/>
              </a:spcBef>
              <a:spcAft>
                <a:spcPts val="800"/>
              </a:spcAft>
              <a:buClr>
                <a:srgbClr val="003947"/>
              </a:buClr>
              <a:buFont typeface="Arial" panose="020B0604020202020204" pitchFamily="34" charset="0"/>
              <a:buChar char="•"/>
              <a:defRPr>
                <a:solidFill>
                  <a:srgbClr val="003947"/>
                </a:solidFill>
              </a:defRPr>
            </a:lvl1pPr>
            <a:lvl2pPr marL="774681" indent="-317492">
              <a:lnSpc>
                <a:spcPct val="100000"/>
              </a:lnSpc>
              <a:spcBef>
                <a:spcPts val="0"/>
              </a:spcBef>
              <a:spcAft>
                <a:spcPts val="800"/>
              </a:spcAft>
              <a:buClr>
                <a:srgbClr val="003947"/>
              </a:buClr>
              <a:buSzPct val="100000"/>
              <a:buFont typeface="Wingdings" panose="05000000000000000000" pitchFamily="2" charset="2"/>
              <a:buChar char="§"/>
              <a:defRPr/>
            </a:lvl2pPr>
            <a:lvl3pPr marL="1295368" indent="-380990">
              <a:lnSpc>
                <a:spcPct val="100000"/>
              </a:lnSpc>
              <a:spcBef>
                <a:spcPts val="0"/>
              </a:spcBef>
              <a:spcAft>
                <a:spcPts val="800"/>
              </a:spcAft>
              <a:buClr>
                <a:srgbClr val="003947"/>
              </a:buClr>
              <a:buSzPct val="100000"/>
              <a:buFont typeface="Courier New" panose="02070309020205020404" pitchFamily="49" charset="0"/>
              <a:buChar char="o"/>
              <a:defRPr sz="2667"/>
            </a:lvl3pPr>
            <a:lvl4pPr>
              <a:lnSpc>
                <a:spcPct val="100000"/>
              </a:lnSpc>
              <a:spcBef>
                <a:spcPts val="0"/>
              </a:spcBef>
              <a:spcAft>
                <a:spcPts val="800"/>
              </a:spcAft>
              <a:buClr>
                <a:srgbClr val="003947"/>
              </a:buClr>
              <a:defRPr sz="2400"/>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1862765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Tree>
    <p:extLst>
      <p:ext uri="{BB962C8B-B14F-4D97-AF65-F5344CB8AC3E}">
        <p14:creationId xmlns:p14="http://schemas.microsoft.com/office/powerpoint/2010/main" val="3504096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8" r:id="rId9"/>
  </p:sldLayoutIdLst>
  <p:hf hdr="0" dt="0"/>
  <p:txStyles>
    <p:titleStyle>
      <a:lvl1pPr algn="l" defTabSz="914377" rtl="0" eaLnBrk="1" latinLnBrk="0" hangingPunct="1">
        <a:lnSpc>
          <a:spcPct val="90000"/>
        </a:lnSpc>
        <a:spcBef>
          <a:spcPct val="0"/>
        </a:spcBef>
        <a:buNone/>
        <a:defRPr sz="4800" b="1" i="0" kern="1200">
          <a:solidFill>
            <a:schemeClr val="tx1"/>
          </a:solidFill>
          <a:latin typeface="Arial" panose="020B0604020202020204" pitchFamily="34" charset="0"/>
          <a:ea typeface="+mj-ea"/>
          <a:cs typeface="Arial" panose="020B0604020202020204" pitchFamily="34" charset="0"/>
        </a:defRPr>
      </a:lvl1pPr>
    </p:titleStyle>
    <p:bodyStyle>
      <a:lvl1pPr marL="393690" indent="-393690" algn="l" defTabSz="914377" rtl="0" eaLnBrk="1" latinLnBrk="0" hangingPunct="1">
        <a:lnSpc>
          <a:spcPct val="90000"/>
        </a:lnSpc>
        <a:spcBef>
          <a:spcPts val="1000"/>
        </a:spcBef>
        <a:spcAft>
          <a:spcPts val="1600"/>
        </a:spcAft>
        <a:buClr>
          <a:schemeClr val="accent5"/>
        </a:buClr>
        <a:buSzPct val="120000"/>
        <a:buFont typeface="Arial" panose="020B0604020202020204" pitchFamily="34" charset="0"/>
        <a:buChar char="•"/>
        <a:tabLst/>
        <a:defRPr sz="3733" kern="1200">
          <a:solidFill>
            <a:schemeClr val="tx1"/>
          </a:solidFill>
          <a:latin typeface="+mn-lt"/>
          <a:ea typeface="+mn-ea"/>
          <a:cs typeface="+mn-cs"/>
        </a:defRPr>
      </a:lvl1pPr>
      <a:lvl2pPr marL="774681" indent="-317492"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3200" kern="1200">
          <a:solidFill>
            <a:schemeClr val="tx1"/>
          </a:solidFill>
          <a:latin typeface="+mn-lt"/>
          <a:ea typeface="+mn-ea"/>
          <a:cs typeface="+mn-cs"/>
        </a:defRPr>
      </a:lvl2pPr>
      <a:lvl3pPr marL="1233986" indent="-31960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400" kern="1200">
          <a:solidFill>
            <a:schemeClr val="tx1"/>
          </a:solidFill>
          <a:latin typeface="+mn-lt"/>
          <a:ea typeface="+mn-ea"/>
          <a:cs typeface="+mn-cs"/>
        </a:defRPr>
      </a:lvl3pPr>
      <a:lvl4pPr marL="1676358" indent="-30055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133" kern="1200">
          <a:solidFill>
            <a:schemeClr val="tx1"/>
          </a:solidFill>
          <a:latin typeface="+mn-lt"/>
          <a:ea typeface="+mn-ea"/>
          <a:cs typeface="+mn-cs"/>
        </a:defRPr>
      </a:lvl4pPr>
      <a:lvl5pPr marL="2057349" indent="-228594"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defRPr sz="21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Tree>
    <p:extLst>
      <p:ext uri="{BB962C8B-B14F-4D97-AF65-F5344CB8AC3E}">
        <p14:creationId xmlns:p14="http://schemas.microsoft.com/office/powerpoint/2010/main" val="123648330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dt="0"/>
  <p:txStyles>
    <p:titleStyle>
      <a:lvl1pPr algn="l" defTabSz="914377" rtl="0" eaLnBrk="1" latinLnBrk="0" hangingPunct="1">
        <a:lnSpc>
          <a:spcPct val="90000"/>
        </a:lnSpc>
        <a:spcBef>
          <a:spcPct val="0"/>
        </a:spcBef>
        <a:buNone/>
        <a:defRPr sz="4800" b="1" i="0" kern="1200">
          <a:solidFill>
            <a:schemeClr val="tx1"/>
          </a:solidFill>
          <a:latin typeface="Arial" panose="020B0604020202020204" pitchFamily="34" charset="0"/>
          <a:ea typeface="+mj-ea"/>
          <a:cs typeface="Arial" panose="020B0604020202020204" pitchFamily="34" charset="0"/>
        </a:defRPr>
      </a:lvl1pPr>
    </p:titleStyle>
    <p:bodyStyle>
      <a:lvl1pPr marL="393690" indent="-393690" algn="l" defTabSz="914377" rtl="0" eaLnBrk="1" latinLnBrk="0" hangingPunct="1">
        <a:lnSpc>
          <a:spcPct val="90000"/>
        </a:lnSpc>
        <a:spcBef>
          <a:spcPts val="1000"/>
        </a:spcBef>
        <a:spcAft>
          <a:spcPts val="1600"/>
        </a:spcAft>
        <a:buClr>
          <a:schemeClr val="accent5"/>
        </a:buClr>
        <a:buSzPct val="120000"/>
        <a:buFont typeface="Arial" panose="020B0604020202020204" pitchFamily="34" charset="0"/>
        <a:buChar char="•"/>
        <a:tabLst/>
        <a:defRPr sz="3733" kern="1200">
          <a:solidFill>
            <a:schemeClr val="tx1"/>
          </a:solidFill>
          <a:latin typeface="+mn-lt"/>
          <a:ea typeface="+mn-ea"/>
          <a:cs typeface="+mn-cs"/>
        </a:defRPr>
      </a:lvl1pPr>
      <a:lvl2pPr marL="774681" indent="-317492"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3200" kern="1200">
          <a:solidFill>
            <a:schemeClr val="tx1"/>
          </a:solidFill>
          <a:latin typeface="+mn-lt"/>
          <a:ea typeface="+mn-ea"/>
          <a:cs typeface="+mn-cs"/>
        </a:defRPr>
      </a:lvl2pPr>
      <a:lvl3pPr marL="1233986" indent="-31960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400" kern="1200">
          <a:solidFill>
            <a:schemeClr val="tx1"/>
          </a:solidFill>
          <a:latin typeface="+mn-lt"/>
          <a:ea typeface="+mn-ea"/>
          <a:cs typeface="+mn-cs"/>
        </a:defRPr>
      </a:lvl3pPr>
      <a:lvl4pPr marL="1676358" indent="-30055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133" kern="1200">
          <a:solidFill>
            <a:schemeClr val="tx1"/>
          </a:solidFill>
          <a:latin typeface="+mn-lt"/>
          <a:ea typeface="+mn-ea"/>
          <a:cs typeface="+mn-cs"/>
        </a:defRPr>
      </a:lvl4pPr>
      <a:lvl5pPr marL="2057349" indent="-228594"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defRPr sz="21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clinicalinfo.hiv.gov/en/guidelines/hiv-clinical-guidelines-adult-and-adolescent-opportunistic-infections/whats-new"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png"/><Relationship Id="rId10" Type="http://schemas.microsoft.com/office/2007/relationships/hdphoto" Target="../media/hdphoto1.wdp"/><Relationship Id="rId4" Type="http://schemas.openxmlformats.org/officeDocument/2006/relationships/image" Target="../media/image5.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tiff"/></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50.tiff"/><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4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68.jpeg"/></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6.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www.iasusa.org/tam/september-2025/" TargetMode="Externa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2361-61EE-501B-9C82-66123C05E2A2}"/>
              </a:ext>
            </a:extLst>
          </p:cNvPr>
          <p:cNvSpPr>
            <a:spLocks noGrp="1"/>
          </p:cNvSpPr>
          <p:nvPr>
            <p:ph type="ctrTitle"/>
          </p:nvPr>
        </p:nvSpPr>
        <p:spPr/>
        <p:txBody>
          <a:bodyPr/>
          <a:lstStyle/>
          <a:p>
            <a:r>
              <a:rPr lang="en-US" dirty="0"/>
              <a:t>Diagnosis and Management of Common Opportunistic Infections in People With HIV</a:t>
            </a:r>
          </a:p>
        </p:txBody>
      </p:sp>
      <p:sp>
        <p:nvSpPr>
          <p:cNvPr id="3" name="Subtitle 2">
            <a:extLst>
              <a:ext uri="{FF2B5EF4-FFF2-40B4-BE49-F238E27FC236}">
                <a16:creationId xmlns:a16="http://schemas.microsoft.com/office/drawing/2014/main" id="{98E43089-C120-FAC7-CD7D-077B4B2F98A0}"/>
              </a:ext>
            </a:extLst>
          </p:cNvPr>
          <p:cNvSpPr>
            <a:spLocks noGrp="1"/>
          </p:cNvSpPr>
          <p:nvPr>
            <p:ph type="subTitle" idx="1"/>
          </p:nvPr>
        </p:nvSpPr>
        <p:spPr>
          <a:xfrm>
            <a:off x="4550979" y="3006969"/>
            <a:ext cx="7043563" cy="2971801"/>
          </a:xfrm>
        </p:spPr>
        <p:txBody>
          <a:bodyPr/>
          <a:lstStyle/>
          <a:p>
            <a:pPr>
              <a:spcBef>
                <a:spcPts val="0"/>
              </a:spcBef>
            </a:pPr>
            <a:r>
              <a:rPr lang="en-US" dirty="0"/>
              <a:t>Irini Sereti, MD, PhD</a:t>
            </a:r>
          </a:p>
          <a:p>
            <a:pPr>
              <a:spcBef>
                <a:spcPts val="0"/>
              </a:spcBef>
            </a:pPr>
            <a:r>
              <a:rPr lang="en-US" sz="3200" b="0" dirty="0"/>
              <a:t>Senior Clinical Investigator</a:t>
            </a:r>
          </a:p>
          <a:p>
            <a:pPr marL="461963" indent="-461963">
              <a:spcBef>
                <a:spcPts val="0"/>
              </a:spcBef>
            </a:pPr>
            <a:r>
              <a:rPr lang="en-US" sz="3200" b="0" dirty="0"/>
              <a:t>National Institute of Allergy and Infectious Diseases</a:t>
            </a:r>
          </a:p>
          <a:p>
            <a:pPr>
              <a:spcBef>
                <a:spcPts val="0"/>
              </a:spcBef>
            </a:pPr>
            <a:r>
              <a:rPr lang="en-US" sz="3200" b="0" dirty="0"/>
              <a:t>Bethesda, MD</a:t>
            </a:r>
          </a:p>
        </p:txBody>
      </p:sp>
      <p:pic>
        <p:nvPicPr>
          <p:cNvPr id="6" name="Picture 5">
            <a:extLst>
              <a:ext uri="{FF2B5EF4-FFF2-40B4-BE49-F238E27FC236}">
                <a16:creationId xmlns:a16="http://schemas.microsoft.com/office/drawing/2014/main" id="{5AE01537-9F59-314E-61F5-EEAEE27DCB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69019" y="3010932"/>
            <a:ext cx="2971800" cy="2963875"/>
          </a:xfrm>
          <a:prstGeom prst="rect">
            <a:avLst/>
          </a:prstGeom>
          <a:ln w="57150">
            <a:solidFill>
              <a:srgbClr val="7CA295"/>
            </a:solidFill>
          </a:ln>
        </p:spPr>
      </p:pic>
    </p:spTree>
    <p:extLst>
      <p:ext uri="{BB962C8B-B14F-4D97-AF65-F5344CB8AC3E}">
        <p14:creationId xmlns:p14="http://schemas.microsoft.com/office/powerpoint/2010/main" val="194490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A285-730C-FFF1-D308-E496B84786B8}"/>
              </a:ext>
            </a:extLst>
          </p:cNvPr>
          <p:cNvSpPr>
            <a:spLocks noGrp="1"/>
          </p:cNvSpPr>
          <p:nvPr>
            <p:ph type="title"/>
          </p:nvPr>
        </p:nvSpPr>
        <p:spPr/>
        <p:txBody>
          <a:bodyPr>
            <a:noAutofit/>
          </a:bodyPr>
          <a:lstStyle/>
          <a:p>
            <a:r>
              <a:rPr lang="en-US" sz="3600" dirty="0"/>
              <a:t>Financial Relationships With Ineligible Companies (Formerly Described as Commercial Interests by the ACCME) Within the Last 2 Years</a:t>
            </a:r>
          </a:p>
        </p:txBody>
      </p:sp>
      <p:sp>
        <p:nvSpPr>
          <p:cNvPr id="3" name="Text Placeholder 2">
            <a:extLst>
              <a:ext uri="{FF2B5EF4-FFF2-40B4-BE49-F238E27FC236}">
                <a16:creationId xmlns:a16="http://schemas.microsoft.com/office/drawing/2014/main" id="{B7B345DF-E910-0DB3-E4F7-E2E34C0DFB69}"/>
              </a:ext>
            </a:extLst>
          </p:cNvPr>
          <p:cNvSpPr>
            <a:spLocks noGrp="1"/>
          </p:cNvSpPr>
          <p:nvPr>
            <p:ph type="body" sz="quarter" idx="10"/>
          </p:nvPr>
        </p:nvSpPr>
        <p:spPr/>
        <p:txBody>
          <a:bodyPr/>
          <a:lstStyle/>
          <a:p>
            <a:pPr marL="0" indent="0">
              <a:buNone/>
            </a:pPr>
            <a:endParaRPr lang="en-US" dirty="0"/>
          </a:p>
          <a:p>
            <a:pPr marL="0" indent="0">
              <a:buNone/>
            </a:pPr>
            <a:r>
              <a:rPr lang="en-US" sz="3200" dirty="0"/>
              <a:t>Dr Sereti reported no relevant financial relationships with ineligible companies. (Updated October 23, 2026)</a:t>
            </a:r>
          </a:p>
        </p:txBody>
      </p:sp>
    </p:spTree>
    <p:extLst>
      <p:ext uri="{BB962C8B-B14F-4D97-AF65-F5344CB8AC3E}">
        <p14:creationId xmlns:p14="http://schemas.microsoft.com/office/powerpoint/2010/main" val="296657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4C9A-8D09-E991-DE5E-6009DBBBFD57}"/>
              </a:ext>
            </a:extLst>
          </p:cNvPr>
          <p:cNvSpPr>
            <a:spLocks noGrp="1"/>
          </p:cNvSpPr>
          <p:nvPr>
            <p:ph type="title"/>
          </p:nvPr>
        </p:nvSpPr>
        <p:spPr/>
        <p:txBody>
          <a:bodyPr/>
          <a:lstStyle/>
          <a:p>
            <a:r>
              <a:rPr lang="en-US" dirty="0"/>
              <a:t>Learning Objectives</a:t>
            </a:r>
          </a:p>
        </p:txBody>
      </p:sp>
      <p:sp>
        <p:nvSpPr>
          <p:cNvPr id="3" name="Text Placeholder 2">
            <a:extLst>
              <a:ext uri="{FF2B5EF4-FFF2-40B4-BE49-F238E27FC236}">
                <a16:creationId xmlns:a16="http://schemas.microsoft.com/office/drawing/2014/main" id="{3298171B-32E1-B557-7D64-F362B99870F5}"/>
              </a:ext>
            </a:extLst>
          </p:cNvPr>
          <p:cNvSpPr>
            <a:spLocks noGrp="1"/>
          </p:cNvSpPr>
          <p:nvPr>
            <p:ph type="body" sz="quarter" idx="10"/>
          </p:nvPr>
        </p:nvSpPr>
        <p:spPr/>
        <p:txBody>
          <a:bodyPr>
            <a:normAutofit/>
          </a:bodyPr>
          <a:lstStyle/>
          <a:p>
            <a:pPr marL="0" indent="0">
              <a:buNone/>
            </a:pPr>
            <a:r>
              <a:rPr lang="en-US" sz="2800" dirty="0"/>
              <a:t>On completion of this activity, learners will be able to:</a:t>
            </a:r>
          </a:p>
          <a:p>
            <a:pPr lvl="1"/>
            <a:r>
              <a:rPr lang="en-US" sz="2800" dirty="0"/>
              <a:t>Identify common HIV-associated opportunistic infections based on characteristic clinical findings and diagnostic data, including imaging, microbiologic, pathologic, and other features</a:t>
            </a:r>
          </a:p>
          <a:p>
            <a:pPr lvl="1"/>
            <a:r>
              <a:rPr lang="en-US" sz="2800" dirty="0"/>
              <a:t>Apply evidence-based approaches to the diagnosis and management of common opportunistic infections and their complications, including immune reconstitution inflammatory syndrome in people with HIV</a:t>
            </a:r>
          </a:p>
        </p:txBody>
      </p:sp>
    </p:spTree>
    <p:extLst>
      <p:ext uri="{BB962C8B-B14F-4D97-AF65-F5344CB8AC3E}">
        <p14:creationId xmlns:p14="http://schemas.microsoft.com/office/powerpoint/2010/main" val="1691178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D5AD6-423E-1747-DDA4-3DC735854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FBFD09-CC93-D9CC-42F0-4670F0E9E9A4}"/>
              </a:ext>
            </a:extLst>
          </p:cNvPr>
          <p:cNvSpPr>
            <a:spLocks noGrp="1"/>
          </p:cNvSpPr>
          <p:nvPr>
            <p:ph type="title"/>
          </p:nvPr>
        </p:nvSpPr>
        <p:spPr/>
        <p:txBody>
          <a:bodyPr/>
          <a:lstStyle/>
          <a:p>
            <a:r>
              <a:rPr lang="en-US" dirty="0"/>
              <a:t>Pretest Question #1</a:t>
            </a:r>
          </a:p>
        </p:txBody>
      </p:sp>
      <p:sp>
        <p:nvSpPr>
          <p:cNvPr id="3" name="Text Placeholder 2">
            <a:extLst>
              <a:ext uri="{FF2B5EF4-FFF2-40B4-BE49-F238E27FC236}">
                <a16:creationId xmlns:a16="http://schemas.microsoft.com/office/drawing/2014/main" id="{7A95F154-C0C1-C0B9-8A1D-6EAC2C4E3D2B}"/>
              </a:ext>
            </a:extLst>
          </p:cNvPr>
          <p:cNvSpPr>
            <a:spLocks noGrp="1"/>
          </p:cNvSpPr>
          <p:nvPr>
            <p:ph type="body" sz="quarter" idx="4294967295"/>
          </p:nvPr>
        </p:nvSpPr>
        <p:spPr>
          <a:xfrm>
            <a:off x="620184" y="1141664"/>
            <a:ext cx="11060539" cy="5345921"/>
          </a:xfrm>
        </p:spPr>
        <p:txBody>
          <a:bodyPr anchor="t">
            <a:noAutofit/>
          </a:bodyPr>
          <a:lstStyle/>
          <a:p>
            <a:pPr marL="0" indent="0">
              <a:buNone/>
            </a:pPr>
            <a:r>
              <a:rPr lang="en-US" sz="2600" dirty="0"/>
              <a:t>A 30-year-old woman with a new diagnosis of HIV presents for treatment initiation. Her CD4+ count is 36 cells/µL. She is mostly asymptomatic aside from mild fatigue and poor appetite. She reports 5 kg weight loss in the last 6 months. She lives and works in an urban environment with no travel outside of the US. Except for mild anemia, her basic laboratory values are within reference ranges. Which of the following would you prioritize before starting antiretroviral therapy (ART)?</a:t>
            </a:r>
          </a:p>
          <a:p>
            <a:pPr marL="914400" indent="-452438">
              <a:spcBef>
                <a:spcPts val="0"/>
              </a:spcBef>
              <a:spcAft>
                <a:spcPts val="1000"/>
              </a:spcAft>
              <a:buClr>
                <a:schemeClr val="tx1">
                  <a:lumMod val="75000"/>
                </a:schemeClr>
              </a:buClr>
              <a:buSzPct val="100000"/>
              <a:buFont typeface="+mj-lt"/>
              <a:buAutoNum type="alphaUcPeriod"/>
            </a:pPr>
            <a:r>
              <a:rPr lang="en-US" sz="2600" dirty="0"/>
              <a:t>Chest computed tomography scan and QuantiFERON-TB Gold assay</a:t>
            </a:r>
          </a:p>
          <a:p>
            <a:pPr marL="914400" indent="-452438">
              <a:spcBef>
                <a:spcPts val="0"/>
              </a:spcBef>
              <a:spcAft>
                <a:spcPts val="1000"/>
              </a:spcAft>
              <a:buClr>
                <a:schemeClr val="tx1">
                  <a:lumMod val="75000"/>
                </a:schemeClr>
              </a:buClr>
              <a:buSzPct val="100000"/>
              <a:buFont typeface="+mj-lt"/>
              <a:buAutoNum type="alphaUcPeriod"/>
            </a:pPr>
            <a:r>
              <a:rPr lang="en-US" sz="2600" dirty="0"/>
              <a:t>Induced sputum for acid-fast bacillus test</a:t>
            </a:r>
          </a:p>
          <a:p>
            <a:pPr marL="914400" indent="-452438">
              <a:spcBef>
                <a:spcPts val="0"/>
              </a:spcBef>
              <a:spcAft>
                <a:spcPts val="1000"/>
              </a:spcAft>
              <a:buClr>
                <a:schemeClr val="tx1">
                  <a:lumMod val="75000"/>
                </a:schemeClr>
              </a:buClr>
              <a:buSzPct val="100000"/>
              <a:buFont typeface="+mj-lt"/>
              <a:buAutoNum type="alphaUcPeriod"/>
            </a:pPr>
            <a:r>
              <a:rPr lang="en-US" sz="2600" dirty="0"/>
              <a:t>Hepatitis serology and serum cryptococcal antigen (</a:t>
            </a:r>
            <a:r>
              <a:rPr lang="en-US" sz="2600" dirty="0" err="1"/>
              <a:t>CrAg</a:t>
            </a:r>
            <a:r>
              <a:rPr lang="en-US" sz="2600" dirty="0"/>
              <a:t>) test</a:t>
            </a:r>
          </a:p>
          <a:p>
            <a:pPr marL="914400" indent="-452438">
              <a:spcBef>
                <a:spcPts val="0"/>
              </a:spcBef>
              <a:spcAft>
                <a:spcPts val="1000"/>
              </a:spcAft>
              <a:buClr>
                <a:schemeClr val="tx1">
                  <a:lumMod val="75000"/>
                </a:schemeClr>
              </a:buClr>
              <a:buSzPct val="100000"/>
              <a:buFont typeface="+mj-lt"/>
              <a:buAutoNum type="alphaUcPeriod"/>
            </a:pPr>
            <a:r>
              <a:rPr lang="en-US" sz="2600" i="1" dirty="0"/>
              <a:t>Toxoplasma</a:t>
            </a:r>
            <a:r>
              <a:rPr lang="en-US" sz="2600" dirty="0"/>
              <a:t> serology and brain magnetic resonance imaging (MRI)</a:t>
            </a:r>
          </a:p>
          <a:p>
            <a:pPr marL="0" indent="0">
              <a:buNone/>
            </a:pPr>
            <a:endParaRPr lang="en-US" sz="2600" dirty="0"/>
          </a:p>
        </p:txBody>
      </p:sp>
    </p:spTree>
    <p:extLst>
      <p:ext uri="{BB962C8B-B14F-4D97-AF65-F5344CB8AC3E}">
        <p14:creationId xmlns:p14="http://schemas.microsoft.com/office/powerpoint/2010/main" val="1581021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2C784-50DD-A205-1D88-9F9051A8A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1D3D3-5773-163F-3CA0-EFEDF9525AAE}"/>
              </a:ext>
            </a:extLst>
          </p:cNvPr>
          <p:cNvSpPr>
            <a:spLocks noGrp="1"/>
          </p:cNvSpPr>
          <p:nvPr>
            <p:ph type="title"/>
          </p:nvPr>
        </p:nvSpPr>
        <p:spPr/>
        <p:txBody>
          <a:bodyPr/>
          <a:lstStyle/>
          <a:p>
            <a:r>
              <a:rPr lang="en-US" dirty="0"/>
              <a:t>Pretest Question #2</a:t>
            </a:r>
          </a:p>
        </p:txBody>
      </p:sp>
      <p:sp>
        <p:nvSpPr>
          <p:cNvPr id="3" name="Text Placeholder 2">
            <a:extLst>
              <a:ext uri="{FF2B5EF4-FFF2-40B4-BE49-F238E27FC236}">
                <a16:creationId xmlns:a16="http://schemas.microsoft.com/office/drawing/2014/main" id="{0BC23605-44F6-C31E-A8CE-862A3F09B6F6}"/>
              </a:ext>
            </a:extLst>
          </p:cNvPr>
          <p:cNvSpPr>
            <a:spLocks noGrp="1"/>
          </p:cNvSpPr>
          <p:nvPr>
            <p:ph type="body" sz="quarter" idx="4294967295"/>
          </p:nvPr>
        </p:nvSpPr>
        <p:spPr>
          <a:xfrm>
            <a:off x="620184" y="1141664"/>
            <a:ext cx="11060539" cy="5345921"/>
          </a:xfrm>
        </p:spPr>
        <p:txBody>
          <a:bodyPr anchor="t">
            <a:noAutofit/>
          </a:bodyPr>
          <a:lstStyle/>
          <a:p>
            <a:pPr marL="0" indent="0">
              <a:buNone/>
            </a:pPr>
            <a:r>
              <a:rPr lang="en-US" sz="2600" dirty="0"/>
              <a:t>A man in his 40s who is hospitalized was diagnosed with HIV (CD4+ count 50 cells/µL) and </a:t>
            </a:r>
            <a:r>
              <a:rPr lang="en-US" sz="2600" i="1" dirty="0"/>
              <a:t>Pneumocystis jirovecii </a:t>
            </a:r>
            <a:r>
              <a:rPr lang="en-US" sz="2600" dirty="0"/>
              <a:t>pneumonia, for which he started trimethoprim-sulfamethoxazole (TMP-SMX) and prednisone 3 days ago. He currently has diarrhea. An ova and parasite stool test shows </a:t>
            </a:r>
            <a:r>
              <a:rPr lang="en-US" sz="2600" dirty="0" err="1"/>
              <a:t>cryptosporidia</a:t>
            </a:r>
            <a:r>
              <a:rPr lang="en-US" sz="2600" dirty="0"/>
              <a:t>. He is originally from Nicaragua and was raised on a farm. Which of the following is the most appropriate next step in his management? </a:t>
            </a:r>
          </a:p>
          <a:p>
            <a:pPr marL="914400" indent="-452438">
              <a:spcBef>
                <a:spcPts val="0"/>
              </a:spcBef>
              <a:spcAft>
                <a:spcPts val="1000"/>
              </a:spcAft>
              <a:buClr>
                <a:schemeClr val="tx1">
                  <a:lumMod val="75000"/>
                </a:schemeClr>
              </a:buClr>
              <a:buSzPct val="100000"/>
              <a:buFont typeface="+mj-lt"/>
              <a:buAutoNum type="alphaUcPeriod"/>
            </a:pPr>
            <a:r>
              <a:rPr lang="en-US" sz="2600" dirty="0"/>
              <a:t>Start antiretroviral therapy (ART) immediately</a:t>
            </a:r>
          </a:p>
          <a:p>
            <a:pPr marL="914400" indent="-452438">
              <a:spcBef>
                <a:spcPts val="0"/>
              </a:spcBef>
              <a:spcAft>
                <a:spcPts val="1000"/>
              </a:spcAft>
              <a:buClr>
                <a:schemeClr val="tx1">
                  <a:lumMod val="75000"/>
                </a:schemeClr>
              </a:buClr>
              <a:buSzPct val="100000"/>
              <a:buFont typeface="+mj-lt"/>
              <a:buAutoNum type="alphaUcPeriod"/>
            </a:pPr>
            <a:r>
              <a:rPr lang="en-US" sz="2600" dirty="0"/>
              <a:t>Start ART immediately and give 2 doses of ivermectin</a:t>
            </a:r>
          </a:p>
          <a:p>
            <a:pPr marL="914400" indent="-452438">
              <a:spcBef>
                <a:spcPts val="0"/>
              </a:spcBef>
              <a:spcAft>
                <a:spcPts val="1000"/>
              </a:spcAft>
              <a:buClr>
                <a:schemeClr val="tx1">
                  <a:lumMod val="75000"/>
                </a:schemeClr>
              </a:buClr>
              <a:buSzPct val="100000"/>
              <a:buFont typeface="+mj-lt"/>
              <a:buAutoNum type="alphaUcPeriod"/>
            </a:pPr>
            <a:r>
              <a:rPr lang="en-US" sz="2600" dirty="0"/>
              <a:t>Start ART immediately and initiate nitazoxanide </a:t>
            </a:r>
          </a:p>
          <a:p>
            <a:pPr marL="914400" indent="-452438">
              <a:spcBef>
                <a:spcPts val="0"/>
              </a:spcBef>
              <a:spcAft>
                <a:spcPts val="1000"/>
              </a:spcAft>
              <a:buClr>
                <a:schemeClr val="tx1">
                  <a:lumMod val="75000"/>
                </a:schemeClr>
              </a:buClr>
              <a:buSzPct val="100000"/>
              <a:buFont typeface="+mj-lt"/>
              <a:buAutoNum type="alphaUcPeriod"/>
            </a:pPr>
            <a:r>
              <a:rPr lang="en-US" sz="2600" dirty="0"/>
              <a:t>Defer ART until he is off prednisone</a:t>
            </a:r>
          </a:p>
          <a:p>
            <a:pPr marL="914400" indent="-452438">
              <a:spcBef>
                <a:spcPts val="0"/>
              </a:spcBef>
              <a:spcAft>
                <a:spcPts val="1000"/>
              </a:spcAft>
              <a:buClr>
                <a:schemeClr val="tx1">
                  <a:lumMod val="75000"/>
                </a:schemeClr>
              </a:buClr>
              <a:buSzPct val="100000"/>
              <a:buFont typeface="+mj-lt"/>
              <a:buAutoNum type="alphaUcPeriod"/>
            </a:pPr>
            <a:endParaRPr lang="en-US" sz="2600" dirty="0"/>
          </a:p>
          <a:p>
            <a:pPr marL="914400" indent="-452438">
              <a:spcBef>
                <a:spcPts val="0"/>
              </a:spcBef>
              <a:spcAft>
                <a:spcPts val="1000"/>
              </a:spcAft>
              <a:buClr>
                <a:schemeClr val="tx1">
                  <a:lumMod val="75000"/>
                </a:schemeClr>
              </a:buClr>
              <a:buSzPct val="100000"/>
              <a:buFont typeface="+mj-lt"/>
              <a:buAutoNum type="alphaUcPeriod"/>
            </a:pPr>
            <a:endParaRPr lang="en-US" sz="2600" dirty="0"/>
          </a:p>
          <a:p>
            <a:pPr marL="0" indent="0">
              <a:buNone/>
            </a:pPr>
            <a:endParaRPr lang="en-US" sz="2600" dirty="0"/>
          </a:p>
        </p:txBody>
      </p:sp>
    </p:spTree>
    <p:extLst>
      <p:ext uri="{BB962C8B-B14F-4D97-AF65-F5344CB8AC3E}">
        <p14:creationId xmlns:p14="http://schemas.microsoft.com/office/powerpoint/2010/main" val="3278233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7D776-7355-33FD-788B-277402F443BA}"/>
              </a:ext>
            </a:extLst>
          </p:cNvPr>
          <p:cNvSpPr>
            <a:spLocks noGrp="1"/>
          </p:cNvSpPr>
          <p:nvPr>
            <p:ph type="title"/>
          </p:nvPr>
        </p:nvSpPr>
        <p:spPr/>
        <p:txBody>
          <a:bodyPr/>
          <a:lstStyle/>
          <a:p>
            <a:r>
              <a:rPr lang="en-US" dirty="0"/>
              <a:t>Important to note</a:t>
            </a:r>
          </a:p>
        </p:txBody>
      </p:sp>
      <p:sp>
        <p:nvSpPr>
          <p:cNvPr id="3" name="Text Placeholder 2">
            <a:extLst>
              <a:ext uri="{FF2B5EF4-FFF2-40B4-BE49-F238E27FC236}">
                <a16:creationId xmlns:a16="http://schemas.microsoft.com/office/drawing/2014/main" id="{54DD9F52-F571-BCA5-F7E5-BA7BC3D2BFA3}"/>
              </a:ext>
            </a:extLst>
          </p:cNvPr>
          <p:cNvSpPr>
            <a:spLocks noGrp="1"/>
          </p:cNvSpPr>
          <p:nvPr>
            <p:ph type="body" sz="quarter" idx="10"/>
          </p:nvPr>
        </p:nvSpPr>
        <p:spPr/>
        <p:txBody>
          <a:bodyPr>
            <a:normAutofit fontScale="92500" lnSpcReduction="10000"/>
          </a:bodyPr>
          <a:lstStyle/>
          <a:p>
            <a:r>
              <a:rPr lang="en-US" dirty="0"/>
              <a:t>Meant to be a potpourri of OI with all real cases and images </a:t>
            </a:r>
          </a:p>
          <a:p>
            <a:r>
              <a:rPr lang="en-US" dirty="0"/>
              <a:t>We cannot discuss all OIs and will not cover any OI in great depth </a:t>
            </a:r>
          </a:p>
          <a:p>
            <a:r>
              <a:rPr lang="en-US" dirty="0"/>
              <a:t>Consider resources such as HHS HIV OI guidelines for more information </a:t>
            </a:r>
            <a:r>
              <a:rPr lang="en-US" dirty="0">
                <a:hlinkClick r:id="rId2"/>
              </a:rPr>
              <a:t>https://clinicalinfo.hiv.gov/en/guidelines/hiv-clinical-guidelines-adult-and-adolescent-opportunistic-infections/whats-new</a:t>
            </a:r>
            <a:endParaRPr lang="en-US" dirty="0"/>
          </a:p>
          <a:p>
            <a:pPr marL="0" indent="0">
              <a:buNone/>
            </a:pPr>
            <a:endParaRPr lang="en-US" dirty="0"/>
          </a:p>
        </p:txBody>
      </p:sp>
    </p:spTree>
    <p:extLst>
      <p:ext uri="{BB962C8B-B14F-4D97-AF65-F5344CB8AC3E}">
        <p14:creationId xmlns:p14="http://schemas.microsoft.com/office/powerpoint/2010/main" val="357388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9953F-AF8C-22E2-C281-0D75581FBD94}"/>
            </a:ext>
          </a:extLst>
        </p:cNvPr>
        <p:cNvGrpSpPr/>
        <p:nvPr/>
      </p:nvGrpSpPr>
      <p:grpSpPr>
        <a:xfrm>
          <a:off x="0" y="0"/>
          <a:ext cx="0" cy="0"/>
          <a:chOff x="0" y="0"/>
          <a:chExt cx="0" cy="0"/>
        </a:xfrm>
      </p:grpSpPr>
      <p:pic>
        <p:nvPicPr>
          <p:cNvPr id="6" name="Picture 5" descr="A screenshot of a medical management&#10;&#10;AI-generated content may be incorrect.">
            <a:extLst>
              <a:ext uri="{FF2B5EF4-FFF2-40B4-BE49-F238E27FC236}">
                <a16:creationId xmlns:a16="http://schemas.microsoft.com/office/drawing/2014/main" id="{31A4BD23-D7D7-D882-2B47-9446E56CB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descr="A screenshot of a web page&#10;&#10;AI-generated content may be incorrect.">
            <a:extLst>
              <a:ext uri="{FF2B5EF4-FFF2-40B4-BE49-F238E27FC236}">
                <a16:creationId xmlns:a16="http://schemas.microsoft.com/office/drawing/2014/main" id="{2EFD9EE0-2ED8-085D-0F04-80733A6921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677EF2C4-44B9-D8BB-D5B3-A16B0E9D39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screenshot of a web page&#10;&#10;AI-generated content may be incorrect.">
            <a:extLst>
              <a:ext uri="{FF2B5EF4-FFF2-40B4-BE49-F238E27FC236}">
                <a16:creationId xmlns:a16="http://schemas.microsoft.com/office/drawing/2014/main" id="{602F7AE2-70A0-52B7-7456-99ED4BCB02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descr="A close-up of a book&#10;&#10;AI-generated content may be incorrect.">
            <a:extLst>
              <a:ext uri="{FF2B5EF4-FFF2-40B4-BE49-F238E27FC236}">
                <a16:creationId xmlns:a16="http://schemas.microsoft.com/office/drawing/2014/main" id="{68F44167-280E-8D6E-1DEA-6D91CCE2EF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descr="A close-up of a book&#10;&#10;AI-generated content may be incorrect.">
            <a:extLst>
              <a:ext uri="{FF2B5EF4-FFF2-40B4-BE49-F238E27FC236}">
                <a16:creationId xmlns:a16="http://schemas.microsoft.com/office/drawing/2014/main" id="{7FF657A2-2B5B-38C0-8B00-E0962A3F14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2" name="Group 11">
            <a:extLst>
              <a:ext uri="{FF2B5EF4-FFF2-40B4-BE49-F238E27FC236}">
                <a16:creationId xmlns:a16="http://schemas.microsoft.com/office/drawing/2014/main" id="{77C3A463-8A01-DF74-C23A-EE4A7EB426AF}"/>
              </a:ext>
            </a:extLst>
          </p:cNvPr>
          <p:cNvGrpSpPr/>
          <p:nvPr/>
        </p:nvGrpSpPr>
        <p:grpSpPr>
          <a:xfrm>
            <a:off x="4528457" y="1031032"/>
            <a:ext cx="3135086" cy="4795936"/>
            <a:chOff x="4528457" y="1031032"/>
            <a:chExt cx="3135086" cy="4795936"/>
          </a:xfrm>
        </p:grpSpPr>
        <p:pic>
          <p:nvPicPr>
            <p:cNvPr id="2" name="Picture 1">
              <a:extLst>
                <a:ext uri="{FF2B5EF4-FFF2-40B4-BE49-F238E27FC236}">
                  <a16:creationId xmlns:a16="http://schemas.microsoft.com/office/drawing/2014/main" id="{C98E3DCA-9849-BEE1-7B11-CC14EC83B090}"/>
                </a:ext>
              </a:extLst>
            </p:cNvPr>
            <p:cNvPicPr>
              <a:picLocks noChangeAspect="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Lst>
            </a:blip>
            <a:srcRect l="18462" t="14946" r="44671" b="6055"/>
            <a:stretch>
              <a:fillRect/>
            </a:stretch>
          </p:blipFill>
          <p:spPr>
            <a:xfrm>
              <a:off x="4528457" y="1031032"/>
              <a:ext cx="3135086" cy="4795936"/>
            </a:xfrm>
            <a:prstGeom prst="rect">
              <a:avLst/>
            </a:prstGeom>
            <a:effectLst>
              <a:softEdge rad="231746"/>
            </a:effectLst>
          </p:spPr>
        </p:pic>
        <p:sp>
          <p:nvSpPr>
            <p:cNvPr id="9" name="TextBox 8">
              <a:extLst>
                <a:ext uri="{FF2B5EF4-FFF2-40B4-BE49-F238E27FC236}">
                  <a16:creationId xmlns:a16="http://schemas.microsoft.com/office/drawing/2014/main" id="{C6F001C2-7042-CDD7-767E-170EFD5F6573}"/>
                </a:ext>
              </a:extLst>
            </p:cNvPr>
            <p:cNvSpPr txBox="1"/>
            <p:nvPr/>
          </p:nvSpPr>
          <p:spPr>
            <a:xfrm>
              <a:off x="4876800" y="3911601"/>
              <a:ext cx="1346200" cy="338554"/>
            </a:xfrm>
            <a:prstGeom prst="rect">
              <a:avLst/>
            </a:prstGeom>
            <a:noFill/>
          </p:spPr>
          <p:txBody>
            <a:bodyPr wrap="square" rtlCol="0">
              <a:spAutoFit/>
            </a:bodyPr>
            <a:lstStyle/>
            <a:p>
              <a:r>
                <a:rPr lang="en-US" sz="1600" dirty="0">
                  <a:solidFill>
                    <a:schemeClr val="bg1"/>
                  </a:solidFill>
                  <a:latin typeface="Chalkboard" panose="03050602040202020205" pitchFamily="66" charset="77"/>
                  <a:cs typeface="Apple Chancery" panose="03020702040506060504" pitchFamily="66" charset="-79"/>
                </a:rPr>
                <a:t>Brian Epling</a:t>
              </a:r>
            </a:p>
          </p:txBody>
        </p:sp>
        <p:sp>
          <p:nvSpPr>
            <p:cNvPr id="10" name="TextBox 9">
              <a:extLst>
                <a:ext uri="{FF2B5EF4-FFF2-40B4-BE49-F238E27FC236}">
                  <a16:creationId xmlns:a16="http://schemas.microsoft.com/office/drawing/2014/main" id="{BDB63388-7A80-1239-8409-762C453B4B89}"/>
                </a:ext>
              </a:extLst>
            </p:cNvPr>
            <p:cNvSpPr txBox="1"/>
            <p:nvPr/>
          </p:nvSpPr>
          <p:spPr>
            <a:xfrm>
              <a:off x="5842000" y="2431893"/>
              <a:ext cx="1600200" cy="338554"/>
            </a:xfrm>
            <a:prstGeom prst="rect">
              <a:avLst/>
            </a:prstGeom>
            <a:noFill/>
          </p:spPr>
          <p:txBody>
            <a:bodyPr wrap="square" rtlCol="0">
              <a:spAutoFit/>
            </a:bodyPr>
            <a:lstStyle/>
            <a:p>
              <a:r>
                <a:rPr lang="en-US" sz="1600" dirty="0">
                  <a:solidFill>
                    <a:schemeClr val="bg1"/>
                  </a:solidFill>
                  <a:latin typeface="Chalkboard" panose="03050602040202020205" pitchFamily="66" charset="77"/>
                  <a:cs typeface="Apple Chancery" panose="03020702040506060504" pitchFamily="66" charset="-79"/>
                </a:rPr>
                <a:t>Maura Manion</a:t>
              </a:r>
            </a:p>
          </p:txBody>
        </p:sp>
        <p:sp>
          <p:nvSpPr>
            <p:cNvPr id="11" name="TextBox 10">
              <a:extLst>
                <a:ext uri="{FF2B5EF4-FFF2-40B4-BE49-F238E27FC236}">
                  <a16:creationId xmlns:a16="http://schemas.microsoft.com/office/drawing/2014/main" id="{C4920727-CAE2-46D7-1345-56AB17371E3F}"/>
                </a:ext>
              </a:extLst>
            </p:cNvPr>
            <p:cNvSpPr txBox="1"/>
            <p:nvPr/>
          </p:nvSpPr>
          <p:spPr>
            <a:xfrm>
              <a:off x="4622800" y="2262616"/>
              <a:ext cx="1346200" cy="338554"/>
            </a:xfrm>
            <a:prstGeom prst="rect">
              <a:avLst/>
            </a:prstGeom>
            <a:noFill/>
          </p:spPr>
          <p:txBody>
            <a:bodyPr wrap="square" rtlCol="0">
              <a:spAutoFit/>
            </a:bodyPr>
            <a:lstStyle/>
            <a:p>
              <a:r>
                <a:rPr lang="en-US" sz="1600" dirty="0">
                  <a:solidFill>
                    <a:schemeClr val="bg1"/>
                  </a:solidFill>
                  <a:latin typeface="Chalkboard" panose="03050602040202020205" pitchFamily="66" charset="77"/>
                  <a:cs typeface="Apple Chancery" panose="03020702040506060504" pitchFamily="66" charset="-79"/>
                </a:rPr>
                <a:t>Liz Laidlaw</a:t>
              </a:r>
            </a:p>
          </p:txBody>
        </p:sp>
      </p:grpSp>
    </p:spTree>
    <p:extLst>
      <p:ext uri="{BB962C8B-B14F-4D97-AF65-F5344CB8AC3E}">
        <p14:creationId xmlns:p14="http://schemas.microsoft.com/office/powerpoint/2010/main" val="40506823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9C4B9-7BDA-44E5-347D-287C0022AA74}"/>
              </a:ext>
            </a:extLst>
          </p:cNvPr>
          <p:cNvSpPr>
            <a:spLocks noGrp="1"/>
          </p:cNvSpPr>
          <p:nvPr>
            <p:ph type="title"/>
          </p:nvPr>
        </p:nvSpPr>
        <p:spPr>
          <a:xfrm>
            <a:off x="619596" y="387706"/>
            <a:ext cx="11272601" cy="1371600"/>
          </a:xfrm>
        </p:spPr>
        <p:txBody>
          <a:bodyPr>
            <a:normAutofit fontScale="90000"/>
          </a:bodyPr>
          <a:lstStyle/>
          <a:p>
            <a:r>
              <a:rPr lang="en-US" dirty="0"/>
              <a:t>Late diagnosis and OIs remain a problem in HIV care</a:t>
            </a:r>
            <a:br>
              <a:rPr lang="en-US" dirty="0"/>
            </a:br>
            <a:endParaRPr lang="en-US" dirty="0"/>
          </a:p>
        </p:txBody>
      </p:sp>
      <p:sp>
        <p:nvSpPr>
          <p:cNvPr id="3" name="Text Placeholder 2">
            <a:extLst>
              <a:ext uri="{FF2B5EF4-FFF2-40B4-BE49-F238E27FC236}">
                <a16:creationId xmlns:a16="http://schemas.microsoft.com/office/drawing/2014/main" id="{C3909A06-A401-2023-4E44-105C845704D0}"/>
              </a:ext>
            </a:extLst>
          </p:cNvPr>
          <p:cNvSpPr>
            <a:spLocks noGrp="1"/>
          </p:cNvSpPr>
          <p:nvPr>
            <p:ph type="body" sz="quarter" idx="10"/>
          </p:nvPr>
        </p:nvSpPr>
        <p:spPr>
          <a:xfrm>
            <a:off x="619596" y="1632306"/>
            <a:ext cx="11272013" cy="5098694"/>
          </a:xfrm>
        </p:spPr>
        <p:txBody>
          <a:bodyPr>
            <a:normAutofit fontScale="77500" lnSpcReduction="20000"/>
          </a:bodyPr>
          <a:lstStyle/>
          <a:p>
            <a:pPr lvl="0"/>
            <a:r>
              <a:rPr lang="en-US" b="1" dirty="0"/>
              <a:t>CDC NHSS, 2024 data:</a:t>
            </a:r>
            <a:r>
              <a:rPr lang="en-US" dirty="0"/>
              <a:t> Of 38,434 people aged 13+ diagnosed with HIV, </a:t>
            </a:r>
            <a:r>
              <a:rPr lang="en-US" b="1" dirty="0">
                <a:solidFill>
                  <a:schemeClr val="tx2"/>
                </a:solidFill>
              </a:rPr>
              <a:t>21.7% were stage 3 (AIDS) at diagnosis</a:t>
            </a:r>
            <a:r>
              <a:rPr lang="en-US" dirty="0">
                <a:solidFill>
                  <a:schemeClr val="tx2"/>
                </a:solidFill>
              </a:rPr>
              <a:t> </a:t>
            </a:r>
          </a:p>
          <a:p>
            <a:pPr lvl="0"/>
            <a:r>
              <a:rPr lang="en-US" b="1" dirty="0"/>
              <a:t>Viral suppression:</a:t>
            </a:r>
            <a:r>
              <a:rPr lang="en-US" dirty="0"/>
              <a:t> 68.5% of people with HIV (PWH) were virally suppressed</a:t>
            </a:r>
          </a:p>
          <a:p>
            <a:pPr lvl="0"/>
            <a:r>
              <a:rPr lang="en-US" dirty="0"/>
              <a:t>OIs are a marker of either late diagnosis, no ART, or disengagement from care, and more rarely ART failure in engaged patients</a:t>
            </a:r>
          </a:p>
          <a:p>
            <a:pPr lvl="0"/>
            <a:r>
              <a:rPr lang="en-US" dirty="0"/>
              <a:t>OIs may present </a:t>
            </a:r>
            <a:r>
              <a:rPr lang="en-US" b="1" dirty="0"/>
              <a:t>after ART initiation </a:t>
            </a:r>
            <a:r>
              <a:rPr lang="en-US" dirty="0"/>
              <a:t>with atypical features and/or inflammatory phenomena</a:t>
            </a:r>
          </a:p>
          <a:p>
            <a:pPr lvl="0"/>
            <a:r>
              <a:rPr lang="en-US" dirty="0"/>
              <a:t>NA-ACCORD hospitalizations, 2008–2018: </a:t>
            </a:r>
            <a:r>
              <a:rPr lang="en-US" b="1" dirty="0">
                <a:solidFill>
                  <a:schemeClr val="tx2"/>
                </a:solidFill>
              </a:rPr>
              <a:t>28% of hospitalized PWH had a history of an AIDS-defining illness</a:t>
            </a:r>
            <a:r>
              <a:rPr lang="en-US" dirty="0"/>
              <a:t>, compared with 13% of all PWH in care </a:t>
            </a:r>
          </a:p>
        </p:txBody>
      </p:sp>
      <p:sp>
        <p:nvSpPr>
          <p:cNvPr id="4" name="TextBox 3">
            <a:extLst>
              <a:ext uri="{FF2B5EF4-FFF2-40B4-BE49-F238E27FC236}">
                <a16:creationId xmlns:a16="http://schemas.microsoft.com/office/drawing/2014/main" id="{36735506-A23F-7134-FAAB-7C94419D9F47}"/>
              </a:ext>
            </a:extLst>
          </p:cNvPr>
          <p:cNvSpPr txBox="1"/>
          <p:nvPr/>
        </p:nvSpPr>
        <p:spPr>
          <a:xfrm>
            <a:off x="1066800" y="6489700"/>
            <a:ext cx="10007600" cy="369332"/>
          </a:xfrm>
          <a:prstGeom prst="rect">
            <a:avLst/>
          </a:prstGeom>
          <a:noFill/>
        </p:spPr>
        <p:txBody>
          <a:bodyPr wrap="square" rtlCol="0">
            <a:spAutoFit/>
          </a:bodyPr>
          <a:lstStyle/>
          <a:p>
            <a:pPr>
              <a:buClr>
                <a:schemeClr val="bg2">
                  <a:lumMod val="25000"/>
                </a:schemeClr>
              </a:buClr>
              <a:buSzPct val="120000"/>
            </a:pPr>
            <a:r>
              <a:rPr lang="en-US" i="1" dirty="0"/>
              <a:t>CDC NHSS, Davy-Mendez et al CID 2025</a:t>
            </a:r>
          </a:p>
        </p:txBody>
      </p:sp>
    </p:spTree>
    <p:extLst>
      <p:ext uri="{BB962C8B-B14F-4D97-AF65-F5344CB8AC3E}">
        <p14:creationId xmlns:p14="http://schemas.microsoft.com/office/powerpoint/2010/main" val="263357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BA6E8-C89E-AE61-3DDB-17DB5F205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4C0F5B-5FEF-389A-00A5-0F46D1F29C2F}"/>
              </a:ext>
            </a:extLst>
          </p:cNvPr>
          <p:cNvSpPr>
            <a:spLocks noGrp="1"/>
          </p:cNvSpPr>
          <p:nvPr>
            <p:ph type="title"/>
          </p:nvPr>
        </p:nvSpPr>
        <p:spPr/>
        <p:txBody>
          <a:bodyPr>
            <a:normAutofit fontScale="90000"/>
          </a:bodyPr>
          <a:lstStyle/>
          <a:p>
            <a:r>
              <a:rPr lang="en-US" dirty="0"/>
              <a:t>Incidence, hospitalizations and mortality</a:t>
            </a:r>
          </a:p>
        </p:txBody>
      </p:sp>
      <p:sp>
        <p:nvSpPr>
          <p:cNvPr id="3" name="Text Placeholder 2">
            <a:extLst>
              <a:ext uri="{FF2B5EF4-FFF2-40B4-BE49-F238E27FC236}">
                <a16:creationId xmlns:a16="http://schemas.microsoft.com/office/drawing/2014/main" id="{4CF6D61C-F251-7CF2-D16F-396D83714434}"/>
              </a:ext>
            </a:extLst>
          </p:cNvPr>
          <p:cNvSpPr>
            <a:spLocks noGrp="1"/>
          </p:cNvSpPr>
          <p:nvPr>
            <p:ph type="body" sz="quarter" idx="10"/>
          </p:nvPr>
        </p:nvSpPr>
        <p:spPr>
          <a:xfrm>
            <a:off x="299802" y="1574739"/>
            <a:ext cx="11592396" cy="4275076"/>
          </a:xfrm>
        </p:spPr>
        <p:txBody>
          <a:bodyPr>
            <a:noAutofit/>
          </a:bodyPr>
          <a:lstStyle/>
          <a:p>
            <a:pPr lvl="0"/>
            <a:r>
              <a:rPr lang="en-US" sz="2400" dirty="0"/>
              <a:t>National Inpatient Sample, 2011–2018: 1.7 million hospital discharges for PWH</a:t>
            </a:r>
            <a:r>
              <a:rPr lang="en-US" sz="2400" b="1" dirty="0"/>
              <a:t>, 9.2% involved an OI. </a:t>
            </a:r>
            <a:r>
              <a:rPr lang="en-US" sz="2400" dirty="0"/>
              <a:t>The OI hospitalization rate fell from 2,725 to 1,647 per 100,000 PWH between 2011 and 2018 </a:t>
            </a:r>
          </a:p>
          <a:p>
            <a:pPr lvl="0"/>
            <a:r>
              <a:rPr lang="en-US" sz="2400" b="1" dirty="0"/>
              <a:t>Per-pathogen 2018 rates (per 100,000 PWH):</a:t>
            </a:r>
            <a:r>
              <a:rPr lang="en-US" sz="2400" dirty="0"/>
              <a:t> PJP 591, esophageal candidiasis 505, CMV 250, cryptococcosis 182, disseminated NTM 153, TB 99, histoplasmosis 61 </a:t>
            </a:r>
          </a:p>
          <a:p>
            <a:pPr lvl="0"/>
            <a:r>
              <a:rPr lang="en-US" sz="2400" b="1" dirty="0"/>
              <a:t>Hospitalizations with OI are costly:</a:t>
            </a:r>
            <a:r>
              <a:rPr lang="en-US" sz="2400" dirty="0"/>
              <a:t> median stay was 7 vs 4 days, and median charges were about $50,600 vs $28,700 for stays without an OI </a:t>
            </a:r>
          </a:p>
          <a:p>
            <a:pPr lvl="0"/>
            <a:r>
              <a:rPr lang="en-US" sz="2400" dirty="0"/>
              <a:t>Higher odds of OI hospitalization were seen with </a:t>
            </a:r>
            <a:r>
              <a:rPr lang="en-US" sz="2400" b="1" dirty="0"/>
              <a:t>younger age, male sex, non-White race/ethnicity and being uninsured </a:t>
            </a:r>
          </a:p>
          <a:p>
            <a:r>
              <a:rPr lang="en-US" sz="2400" b="1" dirty="0">
                <a:solidFill>
                  <a:srgbClr val="C00000"/>
                </a:solidFill>
              </a:rPr>
              <a:t>6.0% ended in in-hospital death, </a:t>
            </a:r>
            <a:r>
              <a:rPr lang="en-US" sz="2400" b="1" dirty="0">
                <a:solidFill>
                  <a:schemeClr val="tx2"/>
                </a:solidFill>
              </a:rPr>
              <a:t>proportion was flat at 5.9% in both 2011 and 2018</a:t>
            </a:r>
            <a:endParaRPr lang="en-US" sz="2400" i="1" dirty="0">
              <a:solidFill>
                <a:schemeClr val="tx2"/>
              </a:solidFill>
            </a:endParaRPr>
          </a:p>
        </p:txBody>
      </p:sp>
      <p:sp>
        <p:nvSpPr>
          <p:cNvPr id="4" name="TextBox 3">
            <a:extLst>
              <a:ext uri="{FF2B5EF4-FFF2-40B4-BE49-F238E27FC236}">
                <a16:creationId xmlns:a16="http://schemas.microsoft.com/office/drawing/2014/main" id="{4C27417C-A0DF-F268-EFEF-95955A605A88}"/>
              </a:ext>
            </a:extLst>
          </p:cNvPr>
          <p:cNvSpPr txBox="1"/>
          <p:nvPr/>
        </p:nvSpPr>
        <p:spPr>
          <a:xfrm>
            <a:off x="619597" y="6397642"/>
            <a:ext cx="12001500" cy="584775"/>
          </a:xfrm>
          <a:prstGeom prst="rect">
            <a:avLst/>
          </a:prstGeom>
          <a:noFill/>
        </p:spPr>
        <p:txBody>
          <a:bodyPr wrap="square" rtlCol="0">
            <a:spAutoFit/>
          </a:bodyPr>
          <a:lstStyle/>
          <a:p>
            <a:r>
              <a:rPr lang="en-US" sz="1600" i="1" dirty="0" err="1"/>
              <a:t>Bielick</a:t>
            </a:r>
            <a:r>
              <a:rPr lang="en-US" sz="1600" i="1" dirty="0"/>
              <a:t> et al. Clin Infect Dis</a:t>
            </a:r>
            <a:r>
              <a:rPr lang="en-US" sz="1600" dirty="0"/>
              <a:t> 2024, Davy-Mendez et al. </a:t>
            </a:r>
            <a:r>
              <a:rPr lang="en-US" sz="1600" i="1" dirty="0"/>
              <a:t>Clin Infect Dis</a:t>
            </a:r>
            <a:r>
              <a:rPr lang="en-US" sz="1600" dirty="0"/>
              <a:t>  2025 and </a:t>
            </a:r>
            <a:r>
              <a:rPr lang="en-US" sz="1600" i="1" dirty="0"/>
              <a:t>J Infect Dis</a:t>
            </a:r>
            <a:r>
              <a:rPr lang="en-US" sz="1600" dirty="0"/>
              <a:t> 2020 (NA-ACCORD 2005–2015)</a:t>
            </a:r>
          </a:p>
          <a:p>
            <a:endParaRPr lang="en-US" sz="1600" dirty="0"/>
          </a:p>
        </p:txBody>
      </p:sp>
    </p:spTree>
    <p:extLst>
      <p:ext uri="{BB962C8B-B14F-4D97-AF65-F5344CB8AC3E}">
        <p14:creationId xmlns:p14="http://schemas.microsoft.com/office/powerpoint/2010/main" val="414546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3A52-FFA8-4692-2948-518EB20781B5}"/>
              </a:ext>
            </a:extLst>
          </p:cNvPr>
          <p:cNvSpPr>
            <a:spLocks noGrp="1"/>
          </p:cNvSpPr>
          <p:nvPr>
            <p:ph type="title"/>
          </p:nvPr>
        </p:nvSpPr>
        <p:spPr/>
        <p:txBody>
          <a:bodyPr/>
          <a:lstStyle/>
          <a:p>
            <a:r>
              <a:rPr lang="en-US" dirty="0"/>
              <a:t>Eye floaters </a:t>
            </a:r>
          </a:p>
        </p:txBody>
      </p:sp>
      <p:sp>
        <p:nvSpPr>
          <p:cNvPr id="3" name="Text Placeholder 2">
            <a:extLst>
              <a:ext uri="{FF2B5EF4-FFF2-40B4-BE49-F238E27FC236}">
                <a16:creationId xmlns:a16="http://schemas.microsoft.com/office/drawing/2014/main" id="{278B98B7-AE01-F9E6-3501-17DE6FC7D57C}"/>
              </a:ext>
            </a:extLst>
          </p:cNvPr>
          <p:cNvSpPr>
            <a:spLocks noGrp="1"/>
          </p:cNvSpPr>
          <p:nvPr>
            <p:ph type="body" sz="quarter" idx="10"/>
          </p:nvPr>
        </p:nvSpPr>
        <p:spPr>
          <a:xfrm>
            <a:off x="620184" y="1724137"/>
            <a:ext cx="11272013" cy="5098694"/>
          </a:xfrm>
        </p:spPr>
        <p:txBody>
          <a:bodyPr>
            <a:normAutofit fontScale="92500" lnSpcReduction="20000"/>
          </a:bodyPr>
          <a:lstStyle/>
          <a:p>
            <a:pPr marL="0" indent="0">
              <a:buNone/>
            </a:pPr>
            <a:r>
              <a:rPr lang="en-US" sz="2800" dirty="0"/>
              <a:t>Man in his early 50s with newly diagnosed HIV (CD4+ count 4 cells/</a:t>
            </a:r>
            <a:r>
              <a:rPr lang="el-GR" sz="2800" dirty="0"/>
              <a:t>μ</a:t>
            </a:r>
            <a:r>
              <a:rPr lang="en-US" sz="2800" dirty="0"/>
              <a:t>L) not on ART, with left eye floaters for the preceding 3 weeks. A blood CMV polymerase chain reaction (PCR) is +. </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Dilated eye exam revealed right eye peripheral retinitis with patchy hemorrhage (A) and left eye </a:t>
            </a:r>
            <a:r>
              <a:rPr lang="en-US" sz="2000" dirty="0" err="1"/>
              <a:t>vitritis</a:t>
            </a:r>
            <a:r>
              <a:rPr lang="en-US" sz="2000" dirty="0"/>
              <a:t> and extensive peripheral retinitis with scattered hemorrhage encroaching toward the macula and optic nerve (B) </a:t>
            </a:r>
          </a:p>
        </p:txBody>
      </p:sp>
      <p:pic>
        <p:nvPicPr>
          <p:cNvPr id="4" name="Picture 3" descr="11A.jpg">
            <a:extLst>
              <a:ext uri="{FF2B5EF4-FFF2-40B4-BE49-F238E27FC236}">
                <a16:creationId xmlns:a16="http://schemas.microsoft.com/office/drawing/2014/main" id="{47F02165-2109-142B-08CA-4634664D1BA0}"/>
              </a:ext>
            </a:extLst>
          </p:cNvPr>
          <p:cNvPicPr>
            <a:picLocks noChangeAspect="1"/>
          </p:cNvPicPr>
          <p:nvPr/>
        </p:nvPicPr>
        <p:blipFill>
          <a:blip r:embed="rId2"/>
          <a:stretch>
            <a:fillRect/>
          </a:stretch>
        </p:blipFill>
        <p:spPr>
          <a:xfrm>
            <a:off x="1467001" y="2760699"/>
            <a:ext cx="3942080" cy="2971800"/>
          </a:xfrm>
          <a:prstGeom prst="rect">
            <a:avLst/>
          </a:prstGeom>
        </p:spPr>
      </p:pic>
      <p:pic>
        <p:nvPicPr>
          <p:cNvPr id="5" name="Picture 4" descr="11B.jpg">
            <a:extLst>
              <a:ext uri="{FF2B5EF4-FFF2-40B4-BE49-F238E27FC236}">
                <a16:creationId xmlns:a16="http://schemas.microsoft.com/office/drawing/2014/main" id="{4E582C86-2E99-A4AF-0A04-3DA20D7C60C6}"/>
              </a:ext>
            </a:extLst>
          </p:cNvPr>
          <p:cNvPicPr>
            <a:picLocks noChangeAspect="1"/>
          </p:cNvPicPr>
          <p:nvPr/>
        </p:nvPicPr>
        <p:blipFill>
          <a:blip r:embed="rId3"/>
          <a:stretch>
            <a:fillRect/>
          </a:stretch>
        </p:blipFill>
        <p:spPr>
          <a:xfrm>
            <a:off x="6096000" y="2760699"/>
            <a:ext cx="4040632" cy="3009646"/>
          </a:xfrm>
          <a:prstGeom prst="rect">
            <a:avLst/>
          </a:prstGeom>
        </p:spPr>
      </p:pic>
    </p:spTree>
    <p:extLst>
      <p:ext uri="{BB962C8B-B14F-4D97-AF65-F5344CB8AC3E}">
        <p14:creationId xmlns:p14="http://schemas.microsoft.com/office/powerpoint/2010/main" val="3120716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6126-DD98-599B-E4FE-FE47178F007A}"/>
              </a:ext>
            </a:extLst>
          </p:cNvPr>
          <p:cNvSpPr>
            <a:spLocks noGrp="1"/>
          </p:cNvSpPr>
          <p:nvPr>
            <p:ph type="title"/>
          </p:nvPr>
        </p:nvSpPr>
        <p:spPr/>
        <p:txBody>
          <a:bodyPr>
            <a:normAutofit fontScale="90000"/>
          </a:bodyPr>
          <a:lstStyle/>
          <a:p>
            <a:r>
              <a:rPr lang="en-US" dirty="0"/>
              <a:t>ARS Question #1:</a:t>
            </a:r>
            <a:br>
              <a:rPr lang="en-US" dirty="0"/>
            </a:br>
            <a:r>
              <a:rPr lang="en-US" dirty="0"/>
              <a:t>Question about management</a:t>
            </a:r>
          </a:p>
        </p:txBody>
      </p:sp>
      <p:sp>
        <p:nvSpPr>
          <p:cNvPr id="3" name="Text Placeholder 2">
            <a:extLst>
              <a:ext uri="{FF2B5EF4-FFF2-40B4-BE49-F238E27FC236}">
                <a16:creationId xmlns:a16="http://schemas.microsoft.com/office/drawing/2014/main" id="{95E76986-D632-4EC6-C731-1AA6E210FB2F}"/>
              </a:ext>
            </a:extLst>
          </p:cNvPr>
          <p:cNvSpPr>
            <a:spLocks noGrp="1"/>
          </p:cNvSpPr>
          <p:nvPr>
            <p:ph type="body" sz="quarter" idx="10"/>
          </p:nvPr>
        </p:nvSpPr>
        <p:spPr>
          <a:xfrm>
            <a:off x="495300" y="1759306"/>
            <a:ext cx="11396897" cy="4895555"/>
          </a:xfrm>
        </p:spPr>
        <p:txBody>
          <a:bodyPr>
            <a:normAutofit/>
          </a:bodyPr>
          <a:lstStyle/>
          <a:p>
            <a:pPr marL="0" indent="0">
              <a:buNone/>
            </a:pPr>
            <a:r>
              <a:rPr lang="en-US" sz="3200" dirty="0"/>
              <a:t>The patient is otherwise asymptomatic, and laboratory tests show mild anemia (Hgb 10.5). BMI is 18. You would:</a:t>
            </a:r>
          </a:p>
          <a:p>
            <a:pPr marL="742950" indent="-742950">
              <a:buSzPct val="100000"/>
              <a:buFont typeface="+mj-lt"/>
              <a:buAutoNum type="alphaUcPeriod"/>
            </a:pPr>
            <a:r>
              <a:rPr lang="en-US" sz="3200" dirty="0"/>
              <a:t>Treat with oral valganciclovir (induction 900 mg twice/day x 3 weeks and then maintenance 900 mg daily)</a:t>
            </a:r>
          </a:p>
          <a:p>
            <a:pPr marL="742950" indent="-742950">
              <a:buSzPct val="100000"/>
              <a:buFont typeface="+mj-lt"/>
              <a:buAutoNum type="alphaUcPeriod"/>
            </a:pPr>
            <a:r>
              <a:rPr lang="en-US" sz="3200" dirty="0"/>
              <a:t>Treat with IV ganciclovir for a week and then switch to oral</a:t>
            </a:r>
          </a:p>
          <a:p>
            <a:pPr marL="742950" indent="-742950">
              <a:buSzPct val="100000"/>
              <a:buFont typeface="+mj-lt"/>
              <a:buAutoNum type="alphaUcPeriod"/>
            </a:pPr>
            <a:r>
              <a:rPr lang="en-US" sz="3200" dirty="0"/>
              <a:t>Treat with intraocular injections of ganciclovir </a:t>
            </a:r>
          </a:p>
          <a:p>
            <a:pPr marL="742950" indent="-742950">
              <a:buSzPct val="100000"/>
              <a:buFont typeface="+mj-lt"/>
              <a:buAutoNum type="alphaUcPeriod"/>
            </a:pPr>
            <a:r>
              <a:rPr lang="en-US" sz="3200" dirty="0"/>
              <a:t>Treat with oral valganciclovir as in A, and start ART within 2 weeks</a:t>
            </a:r>
          </a:p>
          <a:p>
            <a:pPr marL="742950" indent="-742950">
              <a:buAutoNum type="alphaUcPeriod"/>
            </a:pPr>
            <a:endParaRPr lang="en-US" dirty="0"/>
          </a:p>
        </p:txBody>
      </p:sp>
    </p:spTree>
    <p:extLst>
      <p:ext uri="{BB962C8B-B14F-4D97-AF65-F5344CB8AC3E}">
        <p14:creationId xmlns:p14="http://schemas.microsoft.com/office/powerpoint/2010/main" val="1219934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A9A6C-DADD-F698-BED0-859A3E03BC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F18C8-0425-4E56-FDDF-33BD826356C3}"/>
              </a:ext>
            </a:extLst>
          </p:cNvPr>
          <p:cNvSpPr>
            <a:spLocks noGrp="1"/>
          </p:cNvSpPr>
          <p:nvPr>
            <p:ph type="title"/>
          </p:nvPr>
        </p:nvSpPr>
        <p:spPr/>
        <p:txBody>
          <a:bodyPr>
            <a:normAutofit fontScale="90000"/>
          </a:bodyPr>
          <a:lstStyle/>
          <a:p>
            <a:r>
              <a:rPr lang="en-US" dirty="0"/>
              <a:t>ARS Question #1:</a:t>
            </a:r>
            <a:br>
              <a:rPr lang="en-US" dirty="0"/>
            </a:br>
            <a:r>
              <a:rPr lang="en-US" dirty="0"/>
              <a:t>Question about management</a:t>
            </a:r>
          </a:p>
        </p:txBody>
      </p:sp>
      <p:sp>
        <p:nvSpPr>
          <p:cNvPr id="3" name="Text Placeholder 2">
            <a:extLst>
              <a:ext uri="{FF2B5EF4-FFF2-40B4-BE49-F238E27FC236}">
                <a16:creationId xmlns:a16="http://schemas.microsoft.com/office/drawing/2014/main" id="{38C56D5D-6D4A-147F-D4EB-0C09480175DE}"/>
              </a:ext>
            </a:extLst>
          </p:cNvPr>
          <p:cNvSpPr>
            <a:spLocks noGrp="1"/>
          </p:cNvSpPr>
          <p:nvPr>
            <p:ph type="body" sz="quarter" idx="10"/>
          </p:nvPr>
        </p:nvSpPr>
        <p:spPr>
          <a:xfrm>
            <a:off x="482600" y="1759306"/>
            <a:ext cx="11409597" cy="4895555"/>
          </a:xfrm>
        </p:spPr>
        <p:txBody>
          <a:bodyPr>
            <a:normAutofit/>
          </a:bodyPr>
          <a:lstStyle/>
          <a:p>
            <a:pPr marL="0" indent="0">
              <a:buNone/>
            </a:pPr>
            <a:r>
              <a:rPr lang="en-US" sz="3200" dirty="0"/>
              <a:t>The patient is otherwise asymptomatic, and laboratory tests show mild anemia (Hgb 10.5). BMI is 18. You would:</a:t>
            </a:r>
          </a:p>
          <a:p>
            <a:pPr marL="742950" indent="-742950">
              <a:buSzPct val="100000"/>
              <a:buFont typeface="+mj-lt"/>
              <a:buAutoNum type="alphaUcPeriod"/>
            </a:pPr>
            <a:r>
              <a:rPr lang="en-US" sz="3200" dirty="0"/>
              <a:t>Treat with oral valganciclovir (induction 900 mg twice/day x 3 weeks and then maintenance 900 mg daily)</a:t>
            </a:r>
          </a:p>
          <a:p>
            <a:pPr marL="742950" indent="-742950">
              <a:buSzPct val="100000"/>
              <a:buFont typeface="+mj-lt"/>
              <a:buAutoNum type="alphaUcPeriod"/>
            </a:pPr>
            <a:r>
              <a:rPr lang="en-US" sz="3200" dirty="0"/>
              <a:t>Treat with IV ganciclovir for a week and then switch to oral</a:t>
            </a:r>
          </a:p>
          <a:p>
            <a:pPr marL="742950" indent="-742950">
              <a:buSzPct val="100000"/>
              <a:buFont typeface="+mj-lt"/>
              <a:buAutoNum type="alphaUcPeriod"/>
            </a:pPr>
            <a:r>
              <a:rPr lang="en-US" sz="3200" dirty="0"/>
              <a:t>Treat with intraocular injections of ganciclovir </a:t>
            </a:r>
          </a:p>
          <a:p>
            <a:pPr marL="742950" indent="-742950">
              <a:buSzPct val="100000"/>
              <a:buFont typeface="+mj-lt"/>
              <a:buAutoNum type="alphaUcPeriod"/>
            </a:pPr>
            <a:r>
              <a:rPr lang="en-US" sz="3200" b="1" dirty="0"/>
              <a:t>Treat with oral valganciclovir as in A, and start ART within 2 weeks</a:t>
            </a:r>
          </a:p>
          <a:p>
            <a:pPr marL="742950" indent="-742950">
              <a:buAutoNum type="alphaUcPeriod"/>
            </a:pPr>
            <a:endParaRPr lang="en-US" dirty="0"/>
          </a:p>
        </p:txBody>
      </p:sp>
    </p:spTree>
    <p:extLst>
      <p:ext uri="{BB962C8B-B14F-4D97-AF65-F5344CB8AC3E}">
        <p14:creationId xmlns:p14="http://schemas.microsoft.com/office/powerpoint/2010/main" val="3946608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BB6F6-6BE2-7BD3-F4B8-738B382CD047}"/>
              </a:ext>
            </a:extLst>
          </p:cNvPr>
          <p:cNvSpPr>
            <a:spLocks noGrp="1"/>
          </p:cNvSpPr>
          <p:nvPr>
            <p:ph type="title"/>
          </p:nvPr>
        </p:nvSpPr>
        <p:spPr/>
        <p:txBody>
          <a:bodyPr/>
          <a:lstStyle/>
          <a:p>
            <a:r>
              <a:rPr lang="en-US" dirty="0"/>
              <a:t>Valganciclovir oral therapy in CMV </a:t>
            </a:r>
          </a:p>
        </p:txBody>
      </p:sp>
      <p:pic>
        <p:nvPicPr>
          <p:cNvPr id="5" name="Picture 4">
            <a:extLst>
              <a:ext uri="{FF2B5EF4-FFF2-40B4-BE49-F238E27FC236}">
                <a16:creationId xmlns:a16="http://schemas.microsoft.com/office/drawing/2014/main" id="{B1E36E6B-1227-1CDB-17C9-B2FB463210C4}"/>
              </a:ext>
            </a:extLst>
          </p:cNvPr>
          <p:cNvPicPr>
            <a:picLocks noChangeAspect="1"/>
          </p:cNvPicPr>
          <p:nvPr/>
        </p:nvPicPr>
        <p:blipFill>
          <a:blip r:embed="rId2">
            <a:extLst>
              <a:ext uri="{28A0092B-C50C-407E-A947-70E740481C1C}">
                <a14:useLocalDpi xmlns:a14="http://schemas.microsoft.com/office/drawing/2010/main" val="0"/>
              </a:ext>
            </a:extLst>
          </a:blip>
          <a:srcRect b="11386"/>
          <a:stretch>
            <a:fillRect/>
          </a:stretch>
        </p:blipFill>
        <p:spPr>
          <a:xfrm>
            <a:off x="404605" y="2088490"/>
            <a:ext cx="7453884" cy="3702217"/>
          </a:xfrm>
          <a:prstGeom prst="rect">
            <a:avLst/>
          </a:prstGeom>
        </p:spPr>
      </p:pic>
      <p:pic>
        <p:nvPicPr>
          <p:cNvPr id="7" name="Picture 6">
            <a:extLst>
              <a:ext uri="{FF2B5EF4-FFF2-40B4-BE49-F238E27FC236}">
                <a16:creationId xmlns:a16="http://schemas.microsoft.com/office/drawing/2014/main" id="{4F3C0ABC-BEDD-F343-4A66-A17AFE6B39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8378" y="2877326"/>
            <a:ext cx="4572753" cy="2755377"/>
          </a:xfrm>
          <a:prstGeom prst="rect">
            <a:avLst/>
          </a:prstGeom>
        </p:spPr>
      </p:pic>
    </p:spTree>
    <p:extLst>
      <p:ext uri="{BB962C8B-B14F-4D97-AF65-F5344CB8AC3E}">
        <p14:creationId xmlns:p14="http://schemas.microsoft.com/office/powerpoint/2010/main" val="2732196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CACF-DFF0-8873-8262-13754B466151}"/>
              </a:ext>
            </a:extLst>
          </p:cNvPr>
          <p:cNvSpPr>
            <a:spLocks noGrp="1"/>
          </p:cNvSpPr>
          <p:nvPr>
            <p:ph type="title"/>
          </p:nvPr>
        </p:nvSpPr>
        <p:spPr/>
        <p:txBody>
          <a:bodyPr/>
          <a:lstStyle/>
          <a:p>
            <a:r>
              <a:rPr lang="en-US" dirty="0"/>
              <a:t>CMV beyond the eye</a:t>
            </a:r>
          </a:p>
        </p:txBody>
      </p:sp>
      <p:sp>
        <p:nvSpPr>
          <p:cNvPr id="3" name="Text Placeholder 2">
            <a:extLst>
              <a:ext uri="{FF2B5EF4-FFF2-40B4-BE49-F238E27FC236}">
                <a16:creationId xmlns:a16="http://schemas.microsoft.com/office/drawing/2014/main" id="{6399F322-A79C-0DC3-78C0-6EAC9DF7FCD2}"/>
              </a:ext>
            </a:extLst>
          </p:cNvPr>
          <p:cNvSpPr>
            <a:spLocks noGrp="1"/>
          </p:cNvSpPr>
          <p:nvPr>
            <p:ph type="body" sz="quarter" idx="10"/>
          </p:nvPr>
        </p:nvSpPr>
        <p:spPr>
          <a:xfrm>
            <a:off x="423133" y="1667022"/>
            <a:ext cx="11665528" cy="4728279"/>
          </a:xfrm>
        </p:spPr>
        <p:txBody>
          <a:bodyPr>
            <a:normAutofit/>
          </a:bodyPr>
          <a:lstStyle/>
          <a:p>
            <a:pPr marL="0" indent="0">
              <a:buNone/>
            </a:pPr>
            <a:r>
              <a:rPr lang="en-US" sz="2800" dirty="0"/>
              <a:t>Man in his early 20s with HIV (CD4+ count 10 cells/</a:t>
            </a:r>
            <a:r>
              <a:rPr lang="el-GR" sz="2800" dirty="0"/>
              <a:t>μ</a:t>
            </a:r>
            <a:r>
              <a:rPr lang="en-US" sz="2800" dirty="0"/>
              <a:t>L) not on ART, with postprandial vomiting, abdominal pain, and diarrhea. Upper endoscopy revealed an 8 mm sessile, noncircumferential mass in the gastric body and mildly erythematous mucosa.</a:t>
            </a:r>
          </a:p>
        </p:txBody>
      </p:sp>
      <p:pic>
        <p:nvPicPr>
          <p:cNvPr id="4" name="Picture 3" descr="8A.jpg">
            <a:extLst>
              <a:ext uri="{FF2B5EF4-FFF2-40B4-BE49-F238E27FC236}">
                <a16:creationId xmlns:a16="http://schemas.microsoft.com/office/drawing/2014/main" id="{C909AFA0-2AD9-C78B-CB63-B8B97BE6FBB0}"/>
              </a:ext>
            </a:extLst>
          </p:cNvPr>
          <p:cNvPicPr>
            <a:picLocks noChangeAspect="1"/>
          </p:cNvPicPr>
          <p:nvPr/>
        </p:nvPicPr>
        <p:blipFill>
          <a:blip r:embed="rId3"/>
          <a:stretch>
            <a:fillRect/>
          </a:stretch>
        </p:blipFill>
        <p:spPr>
          <a:xfrm>
            <a:off x="538862" y="3404029"/>
            <a:ext cx="3659594" cy="2939846"/>
          </a:xfrm>
          <a:prstGeom prst="rect">
            <a:avLst/>
          </a:prstGeom>
        </p:spPr>
      </p:pic>
      <p:pic>
        <p:nvPicPr>
          <p:cNvPr id="5" name="Picture 4" descr="8B.jpg">
            <a:extLst>
              <a:ext uri="{FF2B5EF4-FFF2-40B4-BE49-F238E27FC236}">
                <a16:creationId xmlns:a16="http://schemas.microsoft.com/office/drawing/2014/main" id="{4D1C8CD2-6915-A292-55DE-B2C7C03619E6}"/>
              </a:ext>
            </a:extLst>
          </p:cNvPr>
          <p:cNvPicPr>
            <a:picLocks noChangeAspect="1"/>
          </p:cNvPicPr>
          <p:nvPr/>
        </p:nvPicPr>
        <p:blipFill>
          <a:blip r:embed="rId4"/>
          <a:stretch>
            <a:fillRect/>
          </a:stretch>
        </p:blipFill>
        <p:spPr>
          <a:xfrm>
            <a:off x="4321682" y="3421827"/>
            <a:ext cx="3719051" cy="2922048"/>
          </a:xfrm>
          <a:prstGeom prst="rect">
            <a:avLst/>
          </a:prstGeom>
        </p:spPr>
      </p:pic>
      <p:pic>
        <p:nvPicPr>
          <p:cNvPr id="6" name="Picture 5" descr="8C.jpg">
            <a:extLst>
              <a:ext uri="{FF2B5EF4-FFF2-40B4-BE49-F238E27FC236}">
                <a16:creationId xmlns:a16="http://schemas.microsoft.com/office/drawing/2014/main" id="{EB7FF9F7-1CF6-4AF6-9179-D1A466CD9DC9}"/>
              </a:ext>
            </a:extLst>
          </p:cNvPr>
          <p:cNvPicPr>
            <a:picLocks noChangeAspect="1"/>
          </p:cNvPicPr>
          <p:nvPr/>
        </p:nvPicPr>
        <p:blipFill>
          <a:blip r:embed="rId5"/>
          <a:stretch>
            <a:fillRect/>
          </a:stretch>
        </p:blipFill>
        <p:spPr>
          <a:xfrm>
            <a:off x="8163959" y="3421827"/>
            <a:ext cx="3719052" cy="2926473"/>
          </a:xfrm>
          <a:prstGeom prst="rect">
            <a:avLst/>
          </a:prstGeom>
        </p:spPr>
      </p:pic>
      <p:sp>
        <p:nvSpPr>
          <p:cNvPr id="7" name="TextBox 6">
            <a:extLst>
              <a:ext uri="{FF2B5EF4-FFF2-40B4-BE49-F238E27FC236}">
                <a16:creationId xmlns:a16="http://schemas.microsoft.com/office/drawing/2014/main" id="{47CD9679-D3B5-1CE4-A093-72B3F143EE26}"/>
              </a:ext>
            </a:extLst>
          </p:cNvPr>
          <p:cNvSpPr txBox="1"/>
          <p:nvPr/>
        </p:nvSpPr>
        <p:spPr>
          <a:xfrm>
            <a:off x="423133" y="6305087"/>
            <a:ext cx="11345734" cy="523220"/>
          </a:xfrm>
          <a:prstGeom prst="rect">
            <a:avLst/>
          </a:prstGeom>
          <a:noFill/>
        </p:spPr>
        <p:txBody>
          <a:bodyPr wrap="square" rtlCol="0">
            <a:spAutoFit/>
          </a:bodyPr>
          <a:lstStyle/>
          <a:p>
            <a:r>
              <a:rPr lang="en-US" sz="1400" b="1" i="1" dirty="0"/>
              <a:t>High prevalence of gastrointestinal manifestations among Cytomegalovirus end-organ disease in the combination antiretroviral era</a:t>
            </a:r>
            <a:r>
              <a:rPr lang="en-US" sz="1400" i="1" dirty="0"/>
              <a:t>. Caplan et al, JVE 2021- </a:t>
            </a:r>
            <a:r>
              <a:rPr lang="en-US" sz="1400" b="1" i="1" dirty="0">
                <a:solidFill>
                  <a:srgbClr val="C00000"/>
                </a:solidFill>
              </a:rPr>
              <a:t>206 pts, 12% EOD, 23% viremia</a:t>
            </a:r>
            <a:r>
              <a:rPr lang="en-US" sz="1400" i="1" dirty="0"/>
              <a:t>- 28% of CMV EOD retinitis, rest GI disease</a:t>
            </a:r>
          </a:p>
        </p:txBody>
      </p:sp>
    </p:spTree>
    <p:extLst>
      <p:ext uri="{BB962C8B-B14F-4D97-AF65-F5344CB8AC3E}">
        <p14:creationId xmlns:p14="http://schemas.microsoft.com/office/powerpoint/2010/main" val="2441456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74AD-20C0-6A94-FB7B-2F0608794F1D}"/>
              </a:ext>
            </a:extLst>
          </p:cNvPr>
          <p:cNvSpPr>
            <a:spLocks noGrp="1"/>
          </p:cNvSpPr>
          <p:nvPr>
            <p:ph type="title"/>
          </p:nvPr>
        </p:nvSpPr>
        <p:spPr/>
        <p:txBody>
          <a:bodyPr/>
          <a:lstStyle/>
          <a:p>
            <a:r>
              <a:rPr lang="en-US" dirty="0"/>
              <a:t>Take home points – CMV</a:t>
            </a:r>
          </a:p>
        </p:txBody>
      </p:sp>
      <p:sp>
        <p:nvSpPr>
          <p:cNvPr id="3" name="Text Placeholder 2">
            <a:extLst>
              <a:ext uri="{FF2B5EF4-FFF2-40B4-BE49-F238E27FC236}">
                <a16:creationId xmlns:a16="http://schemas.microsoft.com/office/drawing/2014/main" id="{7A7BE504-D420-4B0D-2F38-A00AD1808BF7}"/>
              </a:ext>
            </a:extLst>
          </p:cNvPr>
          <p:cNvSpPr>
            <a:spLocks noGrp="1"/>
          </p:cNvSpPr>
          <p:nvPr>
            <p:ph type="body" sz="quarter" idx="10"/>
          </p:nvPr>
        </p:nvSpPr>
        <p:spPr>
          <a:xfrm>
            <a:off x="459993" y="1759306"/>
            <a:ext cx="11567884" cy="4895555"/>
          </a:xfrm>
        </p:spPr>
        <p:txBody>
          <a:bodyPr>
            <a:normAutofit fontScale="92500"/>
          </a:bodyPr>
          <a:lstStyle/>
          <a:p>
            <a:r>
              <a:rPr lang="en-US" dirty="0"/>
              <a:t>In people with CD4&lt;100 cells/µL, CMV retinitis can be asymptomatic: need to screen with dilated exam</a:t>
            </a:r>
          </a:p>
          <a:p>
            <a:r>
              <a:rPr lang="en-US" dirty="0"/>
              <a:t>First symptoms may occur after ART start</a:t>
            </a:r>
          </a:p>
          <a:p>
            <a:r>
              <a:rPr lang="en-US" dirty="0"/>
              <a:t>No need to treat CMV viremia in the absence of end organ disease</a:t>
            </a:r>
          </a:p>
          <a:p>
            <a:r>
              <a:rPr lang="en-US" dirty="0"/>
              <a:t>Keep an eye for GI disease!</a:t>
            </a:r>
          </a:p>
          <a:p>
            <a:r>
              <a:rPr lang="en-US" dirty="0"/>
              <a:t>Treat with oral valganciclovir, watch for BM suppression</a:t>
            </a:r>
          </a:p>
          <a:p>
            <a:r>
              <a:rPr lang="en-US" dirty="0"/>
              <a:t>As with most OIs, start (or restart) ART ASAP!</a:t>
            </a:r>
          </a:p>
        </p:txBody>
      </p:sp>
    </p:spTree>
    <p:extLst>
      <p:ext uri="{BB962C8B-B14F-4D97-AF65-F5344CB8AC3E}">
        <p14:creationId xmlns:p14="http://schemas.microsoft.com/office/powerpoint/2010/main" val="383717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222DF-8FCB-5E6F-28CE-481B17820273}"/>
              </a:ext>
            </a:extLst>
          </p:cNvPr>
          <p:cNvSpPr>
            <a:spLocks noGrp="1"/>
          </p:cNvSpPr>
          <p:nvPr>
            <p:ph type="title"/>
          </p:nvPr>
        </p:nvSpPr>
        <p:spPr/>
        <p:txBody>
          <a:bodyPr>
            <a:normAutofit fontScale="90000"/>
          </a:bodyPr>
          <a:lstStyle/>
          <a:p>
            <a:r>
              <a:rPr lang="en-US" dirty="0"/>
              <a:t>Pulmonary disease and cytopenias in a new diagnosis of advanced HIV</a:t>
            </a:r>
          </a:p>
        </p:txBody>
      </p:sp>
      <p:sp>
        <p:nvSpPr>
          <p:cNvPr id="3" name="Text Placeholder 2">
            <a:extLst>
              <a:ext uri="{FF2B5EF4-FFF2-40B4-BE49-F238E27FC236}">
                <a16:creationId xmlns:a16="http://schemas.microsoft.com/office/drawing/2014/main" id="{9B6A4174-CCBD-35A0-4A71-748FA67AC25B}"/>
              </a:ext>
            </a:extLst>
          </p:cNvPr>
          <p:cNvSpPr>
            <a:spLocks noGrp="1"/>
          </p:cNvSpPr>
          <p:nvPr>
            <p:ph type="body" sz="quarter" idx="10"/>
          </p:nvPr>
        </p:nvSpPr>
        <p:spPr>
          <a:xfrm>
            <a:off x="309799" y="1574739"/>
            <a:ext cx="11749679" cy="4839313"/>
          </a:xfrm>
        </p:spPr>
        <p:txBody>
          <a:bodyPr>
            <a:noAutofit/>
          </a:bodyPr>
          <a:lstStyle/>
          <a:p>
            <a:r>
              <a:rPr lang="en-US" sz="3400" dirty="0"/>
              <a:t>Man in his 30s from Central America</a:t>
            </a:r>
          </a:p>
          <a:p>
            <a:r>
              <a:rPr lang="en-US" sz="3400" dirty="0"/>
              <a:t>Fevers, weight loss, abdominal pain for last few months, nausea and vomiting last few days</a:t>
            </a:r>
          </a:p>
          <a:p>
            <a:r>
              <a:rPr lang="en-US" sz="3400" dirty="0"/>
              <a:t>HIV+, CD4+ count 32 cells/µL, VL 4.4 million c/mL</a:t>
            </a:r>
          </a:p>
          <a:p>
            <a:r>
              <a:rPr lang="en-US" sz="3400" dirty="0"/>
              <a:t>Pancytopenia, high LFTs, high ferritin</a:t>
            </a:r>
          </a:p>
          <a:p>
            <a:r>
              <a:rPr lang="en-US" sz="3400" dirty="0"/>
              <a:t>CT with pulmonary micronodules, mesenteric and mediastinal lymphadenopathy (LAN)</a:t>
            </a:r>
          </a:p>
          <a:p>
            <a:pPr marL="0" indent="0">
              <a:buNone/>
            </a:pPr>
            <a:r>
              <a:rPr lang="en-US" sz="3400" dirty="0"/>
              <a:t>DDx: MTB, NTM, lymphoma, Histoplasma, Kaposi sarcoma, Cryptococcus</a:t>
            </a:r>
          </a:p>
        </p:txBody>
      </p:sp>
    </p:spTree>
    <p:extLst>
      <p:ext uri="{BB962C8B-B14F-4D97-AF65-F5344CB8AC3E}">
        <p14:creationId xmlns:p14="http://schemas.microsoft.com/office/powerpoint/2010/main" val="2242602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15D4-DC00-BF5D-A1B4-6FEF54B4623D}"/>
              </a:ext>
            </a:extLst>
          </p:cNvPr>
          <p:cNvSpPr>
            <a:spLocks noGrp="1"/>
          </p:cNvSpPr>
          <p:nvPr>
            <p:ph type="title"/>
          </p:nvPr>
        </p:nvSpPr>
        <p:spPr/>
        <p:txBody>
          <a:bodyPr/>
          <a:lstStyle/>
          <a:p>
            <a:r>
              <a:rPr lang="en-US" dirty="0"/>
              <a:t>Tissue diagnosis</a:t>
            </a:r>
          </a:p>
        </p:txBody>
      </p:sp>
      <p:pic>
        <p:nvPicPr>
          <p:cNvPr id="4" name="Picture 3">
            <a:extLst>
              <a:ext uri="{FF2B5EF4-FFF2-40B4-BE49-F238E27FC236}">
                <a16:creationId xmlns:a16="http://schemas.microsoft.com/office/drawing/2014/main" id="{4A092D96-4344-1798-9DAD-7A8436B48DEB}"/>
              </a:ext>
            </a:extLst>
          </p:cNvPr>
          <p:cNvPicPr>
            <a:picLocks noChangeAspect="1"/>
          </p:cNvPicPr>
          <p:nvPr/>
        </p:nvPicPr>
        <p:blipFill>
          <a:blip r:embed="rId2"/>
          <a:stretch>
            <a:fillRect/>
          </a:stretch>
        </p:blipFill>
        <p:spPr>
          <a:xfrm>
            <a:off x="366389" y="2273199"/>
            <a:ext cx="4103370" cy="3200400"/>
          </a:xfrm>
          <a:prstGeom prst="rect">
            <a:avLst/>
          </a:prstGeom>
        </p:spPr>
      </p:pic>
      <p:pic>
        <p:nvPicPr>
          <p:cNvPr id="5" name="Picture 4">
            <a:extLst>
              <a:ext uri="{FF2B5EF4-FFF2-40B4-BE49-F238E27FC236}">
                <a16:creationId xmlns:a16="http://schemas.microsoft.com/office/drawing/2014/main" id="{4F31D69B-9804-572F-B87D-FF08E712B941}"/>
              </a:ext>
            </a:extLst>
          </p:cNvPr>
          <p:cNvPicPr>
            <a:picLocks noChangeAspect="1"/>
          </p:cNvPicPr>
          <p:nvPr/>
        </p:nvPicPr>
        <p:blipFill>
          <a:blip r:embed="rId3"/>
          <a:stretch>
            <a:fillRect/>
          </a:stretch>
        </p:blipFill>
        <p:spPr>
          <a:xfrm>
            <a:off x="4602129" y="1901724"/>
            <a:ext cx="3800475" cy="3943350"/>
          </a:xfrm>
          <a:prstGeom prst="rect">
            <a:avLst/>
          </a:prstGeom>
        </p:spPr>
      </p:pic>
      <p:sp>
        <p:nvSpPr>
          <p:cNvPr id="6" name="Oval 5">
            <a:extLst>
              <a:ext uri="{FF2B5EF4-FFF2-40B4-BE49-F238E27FC236}">
                <a16:creationId xmlns:a16="http://schemas.microsoft.com/office/drawing/2014/main" id="{F7A23291-1AC7-580F-CA0D-9F3E42EE3D42}"/>
              </a:ext>
            </a:extLst>
          </p:cNvPr>
          <p:cNvSpPr/>
          <p:nvPr/>
        </p:nvSpPr>
        <p:spPr>
          <a:xfrm>
            <a:off x="6045167" y="3662384"/>
            <a:ext cx="914400" cy="914400"/>
          </a:xfrm>
          <a:prstGeom prst="ellipse">
            <a:avLst/>
          </a:prstGeom>
          <a:noFill/>
          <a:ln w="38100">
            <a:solidFill>
              <a:schemeClr val="tx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5DB9B033-4439-44C7-1EAD-DA0FB9C2F21E}"/>
              </a:ext>
            </a:extLst>
          </p:cNvPr>
          <p:cNvSpPr/>
          <p:nvPr/>
        </p:nvSpPr>
        <p:spPr>
          <a:xfrm>
            <a:off x="5972483" y="2154800"/>
            <a:ext cx="914400" cy="914400"/>
          </a:xfrm>
          <a:prstGeom prst="ellipse">
            <a:avLst/>
          </a:prstGeom>
          <a:noFill/>
          <a:ln w="38100">
            <a:solidFill>
              <a:schemeClr val="tx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9C9E90F-4FBF-B7C3-D03A-49CE1BFE7181}"/>
              </a:ext>
            </a:extLst>
          </p:cNvPr>
          <p:cNvPicPr>
            <a:picLocks noChangeAspect="1"/>
          </p:cNvPicPr>
          <p:nvPr/>
        </p:nvPicPr>
        <p:blipFill>
          <a:blip r:embed="rId4"/>
          <a:srcRect l="2494" r="37432" b="-1"/>
          <a:stretch>
            <a:fillRect/>
          </a:stretch>
        </p:blipFill>
        <p:spPr>
          <a:xfrm>
            <a:off x="8534974" y="2336414"/>
            <a:ext cx="3537578" cy="3137185"/>
          </a:xfrm>
          <a:prstGeom prst="rect">
            <a:avLst/>
          </a:prstGeom>
        </p:spPr>
      </p:pic>
      <p:sp>
        <p:nvSpPr>
          <p:cNvPr id="3" name="TextBox 2">
            <a:extLst>
              <a:ext uri="{FF2B5EF4-FFF2-40B4-BE49-F238E27FC236}">
                <a16:creationId xmlns:a16="http://schemas.microsoft.com/office/drawing/2014/main" id="{F7712399-82DD-8853-071E-FA4066AE6929}"/>
              </a:ext>
            </a:extLst>
          </p:cNvPr>
          <p:cNvSpPr txBox="1"/>
          <p:nvPr/>
        </p:nvSpPr>
        <p:spPr>
          <a:xfrm>
            <a:off x="801654" y="5479314"/>
            <a:ext cx="3346704" cy="365760"/>
          </a:xfrm>
          <a:prstGeom prst="rect">
            <a:avLst/>
          </a:prstGeom>
          <a:noFill/>
        </p:spPr>
        <p:txBody>
          <a:bodyPr wrap="square" rtlCol="0">
            <a:spAutoFit/>
          </a:bodyPr>
          <a:lstStyle/>
          <a:p>
            <a:r>
              <a:rPr lang="en-US" b="1" dirty="0"/>
              <a:t>Endoscopic image of ulcers</a:t>
            </a:r>
          </a:p>
        </p:txBody>
      </p:sp>
      <p:sp>
        <p:nvSpPr>
          <p:cNvPr id="9" name="TextBox 8">
            <a:extLst>
              <a:ext uri="{FF2B5EF4-FFF2-40B4-BE49-F238E27FC236}">
                <a16:creationId xmlns:a16="http://schemas.microsoft.com/office/drawing/2014/main" id="{83FFD39C-BC08-504E-766E-1A0491D18CFB}"/>
              </a:ext>
            </a:extLst>
          </p:cNvPr>
          <p:cNvSpPr txBox="1"/>
          <p:nvPr/>
        </p:nvSpPr>
        <p:spPr>
          <a:xfrm>
            <a:off x="4829014" y="5845074"/>
            <a:ext cx="3346704" cy="365760"/>
          </a:xfrm>
          <a:prstGeom prst="rect">
            <a:avLst/>
          </a:prstGeom>
          <a:noFill/>
        </p:spPr>
        <p:txBody>
          <a:bodyPr wrap="square" rtlCol="0">
            <a:spAutoFit/>
          </a:bodyPr>
          <a:lstStyle/>
          <a:p>
            <a:pPr algn="ctr"/>
            <a:r>
              <a:rPr lang="en-US" b="1" dirty="0"/>
              <a:t>H&amp;E histology</a:t>
            </a:r>
          </a:p>
        </p:txBody>
      </p:sp>
      <p:sp>
        <p:nvSpPr>
          <p:cNvPr id="10" name="TextBox 9">
            <a:extLst>
              <a:ext uri="{FF2B5EF4-FFF2-40B4-BE49-F238E27FC236}">
                <a16:creationId xmlns:a16="http://schemas.microsoft.com/office/drawing/2014/main" id="{1CFDE7BF-B346-18BE-FF35-A3C71845A696}"/>
              </a:ext>
            </a:extLst>
          </p:cNvPr>
          <p:cNvSpPr txBox="1"/>
          <p:nvPr/>
        </p:nvSpPr>
        <p:spPr>
          <a:xfrm>
            <a:off x="8629489" y="5479314"/>
            <a:ext cx="3346704" cy="365760"/>
          </a:xfrm>
          <a:prstGeom prst="rect">
            <a:avLst/>
          </a:prstGeom>
          <a:noFill/>
        </p:spPr>
        <p:txBody>
          <a:bodyPr wrap="square" rtlCol="0">
            <a:spAutoFit/>
          </a:bodyPr>
          <a:lstStyle/>
          <a:p>
            <a:pPr algn="ctr"/>
            <a:r>
              <a:rPr lang="en-US" b="1" dirty="0"/>
              <a:t>Fungal stain</a:t>
            </a:r>
          </a:p>
        </p:txBody>
      </p:sp>
    </p:spTree>
    <p:extLst>
      <p:ext uri="{BB962C8B-B14F-4D97-AF65-F5344CB8AC3E}">
        <p14:creationId xmlns:p14="http://schemas.microsoft.com/office/powerpoint/2010/main" val="2222565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E15E4-2F2B-2FE0-AC4C-532B8860F8D8}"/>
              </a:ext>
            </a:extLst>
          </p:cNvPr>
          <p:cNvSpPr>
            <a:spLocks noGrp="1"/>
          </p:cNvSpPr>
          <p:nvPr>
            <p:ph type="title"/>
          </p:nvPr>
        </p:nvSpPr>
        <p:spPr/>
        <p:txBody>
          <a:bodyPr/>
          <a:lstStyle/>
          <a:p>
            <a:r>
              <a:rPr lang="en-US" dirty="0"/>
              <a:t>Mold in the cold, yeast in the heat</a:t>
            </a:r>
          </a:p>
        </p:txBody>
      </p:sp>
      <p:pic>
        <p:nvPicPr>
          <p:cNvPr id="4" name="Picture 2" descr="Approximate areas with the presence of Histoplasma worldwide">
            <a:extLst>
              <a:ext uri="{FF2B5EF4-FFF2-40B4-BE49-F238E27FC236}">
                <a16:creationId xmlns:a16="http://schemas.microsoft.com/office/drawing/2014/main" id="{9C5E5EED-6142-C6F7-1D01-CE697A704C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167" y="2208664"/>
            <a:ext cx="6934200" cy="3894709"/>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6">
            <a:extLst>
              <a:ext uri="{FF2B5EF4-FFF2-40B4-BE49-F238E27FC236}">
                <a16:creationId xmlns:a16="http://schemas.microsoft.com/office/drawing/2014/main" id="{74B27717-00AC-E0DB-9B14-1E969DEF4247}"/>
              </a:ext>
            </a:extLst>
          </p:cNvPr>
          <p:cNvPicPr>
            <a:picLocks noChangeAspect="1"/>
          </p:cNvPicPr>
          <p:nvPr/>
        </p:nvPicPr>
        <p:blipFill>
          <a:blip r:embed="rId3"/>
          <a:stretch>
            <a:fillRect/>
          </a:stretch>
        </p:blipFill>
        <p:spPr>
          <a:xfrm>
            <a:off x="3494847" y="1867828"/>
            <a:ext cx="8803635" cy="4351338"/>
          </a:xfrm>
          <a:prstGeom prst="rect">
            <a:avLst/>
          </a:prstGeom>
        </p:spPr>
      </p:pic>
    </p:spTree>
    <p:extLst>
      <p:ext uri="{BB962C8B-B14F-4D97-AF65-F5344CB8AC3E}">
        <p14:creationId xmlns:p14="http://schemas.microsoft.com/office/powerpoint/2010/main" val="41964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A3A42-9D6D-8C17-9742-D14B40D16FB0}"/>
              </a:ext>
            </a:extLst>
          </p:cNvPr>
          <p:cNvSpPr>
            <a:spLocks noGrp="1"/>
          </p:cNvSpPr>
          <p:nvPr>
            <p:ph type="title"/>
          </p:nvPr>
        </p:nvSpPr>
        <p:spPr/>
        <p:txBody>
          <a:bodyPr/>
          <a:lstStyle/>
          <a:p>
            <a:r>
              <a:rPr lang="en-US" dirty="0"/>
              <a:t>Take home points – Histoplasma</a:t>
            </a:r>
          </a:p>
        </p:txBody>
      </p:sp>
      <p:sp>
        <p:nvSpPr>
          <p:cNvPr id="3" name="Text Placeholder 2">
            <a:extLst>
              <a:ext uri="{FF2B5EF4-FFF2-40B4-BE49-F238E27FC236}">
                <a16:creationId xmlns:a16="http://schemas.microsoft.com/office/drawing/2014/main" id="{84963FC8-DA54-66C2-6994-EE6B256B4DB5}"/>
              </a:ext>
            </a:extLst>
          </p:cNvPr>
          <p:cNvSpPr>
            <a:spLocks noGrp="1"/>
          </p:cNvSpPr>
          <p:nvPr>
            <p:ph type="body" sz="quarter" idx="10"/>
          </p:nvPr>
        </p:nvSpPr>
        <p:spPr>
          <a:xfrm>
            <a:off x="459993" y="1777968"/>
            <a:ext cx="11272013" cy="4728279"/>
          </a:xfrm>
        </p:spPr>
        <p:txBody>
          <a:bodyPr>
            <a:normAutofit/>
          </a:bodyPr>
          <a:lstStyle/>
          <a:p>
            <a:r>
              <a:rPr lang="en-US" dirty="0"/>
              <a:t>Histoplasma antigen testing in serum or urine is a strong noninvasive option</a:t>
            </a:r>
          </a:p>
          <a:p>
            <a:r>
              <a:rPr lang="en-US" dirty="0"/>
              <a:t>Consider histoplasmosis when TB is suspected</a:t>
            </a:r>
          </a:p>
          <a:p>
            <a:r>
              <a:rPr lang="en-US" b="1" dirty="0"/>
              <a:t>Can cause secondary HLH in HIV (as can TB, NTM, lymphoma, KS)</a:t>
            </a:r>
          </a:p>
          <a:p>
            <a:r>
              <a:rPr lang="en-US" dirty="0"/>
              <a:t>Start amphotericin B, then move to itraconazole</a:t>
            </a:r>
          </a:p>
          <a:p>
            <a:r>
              <a:rPr lang="en-US" dirty="0"/>
              <a:t>Can d/c maintenance itraconazole when CD4 &gt;200</a:t>
            </a:r>
          </a:p>
        </p:txBody>
      </p:sp>
      <p:sp>
        <p:nvSpPr>
          <p:cNvPr id="4" name="TextBox 3">
            <a:extLst>
              <a:ext uri="{FF2B5EF4-FFF2-40B4-BE49-F238E27FC236}">
                <a16:creationId xmlns:a16="http://schemas.microsoft.com/office/drawing/2014/main" id="{710A2DB3-3796-1BF1-228C-66721F05B5A4}"/>
              </a:ext>
            </a:extLst>
          </p:cNvPr>
          <p:cNvSpPr txBox="1"/>
          <p:nvPr/>
        </p:nvSpPr>
        <p:spPr>
          <a:xfrm>
            <a:off x="619597" y="6443691"/>
            <a:ext cx="5118594" cy="369332"/>
          </a:xfrm>
          <a:prstGeom prst="rect">
            <a:avLst/>
          </a:prstGeom>
          <a:noFill/>
        </p:spPr>
        <p:txBody>
          <a:bodyPr wrap="square" rtlCol="0">
            <a:spAutoFit/>
          </a:bodyPr>
          <a:lstStyle/>
          <a:p>
            <a:r>
              <a:rPr lang="en-US" i="1" dirty="0"/>
              <a:t>Rocco JM et al. Clin Infect Dis. 2023</a:t>
            </a:r>
          </a:p>
        </p:txBody>
      </p:sp>
    </p:spTree>
    <p:extLst>
      <p:ext uri="{BB962C8B-B14F-4D97-AF65-F5344CB8AC3E}">
        <p14:creationId xmlns:p14="http://schemas.microsoft.com/office/powerpoint/2010/main" val="195543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0AC86-C791-034B-30DD-A849D582A37D}"/>
              </a:ext>
            </a:extLst>
          </p:cNvPr>
          <p:cNvSpPr>
            <a:spLocks noGrp="1"/>
          </p:cNvSpPr>
          <p:nvPr>
            <p:ph type="title"/>
          </p:nvPr>
        </p:nvSpPr>
        <p:spPr/>
        <p:txBody>
          <a:bodyPr/>
          <a:lstStyle/>
          <a:p>
            <a:r>
              <a:rPr lang="en-US" dirty="0"/>
              <a:t>The storm after the calm</a:t>
            </a:r>
          </a:p>
        </p:txBody>
      </p:sp>
      <p:sp>
        <p:nvSpPr>
          <p:cNvPr id="3" name="Text Placeholder 2">
            <a:extLst>
              <a:ext uri="{FF2B5EF4-FFF2-40B4-BE49-F238E27FC236}">
                <a16:creationId xmlns:a16="http://schemas.microsoft.com/office/drawing/2014/main" id="{DD9B3D0B-E0CD-F5C4-E871-28681C5B8946}"/>
              </a:ext>
            </a:extLst>
          </p:cNvPr>
          <p:cNvSpPr>
            <a:spLocks noGrp="1"/>
          </p:cNvSpPr>
          <p:nvPr>
            <p:ph type="body" sz="quarter" idx="10"/>
          </p:nvPr>
        </p:nvSpPr>
        <p:spPr>
          <a:xfrm>
            <a:off x="465844" y="1926582"/>
            <a:ext cx="11580105" cy="4728279"/>
          </a:xfrm>
        </p:spPr>
        <p:txBody>
          <a:bodyPr>
            <a:noAutofit/>
          </a:bodyPr>
          <a:lstStyle/>
          <a:p>
            <a:r>
              <a:rPr lang="en-US" sz="3600" dirty="0"/>
              <a:t>Man in his early 60s presents with cough, SOB, weight loss and fever, h/o BPH and HTN</a:t>
            </a:r>
          </a:p>
          <a:p>
            <a:r>
              <a:rPr lang="en-US" sz="3600" dirty="0"/>
              <a:t>Febrile and pulse ox 76%</a:t>
            </a:r>
          </a:p>
          <a:p>
            <a:r>
              <a:rPr lang="en-US" sz="3600" dirty="0"/>
              <a:t>Rapid HIV+, CD4+ count 11 cells/µL, VL 190,000 c/mL</a:t>
            </a:r>
          </a:p>
          <a:p>
            <a:r>
              <a:rPr lang="en-US" sz="3600" dirty="0"/>
              <a:t>LDH 461 U/L, </a:t>
            </a:r>
            <a:r>
              <a:rPr lang="en-US" sz="3600" dirty="0" err="1"/>
              <a:t>Quantiferon</a:t>
            </a:r>
            <a:r>
              <a:rPr lang="en-US" sz="3600" dirty="0"/>
              <a:t> gold neg</a:t>
            </a:r>
          </a:p>
          <a:p>
            <a:r>
              <a:rPr lang="en-US" sz="3600" dirty="0"/>
              <a:t>PJP diagnosed and improved on HD TMP-SMX and prednisone</a:t>
            </a:r>
          </a:p>
        </p:txBody>
      </p:sp>
    </p:spTree>
    <p:extLst>
      <p:ext uri="{BB962C8B-B14F-4D97-AF65-F5344CB8AC3E}">
        <p14:creationId xmlns:p14="http://schemas.microsoft.com/office/powerpoint/2010/main" val="1337035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FA729-396B-D422-6740-8A6B0053DDAD}"/>
              </a:ext>
            </a:extLst>
          </p:cNvPr>
          <p:cNvSpPr>
            <a:spLocks noGrp="1"/>
          </p:cNvSpPr>
          <p:nvPr>
            <p:ph type="title"/>
          </p:nvPr>
        </p:nvSpPr>
        <p:spPr/>
        <p:txBody>
          <a:bodyPr/>
          <a:lstStyle/>
          <a:p>
            <a:r>
              <a:rPr lang="en-US" dirty="0"/>
              <a:t>Chest Imaging</a:t>
            </a:r>
          </a:p>
        </p:txBody>
      </p:sp>
      <p:pic>
        <p:nvPicPr>
          <p:cNvPr id="4" name="Picture 3">
            <a:extLst>
              <a:ext uri="{FF2B5EF4-FFF2-40B4-BE49-F238E27FC236}">
                <a16:creationId xmlns:a16="http://schemas.microsoft.com/office/drawing/2014/main" id="{3B4EB8E9-BEB6-8987-D9BB-D49DBFCADC0E}"/>
              </a:ext>
            </a:extLst>
          </p:cNvPr>
          <p:cNvPicPr>
            <a:picLocks noChangeAspect="1"/>
          </p:cNvPicPr>
          <p:nvPr/>
        </p:nvPicPr>
        <p:blipFill>
          <a:blip r:embed="rId2"/>
          <a:srcRect l="8854" t="10951" r="12923" b="12303"/>
          <a:stretch>
            <a:fillRect/>
          </a:stretch>
        </p:blipFill>
        <p:spPr>
          <a:xfrm>
            <a:off x="8539970" y="2713465"/>
            <a:ext cx="3652030" cy="3275937"/>
          </a:xfrm>
          <a:prstGeom prst="rect">
            <a:avLst/>
          </a:prstGeom>
          <a:ln>
            <a:solidFill>
              <a:schemeClr val="tx1"/>
            </a:solidFill>
          </a:ln>
        </p:spPr>
      </p:pic>
      <p:pic>
        <p:nvPicPr>
          <p:cNvPr id="5" name="Picture 4">
            <a:extLst>
              <a:ext uri="{FF2B5EF4-FFF2-40B4-BE49-F238E27FC236}">
                <a16:creationId xmlns:a16="http://schemas.microsoft.com/office/drawing/2014/main" id="{3180996A-F470-F032-A85B-E6A88874BFF5}"/>
              </a:ext>
            </a:extLst>
          </p:cNvPr>
          <p:cNvPicPr>
            <a:picLocks noChangeAspect="1"/>
          </p:cNvPicPr>
          <p:nvPr/>
        </p:nvPicPr>
        <p:blipFill>
          <a:blip r:embed="rId3"/>
          <a:srcRect l="25326" t="3628" r="25483" b="1103"/>
          <a:stretch>
            <a:fillRect/>
          </a:stretch>
        </p:blipFill>
        <p:spPr>
          <a:xfrm>
            <a:off x="257895" y="2705043"/>
            <a:ext cx="3817007" cy="3281993"/>
          </a:xfrm>
          <a:prstGeom prst="rect">
            <a:avLst/>
          </a:prstGeom>
          <a:ln>
            <a:solidFill>
              <a:schemeClr val="tx1"/>
            </a:solidFill>
          </a:ln>
        </p:spPr>
      </p:pic>
      <p:sp>
        <p:nvSpPr>
          <p:cNvPr id="6" name="Rectangle 5">
            <a:extLst>
              <a:ext uri="{FF2B5EF4-FFF2-40B4-BE49-F238E27FC236}">
                <a16:creationId xmlns:a16="http://schemas.microsoft.com/office/drawing/2014/main" id="{6A499565-78DF-2278-D7C9-55DBB6A711B7}"/>
              </a:ext>
            </a:extLst>
          </p:cNvPr>
          <p:cNvSpPr/>
          <p:nvPr/>
        </p:nvSpPr>
        <p:spPr>
          <a:xfrm>
            <a:off x="257894" y="2344273"/>
            <a:ext cx="3817008" cy="348294"/>
          </a:xfrm>
          <a:prstGeom prst="rect">
            <a:avLst/>
          </a:prstGeom>
          <a:solidFill>
            <a:schemeClr val="tx1">
              <a:lumMod val="85000"/>
              <a:lumOff val="1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CXR</a:t>
            </a:r>
          </a:p>
        </p:txBody>
      </p:sp>
      <p:sp>
        <p:nvSpPr>
          <p:cNvPr id="7" name="Rectangle 6">
            <a:extLst>
              <a:ext uri="{FF2B5EF4-FFF2-40B4-BE49-F238E27FC236}">
                <a16:creationId xmlns:a16="http://schemas.microsoft.com/office/drawing/2014/main" id="{079D6DD8-8B57-5C9A-8A2C-A8D9D7F1B76C}"/>
              </a:ext>
            </a:extLst>
          </p:cNvPr>
          <p:cNvSpPr/>
          <p:nvPr/>
        </p:nvSpPr>
        <p:spPr>
          <a:xfrm>
            <a:off x="4074902" y="2344273"/>
            <a:ext cx="4465068" cy="353486"/>
          </a:xfrm>
          <a:prstGeom prst="rect">
            <a:avLst/>
          </a:prstGeom>
          <a:solidFill>
            <a:schemeClr val="tx1">
              <a:lumMod val="85000"/>
              <a:lumOff val="1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CT (transverse)</a:t>
            </a:r>
          </a:p>
        </p:txBody>
      </p:sp>
      <p:sp>
        <p:nvSpPr>
          <p:cNvPr id="8" name="Rectangle 7">
            <a:extLst>
              <a:ext uri="{FF2B5EF4-FFF2-40B4-BE49-F238E27FC236}">
                <a16:creationId xmlns:a16="http://schemas.microsoft.com/office/drawing/2014/main" id="{C0296000-477C-75DF-5357-FE804BED239D}"/>
              </a:ext>
            </a:extLst>
          </p:cNvPr>
          <p:cNvSpPr/>
          <p:nvPr/>
        </p:nvSpPr>
        <p:spPr>
          <a:xfrm>
            <a:off x="8539970" y="2340290"/>
            <a:ext cx="3652030" cy="358951"/>
          </a:xfrm>
          <a:prstGeom prst="rect">
            <a:avLst/>
          </a:prstGeom>
          <a:solidFill>
            <a:schemeClr val="tx1">
              <a:lumMod val="85000"/>
              <a:lumOff val="1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CT (coronal)</a:t>
            </a:r>
          </a:p>
        </p:txBody>
      </p:sp>
      <p:pic>
        <p:nvPicPr>
          <p:cNvPr id="9" name="Picture 8">
            <a:extLst>
              <a:ext uri="{FF2B5EF4-FFF2-40B4-BE49-F238E27FC236}">
                <a16:creationId xmlns:a16="http://schemas.microsoft.com/office/drawing/2014/main" id="{542BC954-BBCA-8CBE-9B8A-8BE32AB5A5FD}"/>
              </a:ext>
            </a:extLst>
          </p:cNvPr>
          <p:cNvPicPr>
            <a:picLocks noChangeAspect="1"/>
          </p:cNvPicPr>
          <p:nvPr/>
        </p:nvPicPr>
        <p:blipFill>
          <a:blip r:embed="rId4"/>
          <a:srcRect t="123" b="190"/>
          <a:stretch>
            <a:fillRect/>
          </a:stretch>
        </p:blipFill>
        <p:spPr>
          <a:xfrm>
            <a:off x="4086464" y="2688424"/>
            <a:ext cx="4500242" cy="3298612"/>
          </a:xfrm>
          <a:prstGeom prst="rect">
            <a:avLst/>
          </a:prstGeom>
          <a:ln>
            <a:solidFill>
              <a:schemeClr val="tx1"/>
            </a:solidFill>
          </a:ln>
        </p:spPr>
      </p:pic>
    </p:spTree>
    <p:extLst>
      <p:ext uri="{BB962C8B-B14F-4D97-AF65-F5344CB8AC3E}">
        <p14:creationId xmlns:p14="http://schemas.microsoft.com/office/powerpoint/2010/main" val="1743937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2742A-B44E-ACA6-514E-9E3A41F4AA59}"/>
              </a:ext>
            </a:extLst>
          </p:cNvPr>
          <p:cNvSpPr>
            <a:spLocks noGrp="1"/>
          </p:cNvSpPr>
          <p:nvPr>
            <p:ph type="title"/>
          </p:nvPr>
        </p:nvSpPr>
        <p:spPr/>
        <p:txBody>
          <a:bodyPr/>
          <a:lstStyle/>
          <a:p>
            <a:r>
              <a:rPr lang="en-US" dirty="0"/>
              <a:t>Treatment of PJP</a:t>
            </a:r>
          </a:p>
        </p:txBody>
      </p:sp>
      <p:grpSp>
        <p:nvGrpSpPr>
          <p:cNvPr id="9" name="Group 8">
            <a:extLst>
              <a:ext uri="{FF2B5EF4-FFF2-40B4-BE49-F238E27FC236}">
                <a16:creationId xmlns:a16="http://schemas.microsoft.com/office/drawing/2014/main" id="{C93BF2D2-4347-7125-7614-F68AB5B2724E}"/>
              </a:ext>
            </a:extLst>
          </p:cNvPr>
          <p:cNvGrpSpPr/>
          <p:nvPr/>
        </p:nvGrpSpPr>
        <p:grpSpPr>
          <a:xfrm>
            <a:off x="403123" y="1589412"/>
            <a:ext cx="11788877" cy="3563273"/>
            <a:chOff x="403123" y="1589412"/>
            <a:chExt cx="11788877" cy="3563273"/>
          </a:xfrm>
        </p:grpSpPr>
        <p:pic>
          <p:nvPicPr>
            <p:cNvPr id="4" name="Content Placeholder 3">
              <a:extLst>
                <a:ext uri="{FF2B5EF4-FFF2-40B4-BE49-F238E27FC236}">
                  <a16:creationId xmlns:a16="http://schemas.microsoft.com/office/drawing/2014/main" id="{EC6D0E98-1058-C95D-64AB-19E00114D2A6}"/>
                </a:ext>
              </a:extLst>
            </p:cNvPr>
            <p:cNvPicPr>
              <a:picLocks noChangeAspect="1"/>
            </p:cNvPicPr>
            <p:nvPr/>
          </p:nvPicPr>
          <p:blipFill>
            <a:blip r:embed="rId2"/>
            <a:stretch>
              <a:fillRect/>
            </a:stretch>
          </p:blipFill>
          <p:spPr>
            <a:xfrm>
              <a:off x="403128" y="1589412"/>
              <a:ext cx="7682865" cy="1710637"/>
            </a:xfrm>
            <a:prstGeom prst="rect">
              <a:avLst/>
            </a:prstGeom>
          </p:spPr>
        </p:pic>
        <p:sp>
          <p:nvSpPr>
            <p:cNvPr id="5" name="TextBox 4">
              <a:extLst>
                <a:ext uri="{FF2B5EF4-FFF2-40B4-BE49-F238E27FC236}">
                  <a16:creationId xmlns:a16="http://schemas.microsoft.com/office/drawing/2014/main" id="{DD77A5F7-1B62-CD27-F1EC-E90CFA098CF3}"/>
                </a:ext>
              </a:extLst>
            </p:cNvPr>
            <p:cNvSpPr txBox="1"/>
            <p:nvPr/>
          </p:nvSpPr>
          <p:spPr>
            <a:xfrm>
              <a:off x="403123" y="3213693"/>
              <a:ext cx="11788877" cy="1938992"/>
            </a:xfrm>
            <a:prstGeom prst="rect">
              <a:avLst/>
            </a:prstGeom>
            <a:noFill/>
          </p:spPr>
          <p:txBody>
            <a:bodyPr wrap="square" rtlCol="0">
              <a:spAutoFit/>
            </a:bodyPr>
            <a:lstStyle/>
            <a:p>
              <a:pPr marL="285750" indent="-285750">
                <a:buFont typeface="Arial"/>
                <a:buChar char="•"/>
              </a:pPr>
              <a:r>
                <a:rPr lang="en-US" sz="2000" dirty="0"/>
                <a:t>322 patients with HIV/AIDS with mild and moderately severe PJP</a:t>
              </a:r>
            </a:p>
            <a:p>
              <a:pPr marL="285750" indent="-285750">
                <a:buFont typeface="Arial"/>
                <a:buChar char="•"/>
              </a:pPr>
              <a:r>
                <a:rPr lang="en-US" sz="2000" b="1" dirty="0">
                  <a:solidFill>
                    <a:srgbClr val="C00000"/>
                  </a:solidFill>
                </a:rPr>
                <a:t>28% atovaquone compared to 10% TMP-SMX did not respond</a:t>
              </a:r>
            </a:p>
            <a:p>
              <a:pPr marL="742950" lvl="1" indent="-285750">
                <a:buFont typeface="Arial"/>
                <a:buChar char="•"/>
              </a:pPr>
              <a:r>
                <a:rPr lang="en-US" sz="2000" dirty="0"/>
                <a:t>11 deaths in atovaquone group vs 1 death in TMP-SMX group</a:t>
              </a:r>
            </a:p>
            <a:p>
              <a:pPr marL="742950" lvl="1" indent="-285750">
                <a:buFont typeface="Arial"/>
                <a:buChar char="•"/>
              </a:pPr>
              <a:r>
                <a:rPr lang="en-US" sz="2000" b="1" dirty="0"/>
                <a:t>Diarrhea associated with lower drug concentrations and death/therapeutic failure in atovaquone</a:t>
              </a:r>
            </a:p>
            <a:p>
              <a:pPr marL="285750" indent="-285750">
                <a:buFont typeface="Arial"/>
                <a:buChar char="•"/>
              </a:pPr>
              <a:r>
                <a:rPr lang="en-US" sz="2000" dirty="0"/>
                <a:t>AEs requiring change of therapy in 7% atovaquone vs 20% TMP-SMX group</a:t>
              </a:r>
            </a:p>
          </p:txBody>
        </p:sp>
        <p:sp>
          <p:nvSpPr>
            <p:cNvPr id="6" name="TextBox 5">
              <a:extLst>
                <a:ext uri="{FF2B5EF4-FFF2-40B4-BE49-F238E27FC236}">
                  <a16:creationId xmlns:a16="http://schemas.microsoft.com/office/drawing/2014/main" id="{0AA7686D-46E6-9AE2-BE3D-7E6EA161FDE1}"/>
                </a:ext>
              </a:extLst>
            </p:cNvPr>
            <p:cNvSpPr txBox="1"/>
            <p:nvPr/>
          </p:nvSpPr>
          <p:spPr>
            <a:xfrm>
              <a:off x="9429080" y="2317203"/>
              <a:ext cx="1454244" cy="369332"/>
            </a:xfrm>
            <a:prstGeom prst="rect">
              <a:avLst/>
            </a:prstGeom>
            <a:noFill/>
          </p:spPr>
          <p:txBody>
            <a:bodyPr wrap="none" rtlCol="0">
              <a:spAutoFit/>
            </a:bodyPr>
            <a:lstStyle/>
            <a:p>
              <a:r>
                <a:rPr lang="en-US" i="1" dirty="0"/>
                <a:t>NEJM. 1993</a:t>
              </a:r>
            </a:p>
          </p:txBody>
        </p:sp>
      </p:grpSp>
      <p:grpSp>
        <p:nvGrpSpPr>
          <p:cNvPr id="11" name="Group 10">
            <a:extLst>
              <a:ext uri="{FF2B5EF4-FFF2-40B4-BE49-F238E27FC236}">
                <a16:creationId xmlns:a16="http://schemas.microsoft.com/office/drawing/2014/main" id="{A16FD65F-2C45-BFC9-D788-794230C9C327}"/>
              </a:ext>
            </a:extLst>
          </p:cNvPr>
          <p:cNvGrpSpPr/>
          <p:nvPr/>
        </p:nvGrpSpPr>
        <p:grpSpPr>
          <a:xfrm>
            <a:off x="619597" y="5090939"/>
            <a:ext cx="11445403" cy="1695808"/>
            <a:chOff x="619597" y="5090939"/>
            <a:chExt cx="11445403" cy="1695808"/>
          </a:xfrm>
        </p:grpSpPr>
        <p:pic>
          <p:nvPicPr>
            <p:cNvPr id="7" name="Content Placeholder 3">
              <a:extLst>
                <a:ext uri="{FF2B5EF4-FFF2-40B4-BE49-F238E27FC236}">
                  <a16:creationId xmlns:a16="http://schemas.microsoft.com/office/drawing/2014/main" id="{99B61FCA-58CD-734A-AAEB-AA09ECE9544C}"/>
                </a:ext>
              </a:extLst>
            </p:cNvPr>
            <p:cNvPicPr>
              <a:picLocks noChangeAspect="1"/>
            </p:cNvPicPr>
            <p:nvPr/>
          </p:nvPicPr>
          <p:blipFill rotWithShape="1">
            <a:blip r:embed="rId3"/>
            <a:stretch/>
          </p:blipFill>
          <p:spPr>
            <a:xfrm>
              <a:off x="619597" y="5090939"/>
              <a:ext cx="6594003" cy="1682899"/>
            </a:xfrm>
            <a:prstGeom prst="rect">
              <a:avLst/>
            </a:prstGeom>
          </p:spPr>
        </p:pic>
        <p:sp>
          <p:nvSpPr>
            <p:cNvPr id="8" name="TextBox 7">
              <a:extLst>
                <a:ext uri="{FF2B5EF4-FFF2-40B4-BE49-F238E27FC236}">
                  <a16:creationId xmlns:a16="http://schemas.microsoft.com/office/drawing/2014/main" id="{D6C40E80-D77C-1853-C4CE-034A76504C38}"/>
                </a:ext>
              </a:extLst>
            </p:cNvPr>
            <p:cNvSpPr txBox="1"/>
            <p:nvPr/>
          </p:nvSpPr>
          <p:spPr>
            <a:xfrm>
              <a:off x="7556500" y="5309419"/>
              <a:ext cx="4508500" cy="1477328"/>
            </a:xfrm>
            <a:prstGeom prst="rect">
              <a:avLst/>
            </a:prstGeom>
            <a:noFill/>
          </p:spPr>
          <p:txBody>
            <a:bodyPr wrap="square" rtlCol="0">
              <a:spAutoFit/>
            </a:bodyPr>
            <a:lstStyle/>
            <a:p>
              <a:r>
                <a:rPr lang="en-US" dirty="0"/>
                <a:t>Double blind RCT 87 pts</a:t>
              </a:r>
            </a:p>
            <a:p>
              <a:r>
                <a:rPr lang="en-US" b="1" dirty="0">
                  <a:solidFill>
                    <a:srgbClr val="C00000"/>
                  </a:solidFill>
                </a:rPr>
                <a:t>74 vs 76% success</a:t>
              </a:r>
            </a:p>
            <a:p>
              <a:r>
                <a:rPr lang="en-US" dirty="0"/>
                <a:t>2 deaths in each arm</a:t>
              </a:r>
            </a:p>
            <a:p>
              <a:r>
                <a:rPr lang="en-US" dirty="0"/>
                <a:t>More adverse effects with TMP-SMX</a:t>
              </a:r>
            </a:p>
            <a:p>
              <a:endParaRPr lang="en-US" dirty="0"/>
            </a:p>
          </p:txBody>
        </p:sp>
        <p:sp>
          <p:nvSpPr>
            <p:cNvPr id="10" name="TextBox 9">
              <a:extLst>
                <a:ext uri="{FF2B5EF4-FFF2-40B4-BE49-F238E27FC236}">
                  <a16:creationId xmlns:a16="http://schemas.microsoft.com/office/drawing/2014/main" id="{9E35DE8F-7ED3-7810-4E07-10A747BEC8C6}"/>
                </a:ext>
              </a:extLst>
            </p:cNvPr>
            <p:cNvSpPr txBox="1"/>
            <p:nvPr/>
          </p:nvSpPr>
          <p:spPr>
            <a:xfrm>
              <a:off x="7556500" y="6417415"/>
              <a:ext cx="1223412" cy="369332"/>
            </a:xfrm>
            <a:prstGeom prst="rect">
              <a:avLst/>
            </a:prstGeom>
            <a:noFill/>
          </p:spPr>
          <p:txBody>
            <a:bodyPr wrap="none" rtlCol="0">
              <a:spAutoFit/>
            </a:bodyPr>
            <a:lstStyle/>
            <a:p>
              <a:r>
                <a:rPr lang="en-US" i="1" dirty="0"/>
                <a:t>CID. 1998</a:t>
              </a:r>
            </a:p>
          </p:txBody>
        </p:sp>
      </p:grpSp>
    </p:spTree>
    <p:extLst>
      <p:ext uri="{BB962C8B-B14F-4D97-AF65-F5344CB8AC3E}">
        <p14:creationId xmlns:p14="http://schemas.microsoft.com/office/powerpoint/2010/main" val="364247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3B41F-BC69-744E-3565-754228E53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5BED22-E85C-1CDD-3D35-3934125D1AF2}"/>
              </a:ext>
            </a:extLst>
          </p:cNvPr>
          <p:cNvSpPr>
            <a:spLocks noGrp="1"/>
          </p:cNvSpPr>
          <p:nvPr>
            <p:ph type="title"/>
          </p:nvPr>
        </p:nvSpPr>
        <p:spPr/>
        <p:txBody>
          <a:bodyPr/>
          <a:lstStyle/>
          <a:p>
            <a:r>
              <a:rPr lang="en-US" dirty="0"/>
              <a:t>ARS Question #2</a:t>
            </a:r>
          </a:p>
        </p:txBody>
      </p:sp>
      <p:sp>
        <p:nvSpPr>
          <p:cNvPr id="3" name="Text Placeholder 2">
            <a:extLst>
              <a:ext uri="{FF2B5EF4-FFF2-40B4-BE49-F238E27FC236}">
                <a16:creationId xmlns:a16="http://schemas.microsoft.com/office/drawing/2014/main" id="{447C2E0F-F9A4-048E-6058-8554D77BBCC7}"/>
              </a:ext>
            </a:extLst>
          </p:cNvPr>
          <p:cNvSpPr>
            <a:spLocks noGrp="1"/>
          </p:cNvSpPr>
          <p:nvPr>
            <p:ph type="body" sz="quarter" idx="10"/>
          </p:nvPr>
        </p:nvSpPr>
        <p:spPr/>
        <p:txBody>
          <a:bodyPr anchor="t">
            <a:noAutofit/>
          </a:bodyPr>
          <a:lstStyle/>
          <a:p>
            <a:pPr marL="0" indent="0">
              <a:buNone/>
            </a:pPr>
            <a:r>
              <a:rPr lang="en-US" sz="2600" dirty="0"/>
              <a:t>A 52-year-old man with HIV and PJP is being treated with HD TMP-SMX and prednisone as well as supplemental O</a:t>
            </a:r>
            <a:r>
              <a:rPr lang="en-US" sz="2600" baseline="-25000" dirty="0"/>
              <a:t>2</a:t>
            </a:r>
            <a:r>
              <a:rPr lang="en-US" sz="2600" dirty="0"/>
              <a:t>. He develops hyponatremia and rising creatinine levels with sulfa crystals reported in UA after the first 5 days of therapy. G6PD level is normal. He has poor appetite and diarrhea. Which of the following statements regarding management is true?</a:t>
            </a:r>
          </a:p>
          <a:p>
            <a:pPr marL="914400" indent="-452438">
              <a:spcBef>
                <a:spcPts val="0"/>
              </a:spcBef>
              <a:spcAft>
                <a:spcPts val="1000"/>
              </a:spcAft>
              <a:buClr>
                <a:schemeClr val="tx1">
                  <a:lumMod val="75000"/>
                </a:schemeClr>
              </a:buClr>
              <a:buSzPct val="100000"/>
              <a:buFont typeface="+mj-lt"/>
              <a:buAutoNum type="alphaUcPeriod"/>
            </a:pPr>
            <a:r>
              <a:rPr lang="en-US" sz="2600" dirty="0"/>
              <a:t>Atovaquone twice daily could be used as an alternate therapy</a:t>
            </a:r>
          </a:p>
          <a:p>
            <a:pPr marL="914400" indent="-452438">
              <a:spcBef>
                <a:spcPts val="0"/>
              </a:spcBef>
              <a:spcAft>
                <a:spcPts val="1000"/>
              </a:spcAft>
              <a:buClr>
                <a:schemeClr val="tx1">
                  <a:lumMod val="75000"/>
                </a:schemeClr>
              </a:buClr>
              <a:buSzPct val="100000"/>
              <a:buFont typeface="+mj-lt"/>
              <a:buAutoNum type="alphaUcPeriod"/>
            </a:pPr>
            <a:r>
              <a:rPr lang="en-US" sz="2600" dirty="0"/>
              <a:t>Clindamycin + primaquine should have similar efficacy to TMP-SMX</a:t>
            </a:r>
          </a:p>
          <a:p>
            <a:pPr marL="914400" indent="-452438">
              <a:spcBef>
                <a:spcPts val="0"/>
              </a:spcBef>
              <a:spcAft>
                <a:spcPts val="1000"/>
              </a:spcAft>
              <a:buClr>
                <a:schemeClr val="tx1">
                  <a:lumMod val="75000"/>
                </a:schemeClr>
              </a:buClr>
              <a:buSzPct val="100000"/>
              <a:buFont typeface="+mj-lt"/>
              <a:buAutoNum type="alphaUcPeriod"/>
            </a:pPr>
            <a:r>
              <a:rPr lang="en-US" sz="2600" dirty="0"/>
              <a:t>Aggressive hydration with bicarbonate while continuing HD TMP-SMX is the safest approach</a:t>
            </a:r>
          </a:p>
          <a:p>
            <a:pPr marL="914400" indent="-452438">
              <a:spcBef>
                <a:spcPts val="0"/>
              </a:spcBef>
              <a:spcAft>
                <a:spcPts val="1000"/>
              </a:spcAft>
              <a:buClr>
                <a:schemeClr val="tx1">
                  <a:lumMod val="75000"/>
                </a:schemeClr>
              </a:buClr>
              <a:buSzPct val="100000"/>
              <a:buFont typeface="+mj-lt"/>
              <a:buAutoNum type="alphaUcPeriod"/>
            </a:pPr>
            <a:r>
              <a:rPr lang="en-US" sz="2600" dirty="0"/>
              <a:t>Prednisone taper should improve renal toxicity</a:t>
            </a:r>
          </a:p>
          <a:p>
            <a:pPr marL="0" indent="0">
              <a:buNone/>
            </a:pPr>
            <a:endParaRPr lang="en-US" sz="2600" dirty="0"/>
          </a:p>
        </p:txBody>
      </p:sp>
    </p:spTree>
    <p:extLst>
      <p:ext uri="{BB962C8B-B14F-4D97-AF65-F5344CB8AC3E}">
        <p14:creationId xmlns:p14="http://schemas.microsoft.com/office/powerpoint/2010/main" val="3012433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A7085-70C0-6DBB-DC81-3107690BE0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A5570-B513-CA56-75D3-077DC6C4E081}"/>
              </a:ext>
            </a:extLst>
          </p:cNvPr>
          <p:cNvSpPr>
            <a:spLocks noGrp="1"/>
          </p:cNvSpPr>
          <p:nvPr>
            <p:ph type="title"/>
          </p:nvPr>
        </p:nvSpPr>
        <p:spPr/>
        <p:txBody>
          <a:bodyPr/>
          <a:lstStyle/>
          <a:p>
            <a:r>
              <a:rPr lang="en-US" dirty="0"/>
              <a:t>ARS Question #2</a:t>
            </a:r>
          </a:p>
        </p:txBody>
      </p:sp>
      <p:sp>
        <p:nvSpPr>
          <p:cNvPr id="3" name="Text Placeholder 2">
            <a:extLst>
              <a:ext uri="{FF2B5EF4-FFF2-40B4-BE49-F238E27FC236}">
                <a16:creationId xmlns:a16="http://schemas.microsoft.com/office/drawing/2014/main" id="{5E4E1CF8-D88F-A72F-8FF0-BEBF3B1BD7C6}"/>
              </a:ext>
            </a:extLst>
          </p:cNvPr>
          <p:cNvSpPr>
            <a:spLocks noGrp="1"/>
          </p:cNvSpPr>
          <p:nvPr>
            <p:ph type="body" sz="quarter" idx="10"/>
          </p:nvPr>
        </p:nvSpPr>
        <p:spPr>
          <a:xfrm>
            <a:off x="469900" y="1759306"/>
            <a:ext cx="11518900" cy="4728279"/>
          </a:xfrm>
        </p:spPr>
        <p:txBody>
          <a:bodyPr anchor="t">
            <a:noAutofit/>
          </a:bodyPr>
          <a:lstStyle/>
          <a:p>
            <a:pPr marL="0" indent="0">
              <a:buNone/>
            </a:pPr>
            <a:r>
              <a:rPr lang="en-US" sz="2600" dirty="0"/>
              <a:t>A 52-year-old man with HIV and PJP is being treated with HD TMP-SMX and prednisone as well as supplemental O</a:t>
            </a:r>
            <a:r>
              <a:rPr lang="en-US" sz="2600" baseline="-25000" dirty="0"/>
              <a:t>2</a:t>
            </a:r>
            <a:r>
              <a:rPr lang="en-US" sz="2600" dirty="0"/>
              <a:t>. He develops hyponatremia and rising creatinine levels with sulfa crystals reported in UA after the first 5 days of therapy. G6PD level is normal. He has poor appetite and diarrhea. Which of the following statements regarding management is true?</a:t>
            </a:r>
          </a:p>
          <a:p>
            <a:pPr marL="914400" indent="-452438">
              <a:spcBef>
                <a:spcPts val="0"/>
              </a:spcBef>
              <a:spcAft>
                <a:spcPts val="1000"/>
              </a:spcAft>
              <a:buClr>
                <a:schemeClr val="tx1">
                  <a:lumMod val="75000"/>
                </a:schemeClr>
              </a:buClr>
              <a:buSzPct val="100000"/>
              <a:buFont typeface="+mj-lt"/>
              <a:buAutoNum type="alphaUcPeriod"/>
            </a:pPr>
            <a:r>
              <a:rPr lang="en-US" sz="2600" dirty="0"/>
              <a:t>Atovaquone twice daily could be used as an alternate therapy</a:t>
            </a:r>
          </a:p>
          <a:p>
            <a:pPr marL="914400" indent="-452438">
              <a:spcBef>
                <a:spcPts val="0"/>
              </a:spcBef>
              <a:spcAft>
                <a:spcPts val="1000"/>
              </a:spcAft>
              <a:buClr>
                <a:schemeClr val="tx1">
                  <a:lumMod val="75000"/>
                </a:schemeClr>
              </a:buClr>
              <a:buSzPct val="100000"/>
              <a:buFont typeface="+mj-lt"/>
              <a:buAutoNum type="alphaUcPeriod"/>
            </a:pPr>
            <a:r>
              <a:rPr lang="en-US" sz="2600" b="1" dirty="0"/>
              <a:t>Clindamycin + primaquine should have similar efficacy to TMP-SMX</a:t>
            </a:r>
          </a:p>
          <a:p>
            <a:pPr marL="914400" indent="-452438">
              <a:spcBef>
                <a:spcPts val="0"/>
              </a:spcBef>
              <a:spcAft>
                <a:spcPts val="1000"/>
              </a:spcAft>
              <a:buClr>
                <a:schemeClr val="tx1">
                  <a:lumMod val="75000"/>
                </a:schemeClr>
              </a:buClr>
              <a:buSzPct val="100000"/>
              <a:buFont typeface="+mj-lt"/>
              <a:buAutoNum type="alphaUcPeriod"/>
            </a:pPr>
            <a:r>
              <a:rPr lang="en-US" sz="2600" dirty="0"/>
              <a:t>Aggressive hydration with bicarbonate while continuing HD TMP-SMX is the safest approach</a:t>
            </a:r>
          </a:p>
          <a:p>
            <a:pPr marL="914400" indent="-452438">
              <a:spcBef>
                <a:spcPts val="0"/>
              </a:spcBef>
              <a:spcAft>
                <a:spcPts val="1000"/>
              </a:spcAft>
              <a:buClr>
                <a:schemeClr val="tx1">
                  <a:lumMod val="75000"/>
                </a:schemeClr>
              </a:buClr>
              <a:buSzPct val="100000"/>
              <a:buFont typeface="+mj-lt"/>
              <a:buAutoNum type="alphaUcPeriod"/>
            </a:pPr>
            <a:r>
              <a:rPr lang="en-US" sz="2600" dirty="0"/>
              <a:t>Prednisone taper should improve renal toxicity</a:t>
            </a:r>
          </a:p>
          <a:p>
            <a:pPr marL="0" indent="0">
              <a:buNone/>
            </a:pPr>
            <a:endParaRPr lang="en-US" sz="2600" dirty="0"/>
          </a:p>
        </p:txBody>
      </p:sp>
    </p:spTree>
    <p:extLst>
      <p:ext uri="{BB962C8B-B14F-4D97-AF65-F5344CB8AC3E}">
        <p14:creationId xmlns:p14="http://schemas.microsoft.com/office/powerpoint/2010/main" val="1684446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E711-4CF4-FDD1-2411-1F861314DCC9}"/>
              </a:ext>
            </a:extLst>
          </p:cNvPr>
          <p:cNvSpPr>
            <a:spLocks noGrp="1"/>
          </p:cNvSpPr>
          <p:nvPr>
            <p:ph type="title"/>
          </p:nvPr>
        </p:nvSpPr>
        <p:spPr/>
        <p:txBody>
          <a:bodyPr>
            <a:normAutofit fontScale="90000"/>
          </a:bodyPr>
          <a:lstStyle/>
          <a:p>
            <a:r>
              <a:rPr lang="en-US" dirty="0"/>
              <a:t>Returns in two weeks with high fevers, weight loss and painful cervical LAN</a:t>
            </a:r>
          </a:p>
        </p:txBody>
      </p:sp>
      <p:grpSp>
        <p:nvGrpSpPr>
          <p:cNvPr id="4" name="Group 3">
            <a:extLst>
              <a:ext uri="{FF2B5EF4-FFF2-40B4-BE49-F238E27FC236}">
                <a16:creationId xmlns:a16="http://schemas.microsoft.com/office/drawing/2014/main" id="{5FBC84AC-F9E5-CB52-1761-6BC66364ED98}"/>
              </a:ext>
            </a:extLst>
          </p:cNvPr>
          <p:cNvGrpSpPr/>
          <p:nvPr/>
        </p:nvGrpSpPr>
        <p:grpSpPr>
          <a:xfrm>
            <a:off x="473916" y="2055948"/>
            <a:ext cx="5415801" cy="3991470"/>
            <a:chOff x="-1298186" y="1349297"/>
            <a:chExt cx="4915878" cy="3654056"/>
          </a:xfrm>
        </p:grpSpPr>
        <p:pic>
          <p:nvPicPr>
            <p:cNvPr id="5" name="Picture 4">
              <a:extLst>
                <a:ext uri="{FF2B5EF4-FFF2-40B4-BE49-F238E27FC236}">
                  <a16:creationId xmlns:a16="http://schemas.microsoft.com/office/drawing/2014/main" id="{029AC7DA-70D3-B143-7015-FAAC202D0FF3}"/>
                </a:ext>
              </a:extLst>
            </p:cNvPr>
            <p:cNvPicPr>
              <a:picLocks noChangeAspect="1"/>
            </p:cNvPicPr>
            <p:nvPr/>
          </p:nvPicPr>
          <p:blipFill>
            <a:blip r:embed="rId2"/>
            <a:srcRect l="18960" t="21108" r="17791" b="7223"/>
            <a:stretch>
              <a:fillRect/>
            </a:stretch>
          </p:blipFill>
          <p:spPr>
            <a:xfrm>
              <a:off x="-1298186" y="1349297"/>
              <a:ext cx="4915878" cy="3654056"/>
            </a:xfrm>
            <a:prstGeom prst="rect">
              <a:avLst/>
            </a:prstGeom>
            <a:ln>
              <a:solidFill>
                <a:schemeClr val="tx1"/>
              </a:solidFill>
            </a:ln>
          </p:spPr>
        </p:pic>
        <p:sp>
          <p:nvSpPr>
            <p:cNvPr id="6" name="Oval 5">
              <a:extLst>
                <a:ext uri="{FF2B5EF4-FFF2-40B4-BE49-F238E27FC236}">
                  <a16:creationId xmlns:a16="http://schemas.microsoft.com/office/drawing/2014/main" id="{7A852C11-4A29-A560-5621-6C3C266F1416}"/>
                </a:ext>
              </a:extLst>
            </p:cNvPr>
            <p:cNvSpPr/>
            <p:nvPr/>
          </p:nvSpPr>
          <p:spPr>
            <a:xfrm>
              <a:off x="1521835" y="1798743"/>
              <a:ext cx="838200" cy="8643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A7091B83-C6FB-6E2B-F053-944291FD6426}"/>
              </a:ext>
            </a:extLst>
          </p:cNvPr>
          <p:cNvGrpSpPr/>
          <p:nvPr/>
        </p:nvGrpSpPr>
        <p:grpSpPr>
          <a:xfrm>
            <a:off x="5907291" y="2055948"/>
            <a:ext cx="5684819" cy="3991470"/>
            <a:chOff x="4765444" y="2658450"/>
            <a:chExt cx="4924449" cy="3263288"/>
          </a:xfrm>
        </p:grpSpPr>
        <p:pic>
          <p:nvPicPr>
            <p:cNvPr id="8" name="Picture 7">
              <a:extLst>
                <a:ext uri="{FF2B5EF4-FFF2-40B4-BE49-F238E27FC236}">
                  <a16:creationId xmlns:a16="http://schemas.microsoft.com/office/drawing/2014/main" id="{8E0BCCEB-1B22-ABF5-1616-E898EC6F05FD}"/>
                </a:ext>
              </a:extLst>
            </p:cNvPr>
            <p:cNvPicPr>
              <a:picLocks noChangeAspect="1"/>
            </p:cNvPicPr>
            <p:nvPr/>
          </p:nvPicPr>
          <p:blipFill>
            <a:blip r:embed="rId3"/>
            <a:srcRect l="23905" t="31266" r="18270" b="2694"/>
            <a:stretch>
              <a:fillRect/>
            </a:stretch>
          </p:blipFill>
          <p:spPr>
            <a:xfrm>
              <a:off x="4765444" y="2658450"/>
              <a:ext cx="4924449" cy="3263288"/>
            </a:xfrm>
            <a:prstGeom prst="rect">
              <a:avLst/>
            </a:prstGeom>
            <a:ln>
              <a:solidFill>
                <a:schemeClr val="tx1"/>
              </a:solidFill>
            </a:ln>
          </p:spPr>
        </p:pic>
        <p:sp>
          <p:nvSpPr>
            <p:cNvPr id="9" name="Oval 8">
              <a:extLst>
                <a:ext uri="{FF2B5EF4-FFF2-40B4-BE49-F238E27FC236}">
                  <a16:creationId xmlns:a16="http://schemas.microsoft.com/office/drawing/2014/main" id="{DF637F27-B507-DF58-B3B6-29A814826B39}"/>
                </a:ext>
              </a:extLst>
            </p:cNvPr>
            <p:cNvSpPr/>
            <p:nvPr/>
          </p:nvSpPr>
          <p:spPr>
            <a:xfrm>
              <a:off x="8439412" y="4210202"/>
              <a:ext cx="845463" cy="8643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92F61B76-1467-A0AE-DF25-B6E1FEBCE3BC}"/>
              </a:ext>
            </a:extLst>
          </p:cNvPr>
          <p:cNvSpPr txBox="1"/>
          <p:nvPr/>
        </p:nvSpPr>
        <p:spPr>
          <a:xfrm>
            <a:off x="473916" y="6248400"/>
            <a:ext cx="11272600" cy="461665"/>
          </a:xfrm>
          <a:prstGeom prst="rect">
            <a:avLst/>
          </a:prstGeom>
          <a:noFill/>
        </p:spPr>
        <p:txBody>
          <a:bodyPr wrap="square" rtlCol="0">
            <a:spAutoFit/>
          </a:bodyPr>
          <a:lstStyle/>
          <a:p>
            <a:r>
              <a:rPr lang="en-US" sz="2400" dirty="0"/>
              <a:t>DDx: histoplasma, unmasking cryptococcal disease, MTB or NTM, lymphoma, KS</a:t>
            </a:r>
          </a:p>
        </p:txBody>
      </p:sp>
    </p:spTree>
    <p:extLst>
      <p:ext uri="{BB962C8B-B14F-4D97-AF65-F5344CB8AC3E}">
        <p14:creationId xmlns:p14="http://schemas.microsoft.com/office/powerpoint/2010/main" val="1989544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EC4D-7B13-2608-F88D-6D601F201C0A}"/>
              </a:ext>
            </a:extLst>
          </p:cNvPr>
          <p:cNvSpPr>
            <a:spLocks noGrp="1"/>
          </p:cNvSpPr>
          <p:nvPr>
            <p:ph type="title"/>
          </p:nvPr>
        </p:nvSpPr>
        <p:spPr/>
        <p:txBody>
          <a:bodyPr/>
          <a:lstStyle/>
          <a:p>
            <a:r>
              <a:rPr lang="en-US" dirty="0"/>
              <a:t>Core LN biopsy</a:t>
            </a:r>
          </a:p>
        </p:txBody>
      </p:sp>
      <p:pic>
        <p:nvPicPr>
          <p:cNvPr id="4" name="Picture 3">
            <a:extLst>
              <a:ext uri="{FF2B5EF4-FFF2-40B4-BE49-F238E27FC236}">
                <a16:creationId xmlns:a16="http://schemas.microsoft.com/office/drawing/2014/main" id="{7550FB79-38A5-DCA2-DAC4-78C34F6DE2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3295" y="1878165"/>
            <a:ext cx="5242560" cy="4114800"/>
          </a:xfrm>
          <a:prstGeom prst="rect">
            <a:avLst/>
          </a:prstGeom>
          <a:ln>
            <a:solidFill>
              <a:schemeClr val="tx1"/>
            </a:solidFill>
          </a:ln>
        </p:spPr>
      </p:pic>
      <p:pic>
        <p:nvPicPr>
          <p:cNvPr id="5" name="Picture 4">
            <a:extLst>
              <a:ext uri="{FF2B5EF4-FFF2-40B4-BE49-F238E27FC236}">
                <a16:creationId xmlns:a16="http://schemas.microsoft.com/office/drawing/2014/main" id="{424F32BB-C035-D13A-CCE2-8C2866F8B6F4}"/>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a:fillRect/>
          </a:stretch>
        </p:blipFill>
        <p:spPr>
          <a:xfrm>
            <a:off x="6638103" y="1801965"/>
            <a:ext cx="4254373" cy="4236720"/>
          </a:xfrm>
          <a:prstGeom prst="rect">
            <a:avLst/>
          </a:prstGeom>
          <a:ln>
            <a:solidFill>
              <a:schemeClr val="tx1"/>
            </a:solidFill>
          </a:ln>
        </p:spPr>
      </p:pic>
      <p:sp>
        <p:nvSpPr>
          <p:cNvPr id="6" name="TextBox 5">
            <a:extLst>
              <a:ext uri="{FF2B5EF4-FFF2-40B4-BE49-F238E27FC236}">
                <a16:creationId xmlns:a16="http://schemas.microsoft.com/office/drawing/2014/main" id="{B85ECBDB-624B-8301-F069-957E9C5218C2}"/>
              </a:ext>
            </a:extLst>
          </p:cNvPr>
          <p:cNvSpPr txBox="1"/>
          <p:nvPr/>
        </p:nvSpPr>
        <p:spPr>
          <a:xfrm>
            <a:off x="613295" y="6341806"/>
            <a:ext cx="10624976" cy="369332"/>
          </a:xfrm>
          <a:prstGeom prst="rect">
            <a:avLst/>
          </a:prstGeom>
          <a:noFill/>
        </p:spPr>
        <p:txBody>
          <a:bodyPr wrap="square" rtlCol="0">
            <a:spAutoFit/>
          </a:bodyPr>
          <a:lstStyle/>
          <a:p>
            <a:r>
              <a:rPr lang="en-US" dirty="0"/>
              <a:t>Direct sequencing: </a:t>
            </a:r>
            <a:r>
              <a:rPr lang="en-US" i="1" dirty="0"/>
              <a:t>M. </a:t>
            </a:r>
            <a:r>
              <a:rPr lang="en-US" i="1" dirty="0" err="1"/>
              <a:t>genavense</a:t>
            </a:r>
            <a:r>
              <a:rPr lang="en-US" dirty="0"/>
              <a:t>, </a:t>
            </a:r>
            <a:r>
              <a:rPr lang="en-US" b="1" dirty="0"/>
              <a:t>culture + after  83 days in enhanced (mycobactin J) culture </a:t>
            </a:r>
          </a:p>
        </p:txBody>
      </p:sp>
      <p:sp>
        <p:nvSpPr>
          <p:cNvPr id="3" name="TextBox 2">
            <a:extLst>
              <a:ext uri="{FF2B5EF4-FFF2-40B4-BE49-F238E27FC236}">
                <a16:creationId xmlns:a16="http://schemas.microsoft.com/office/drawing/2014/main" id="{9F563D8D-4339-F113-A447-6EB72A0ACE24}"/>
              </a:ext>
            </a:extLst>
          </p:cNvPr>
          <p:cNvSpPr txBox="1"/>
          <p:nvPr/>
        </p:nvSpPr>
        <p:spPr>
          <a:xfrm>
            <a:off x="2212848" y="6038685"/>
            <a:ext cx="2706624" cy="369332"/>
          </a:xfrm>
          <a:prstGeom prst="rect">
            <a:avLst/>
          </a:prstGeom>
          <a:noFill/>
        </p:spPr>
        <p:txBody>
          <a:bodyPr wrap="square" rtlCol="0">
            <a:spAutoFit/>
          </a:bodyPr>
          <a:lstStyle/>
          <a:p>
            <a:pPr algn="ctr"/>
            <a:r>
              <a:rPr lang="en-US" b="1" dirty="0"/>
              <a:t>H&amp;E stain </a:t>
            </a:r>
          </a:p>
        </p:txBody>
      </p:sp>
      <p:sp>
        <p:nvSpPr>
          <p:cNvPr id="7" name="TextBox 6">
            <a:extLst>
              <a:ext uri="{FF2B5EF4-FFF2-40B4-BE49-F238E27FC236}">
                <a16:creationId xmlns:a16="http://schemas.microsoft.com/office/drawing/2014/main" id="{C979D978-3886-4222-ED5C-D1DD0AF26BD8}"/>
              </a:ext>
            </a:extLst>
          </p:cNvPr>
          <p:cNvSpPr txBox="1"/>
          <p:nvPr/>
        </p:nvSpPr>
        <p:spPr>
          <a:xfrm>
            <a:off x="7595616" y="6018194"/>
            <a:ext cx="2706624" cy="369332"/>
          </a:xfrm>
          <a:prstGeom prst="rect">
            <a:avLst/>
          </a:prstGeom>
          <a:noFill/>
        </p:spPr>
        <p:txBody>
          <a:bodyPr wrap="square" rtlCol="0">
            <a:spAutoFit/>
          </a:bodyPr>
          <a:lstStyle/>
          <a:p>
            <a:pPr algn="ctr"/>
            <a:r>
              <a:rPr lang="en-US" b="1" dirty="0"/>
              <a:t>Fite stain</a:t>
            </a:r>
          </a:p>
        </p:txBody>
      </p:sp>
    </p:spTree>
    <p:extLst>
      <p:ext uri="{BB962C8B-B14F-4D97-AF65-F5344CB8AC3E}">
        <p14:creationId xmlns:p14="http://schemas.microsoft.com/office/powerpoint/2010/main" val="289891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6182-DF7A-658F-E08B-D90CE5CE1F78}"/>
              </a:ext>
            </a:extLst>
          </p:cNvPr>
          <p:cNvSpPr>
            <a:spLocks noGrp="1"/>
          </p:cNvSpPr>
          <p:nvPr>
            <p:ph type="title"/>
          </p:nvPr>
        </p:nvSpPr>
        <p:spPr>
          <a:xfrm>
            <a:off x="509481" y="203139"/>
            <a:ext cx="11272601" cy="1371600"/>
          </a:xfrm>
        </p:spPr>
        <p:txBody>
          <a:bodyPr/>
          <a:lstStyle/>
          <a:p>
            <a:r>
              <a:rPr lang="en-US" i="1" dirty="0"/>
              <a:t>M</a:t>
            </a:r>
            <a:r>
              <a:rPr lang="en-US" dirty="0"/>
              <a:t>. </a:t>
            </a:r>
            <a:r>
              <a:rPr lang="en-US" i="1" dirty="0" err="1"/>
              <a:t>genavense</a:t>
            </a:r>
            <a:endParaRPr lang="en-US" i="1" dirty="0"/>
          </a:p>
        </p:txBody>
      </p:sp>
      <p:grpSp>
        <p:nvGrpSpPr>
          <p:cNvPr id="3" name="Group 2">
            <a:extLst>
              <a:ext uri="{FF2B5EF4-FFF2-40B4-BE49-F238E27FC236}">
                <a16:creationId xmlns:a16="http://schemas.microsoft.com/office/drawing/2014/main" id="{A22B30C3-8F6E-0D50-54DB-6211C9166BBA}"/>
              </a:ext>
            </a:extLst>
          </p:cNvPr>
          <p:cNvGrpSpPr/>
          <p:nvPr/>
        </p:nvGrpSpPr>
        <p:grpSpPr>
          <a:xfrm>
            <a:off x="113422" y="1574739"/>
            <a:ext cx="6890877" cy="5283261"/>
            <a:chOff x="113422" y="1574739"/>
            <a:chExt cx="6890877" cy="5283261"/>
          </a:xfrm>
        </p:grpSpPr>
        <p:pic>
          <p:nvPicPr>
            <p:cNvPr id="4" name="Picture 3">
              <a:extLst>
                <a:ext uri="{FF2B5EF4-FFF2-40B4-BE49-F238E27FC236}">
                  <a16:creationId xmlns:a16="http://schemas.microsoft.com/office/drawing/2014/main" id="{BF3E3F7D-1E6C-98B8-FCDB-2D95C81484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3422" y="1574739"/>
              <a:ext cx="6032360" cy="2840319"/>
            </a:xfrm>
            <a:prstGeom prst="rect">
              <a:avLst/>
            </a:prstGeom>
          </p:spPr>
        </p:pic>
        <p:pic>
          <p:nvPicPr>
            <p:cNvPr id="6" name="Picture 5">
              <a:extLst>
                <a:ext uri="{FF2B5EF4-FFF2-40B4-BE49-F238E27FC236}">
                  <a16:creationId xmlns:a16="http://schemas.microsoft.com/office/drawing/2014/main" id="{40F0B51E-3E58-366E-15A4-70BC288EB51B}"/>
                </a:ext>
              </a:extLst>
            </p:cNvPr>
            <p:cNvPicPr>
              <a:picLocks noChangeAspect="1"/>
            </p:cNvPicPr>
            <p:nvPr/>
          </p:nvPicPr>
          <p:blipFill>
            <a:blip r:embed="rId4"/>
            <a:stretch>
              <a:fillRect/>
            </a:stretch>
          </p:blipFill>
          <p:spPr>
            <a:xfrm>
              <a:off x="113422" y="4146501"/>
              <a:ext cx="6890877" cy="2711499"/>
            </a:xfrm>
            <a:prstGeom prst="rect">
              <a:avLst/>
            </a:prstGeom>
          </p:spPr>
        </p:pic>
      </p:grpSp>
      <p:grpSp>
        <p:nvGrpSpPr>
          <p:cNvPr id="8" name="Group 7">
            <a:extLst>
              <a:ext uri="{FF2B5EF4-FFF2-40B4-BE49-F238E27FC236}">
                <a16:creationId xmlns:a16="http://schemas.microsoft.com/office/drawing/2014/main" id="{F71860BD-0A51-0DF9-7061-1924EE346952}"/>
              </a:ext>
            </a:extLst>
          </p:cNvPr>
          <p:cNvGrpSpPr/>
          <p:nvPr/>
        </p:nvGrpSpPr>
        <p:grpSpPr>
          <a:xfrm>
            <a:off x="6535156" y="1603484"/>
            <a:ext cx="5656845" cy="4205029"/>
            <a:chOff x="6535156" y="1603484"/>
            <a:chExt cx="5656845" cy="4205029"/>
          </a:xfrm>
        </p:grpSpPr>
        <p:pic>
          <p:nvPicPr>
            <p:cNvPr id="5" name="Picture 4">
              <a:extLst>
                <a:ext uri="{FF2B5EF4-FFF2-40B4-BE49-F238E27FC236}">
                  <a16:creationId xmlns:a16="http://schemas.microsoft.com/office/drawing/2014/main" id="{900476FB-897A-E007-4167-691C418918B5}"/>
                </a:ext>
              </a:extLst>
            </p:cNvPr>
            <p:cNvPicPr>
              <a:picLocks noChangeAspect="1"/>
            </p:cNvPicPr>
            <p:nvPr/>
          </p:nvPicPr>
          <p:blipFill>
            <a:blip r:embed="rId5"/>
            <a:srcRect t="4416"/>
            <a:stretch>
              <a:fillRect/>
            </a:stretch>
          </p:blipFill>
          <p:spPr>
            <a:xfrm>
              <a:off x="6535156" y="1603484"/>
              <a:ext cx="5543422" cy="2687853"/>
            </a:xfrm>
            <a:prstGeom prst="rect">
              <a:avLst/>
            </a:prstGeom>
          </p:spPr>
        </p:pic>
        <p:pic>
          <p:nvPicPr>
            <p:cNvPr id="7" name="Picture 6" descr="Fig 1">
              <a:extLst>
                <a:ext uri="{FF2B5EF4-FFF2-40B4-BE49-F238E27FC236}">
                  <a16:creationId xmlns:a16="http://schemas.microsoft.com/office/drawing/2014/main" id="{0428DBA0-B7B3-25B9-F800-A30515BF9251}"/>
                </a:ext>
              </a:extLst>
            </p:cNvPr>
            <p:cNvPicPr>
              <a:picLocks noChangeAspect="1"/>
            </p:cNvPicPr>
            <p:nvPr/>
          </p:nvPicPr>
          <p:blipFill>
            <a:blip r:embed="rId6"/>
            <a:srcRect l="8776" t="71966" r="56383" b="26028"/>
            <a:stretch>
              <a:fillRect/>
            </a:stretch>
          </p:blipFill>
          <p:spPr>
            <a:xfrm>
              <a:off x="7862824" y="4252459"/>
              <a:ext cx="2888085" cy="216785"/>
            </a:xfrm>
            <a:prstGeom prst="rect">
              <a:avLst/>
            </a:prstGeom>
            <a:ln>
              <a:solidFill>
                <a:srgbClr val="FF0000"/>
              </a:solidFill>
            </a:ln>
          </p:spPr>
        </p:pic>
        <p:sp>
          <p:nvSpPr>
            <p:cNvPr id="11" name="TextBox 10">
              <a:extLst>
                <a:ext uri="{FF2B5EF4-FFF2-40B4-BE49-F238E27FC236}">
                  <a16:creationId xmlns:a16="http://schemas.microsoft.com/office/drawing/2014/main" id="{224D040D-4B67-01D3-E9EE-E833215A40DF}"/>
                </a:ext>
              </a:extLst>
            </p:cNvPr>
            <p:cNvSpPr txBox="1"/>
            <p:nvPr/>
          </p:nvSpPr>
          <p:spPr>
            <a:xfrm>
              <a:off x="6535157" y="4977516"/>
              <a:ext cx="5656844" cy="830997"/>
            </a:xfrm>
            <a:prstGeom prst="rect">
              <a:avLst/>
            </a:prstGeom>
            <a:noFill/>
          </p:spPr>
          <p:txBody>
            <a:bodyPr wrap="square" rtlCol="0">
              <a:spAutoFit/>
            </a:bodyPr>
            <a:lstStyle/>
            <a:p>
              <a:r>
                <a:rPr lang="en-US" sz="1600" dirty="0"/>
                <a:t>Manion et al, CID 2021: </a:t>
              </a:r>
              <a:r>
                <a:rPr lang="en-US" sz="1600" b="1" i="1" dirty="0"/>
                <a:t>To Induce Immune Reconstitution Inflammatory Syndrome or Suppress It: The Spectrum of Mycobacterium </a:t>
              </a:r>
              <a:r>
                <a:rPr lang="en-US" sz="1600" b="1" i="1" dirty="0" err="1"/>
                <a:t>genavense</a:t>
              </a:r>
              <a:r>
                <a:rPr lang="en-US" sz="1600" b="1" i="1" dirty="0"/>
                <a:t> in the Antiretroviral Era</a:t>
              </a:r>
            </a:p>
          </p:txBody>
        </p:sp>
      </p:grpSp>
    </p:spTree>
    <p:extLst>
      <p:ext uri="{BB962C8B-B14F-4D97-AF65-F5344CB8AC3E}">
        <p14:creationId xmlns:p14="http://schemas.microsoft.com/office/powerpoint/2010/main" val="315663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386EAC4-31CD-0329-1A06-AE9C38E2EE18}"/>
              </a:ext>
            </a:extLst>
          </p:cNvPr>
          <p:cNvSpPr txBox="1"/>
          <p:nvPr/>
        </p:nvSpPr>
        <p:spPr>
          <a:xfrm>
            <a:off x="233024" y="6600820"/>
            <a:ext cx="8229600" cy="338554"/>
          </a:xfrm>
          <a:prstGeom prst="rect">
            <a:avLst/>
          </a:prstGeom>
          <a:noFill/>
        </p:spPr>
        <p:txBody>
          <a:bodyPr wrap="square" rtlCol="0">
            <a:spAutoFit/>
          </a:bodyPr>
          <a:lstStyle/>
          <a:p>
            <a:r>
              <a:rPr lang="en-US" sz="1600" i="1" dirty="0" err="1">
                <a:solidFill>
                  <a:schemeClr val="tx1">
                    <a:lumMod val="50000"/>
                  </a:schemeClr>
                </a:solidFill>
              </a:rPr>
              <a:t>Weitzstein</a:t>
            </a:r>
            <a:r>
              <a:rPr lang="en-US" sz="1600" i="1" dirty="0">
                <a:solidFill>
                  <a:schemeClr val="tx1">
                    <a:lumMod val="50000"/>
                  </a:schemeClr>
                </a:solidFill>
              </a:rPr>
              <a:t> et al, Journal of Infection 2022, Manion et al CID 2021</a:t>
            </a:r>
          </a:p>
        </p:txBody>
      </p:sp>
      <p:grpSp>
        <p:nvGrpSpPr>
          <p:cNvPr id="14" name="Group 13">
            <a:extLst>
              <a:ext uri="{FF2B5EF4-FFF2-40B4-BE49-F238E27FC236}">
                <a16:creationId xmlns:a16="http://schemas.microsoft.com/office/drawing/2014/main" id="{AB4E0D12-FA7A-3197-905D-697FC5EB4B10}"/>
              </a:ext>
            </a:extLst>
          </p:cNvPr>
          <p:cNvGrpSpPr/>
          <p:nvPr/>
        </p:nvGrpSpPr>
        <p:grpSpPr>
          <a:xfrm>
            <a:off x="280820" y="1603749"/>
            <a:ext cx="4555735" cy="5003908"/>
            <a:chOff x="740899" y="1004614"/>
            <a:chExt cx="4555735" cy="5003908"/>
          </a:xfrm>
        </p:grpSpPr>
        <p:pic>
          <p:nvPicPr>
            <p:cNvPr id="15" name="Picture 14">
              <a:extLst>
                <a:ext uri="{FF2B5EF4-FFF2-40B4-BE49-F238E27FC236}">
                  <a16:creationId xmlns:a16="http://schemas.microsoft.com/office/drawing/2014/main" id="{80BE7E6C-8D61-4F9E-7C93-27694F104E75}"/>
                </a:ext>
              </a:extLst>
            </p:cNvPr>
            <p:cNvPicPr>
              <a:picLocks noChangeAspect="1"/>
            </p:cNvPicPr>
            <p:nvPr/>
          </p:nvPicPr>
          <p:blipFill>
            <a:blip r:embed="rId3" cstate="screen">
              <a:extLst>
                <a:ext uri="{28A0092B-C50C-407E-A947-70E740481C1C}">
                  <a14:useLocalDpi xmlns:a14="http://schemas.microsoft.com/office/drawing/2010/main"/>
                </a:ext>
              </a:extLst>
            </a:blip>
            <a:srcRect t="5114"/>
            <a:stretch>
              <a:fillRect/>
            </a:stretch>
          </p:blipFill>
          <p:spPr>
            <a:xfrm>
              <a:off x="740899" y="1004614"/>
              <a:ext cx="4555735" cy="5003908"/>
            </a:xfrm>
            <a:prstGeom prst="rect">
              <a:avLst/>
            </a:prstGeom>
          </p:spPr>
        </p:pic>
        <p:sp>
          <p:nvSpPr>
            <p:cNvPr id="16" name="TextBox 15">
              <a:extLst>
                <a:ext uri="{FF2B5EF4-FFF2-40B4-BE49-F238E27FC236}">
                  <a16:creationId xmlns:a16="http://schemas.microsoft.com/office/drawing/2014/main" id="{ED3AA6A8-C9C0-EB9E-B519-319B3647E65E}"/>
                </a:ext>
              </a:extLst>
            </p:cNvPr>
            <p:cNvSpPr txBox="1"/>
            <p:nvPr/>
          </p:nvSpPr>
          <p:spPr>
            <a:xfrm>
              <a:off x="1072709" y="2270757"/>
              <a:ext cx="4150998" cy="812154"/>
            </a:xfrm>
            <a:prstGeom prst="rect">
              <a:avLst/>
            </a:prstGeom>
            <a:noFill/>
            <a:ln w="28575" cmpd="thickThin">
              <a:solidFill>
                <a:srgbClr val="C00000"/>
              </a:solidFill>
            </a:ln>
          </p:spPr>
          <p:txBody>
            <a:bodyPr wrap="square" rtlCol="0">
              <a:spAutoFit/>
            </a:bodyPr>
            <a:lstStyle/>
            <a:p>
              <a:endParaRPr lang="en-US" dirty="0"/>
            </a:p>
          </p:txBody>
        </p:sp>
        <p:sp>
          <p:nvSpPr>
            <p:cNvPr id="17" name="TextBox 16">
              <a:extLst>
                <a:ext uri="{FF2B5EF4-FFF2-40B4-BE49-F238E27FC236}">
                  <a16:creationId xmlns:a16="http://schemas.microsoft.com/office/drawing/2014/main" id="{4D6B5121-2D0F-35B3-6D1E-FB8D971FCAD3}"/>
                </a:ext>
              </a:extLst>
            </p:cNvPr>
            <p:cNvSpPr txBox="1"/>
            <p:nvPr/>
          </p:nvSpPr>
          <p:spPr>
            <a:xfrm>
              <a:off x="1072709" y="4183906"/>
              <a:ext cx="4109830" cy="331304"/>
            </a:xfrm>
            <a:prstGeom prst="rect">
              <a:avLst/>
            </a:prstGeom>
            <a:noFill/>
            <a:ln w="34925">
              <a:solidFill>
                <a:srgbClr val="C00000"/>
              </a:solidFill>
            </a:ln>
          </p:spPr>
          <p:txBody>
            <a:bodyPr wrap="square" rtlCol="0">
              <a:spAutoFit/>
            </a:bodyPr>
            <a:lstStyle/>
            <a:p>
              <a:endParaRPr lang="en-US" dirty="0"/>
            </a:p>
          </p:txBody>
        </p:sp>
      </p:grpSp>
      <p:sp>
        <p:nvSpPr>
          <p:cNvPr id="2" name="Title 1">
            <a:extLst>
              <a:ext uri="{FF2B5EF4-FFF2-40B4-BE49-F238E27FC236}">
                <a16:creationId xmlns:a16="http://schemas.microsoft.com/office/drawing/2014/main" id="{A3B1BEFC-9861-5681-C047-6CA632DF078A}"/>
              </a:ext>
            </a:extLst>
          </p:cNvPr>
          <p:cNvSpPr>
            <a:spLocks noGrp="1"/>
          </p:cNvSpPr>
          <p:nvPr>
            <p:ph type="title"/>
          </p:nvPr>
        </p:nvSpPr>
        <p:spPr>
          <a:xfrm>
            <a:off x="233024" y="184851"/>
            <a:ext cx="11789664" cy="1371600"/>
          </a:xfrm>
        </p:spPr>
        <p:txBody>
          <a:bodyPr>
            <a:normAutofit/>
          </a:bodyPr>
          <a:lstStyle/>
          <a:p>
            <a:r>
              <a:rPr lang="en-US" dirty="0"/>
              <a:t>Prominent GI involvement </a:t>
            </a:r>
          </a:p>
        </p:txBody>
      </p:sp>
      <p:sp>
        <p:nvSpPr>
          <p:cNvPr id="5" name="TextBox 4">
            <a:extLst>
              <a:ext uri="{FF2B5EF4-FFF2-40B4-BE49-F238E27FC236}">
                <a16:creationId xmlns:a16="http://schemas.microsoft.com/office/drawing/2014/main" id="{974EA55C-AA24-17BC-04B1-CA95BB4A46E6}"/>
              </a:ext>
            </a:extLst>
          </p:cNvPr>
          <p:cNvSpPr txBox="1"/>
          <p:nvPr/>
        </p:nvSpPr>
        <p:spPr>
          <a:xfrm>
            <a:off x="1182414" y="1595866"/>
            <a:ext cx="488731" cy="215444"/>
          </a:xfrm>
          <a:prstGeom prst="rect">
            <a:avLst/>
          </a:prstGeom>
          <a:solidFill>
            <a:schemeClr val="bg1"/>
          </a:solidFill>
        </p:spPr>
        <p:txBody>
          <a:bodyPr wrap="square" rtlCol="0">
            <a:spAutoFit/>
          </a:bodyPr>
          <a:lstStyle/>
          <a:p>
            <a:endParaRPr lang="en-US" sz="800" dirty="0"/>
          </a:p>
        </p:txBody>
      </p:sp>
      <p:sp>
        <p:nvSpPr>
          <p:cNvPr id="7" name="TextBox 6">
            <a:extLst>
              <a:ext uri="{FF2B5EF4-FFF2-40B4-BE49-F238E27FC236}">
                <a16:creationId xmlns:a16="http://schemas.microsoft.com/office/drawing/2014/main" id="{A05584BA-7996-0CD0-B1F7-2C80CF3C3A15}"/>
              </a:ext>
            </a:extLst>
          </p:cNvPr>
          <p:cNvSpPr txBox="1"/>
          <p:nvPr/>
        </p:nvSpPr>
        <p:spPr>
          <a:xfrm>
            <a:off x="4347824" y="1603749"/>
            <a:ext cx="488731" cy="215444"/>
          </a:xfrm>
          <a:prstGeom prst="rect">
            <a:avLst/>
          </a:prstGeom>
          <a:solidFill>
            <a:schemeClr val="bg1"/>
          </a:solidFill>
        </p:spPr>
        <p:txBody>
          <a:bodyPr wrap="square" rtlCol="0">
            <a:spAutoFit/>
          </a:bodyPr>
          <a:lstStyle/>
          <a:p>
            <a:endParaRPr lang="en-US" sz="800" dirty="0"/>
          </a:p>
        </p:txBody>
      </p:sp>
      <p:pic>
        <p:nvPicPr>
          <p:cNvPr id="10" name="Picture 9">
            <a:extLst>
              <a:ext uri="{FF2B5EF4-FFF2-40B4-BE49-F238E27FC236}">
                <a16:creationId xmlns:a16="http://schemas.microsoft.com/office/drawing/2014/main" id="{FA82A84F-7A1E-D824-2A79-6BBBFA7F379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023953" y="1630639"/>
            <a:ext cx="3921023" cy="2978092"/>
          </a:xfrm>
          <a:prstGeom prst="rect">
            <a:avLst/>
          </a:prstGeom>
        </p:spPr>
      </p:pic>
      <p:pic>
        <p:nvPicPr>
          <p:cNvPr id="11" name="Content Placeholder 3">
            <a:extLst>
              <a:ext uri="{FF2B5EF4-FFF2-40B4-BE49-F238E27FC236}">
                <a16:creationId xmlns:a16="http://schemas.microsoft.com/office/drawing/2014/main" id="{A7A57C10-D3B6-89DC-B00C-1B8F7798672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283546" y="1556451"/>
            <a:ext cx="2256282" cy="3456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ight Arrow 12">
            <a:extLst>
              <a:ext uri="{FF2B5EF4-FFF2-40B4-BE49-F238E27FC236}">
                <a16:creationId xmlns:a16="http://schemas.microsoft.com/office/drawing/2014/main" id="{D453A6CF-5581-E74B-741B-72B3743409D4}"/>
              </a:ext>
            </a:extLst>
          </p:cNvPr>
          <p:cNvSpPr/>
          <p:nvPr/>
        </p:nvSpPr>
        <p:spPr>
          <a:xfrm rot="19355942" flipH="1">
            <a:off x="7584942" y="1892266"/>
            <a:ext cx="1398494" cy="346734"/>
          </a:xfrm>
          <a:prstGeom prst="rightArrow">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A0A60F04-FDC1-805F-354C-91215C96AA47}"/>
              </a:ext>
            </a:extLst>
          </p:cNvPr>
          <p:cNvSpPr/>
          <p:nvPr/>
        </p:nvSpPr>
        <p:spPr>
          <a:xfrm rot="19355942" flipH="1">
            <a:off x="10721884" y="3354991"/>
            <a:ext cx="534615" cy="358375"/>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ight Arrow 20">
            <a:extLst>
              <a:ext uri="{FF2B5EF4-FFF2-40B4-BE49-F238E27FC236}">
                <a16:creationId xmlns:a16="http://schemas.microsoft.com/office/drawing/2014/main" id="{8D9C2082-6A24-8D12-B612-03B7FEAD6493}"/>
              </a:ext>
            </a:extLst>
          </p:cNvPr>
          <p:cNvSpPr/>
          <p:nvPr/>
        </p:nvSpPr>
        <p:spPr>
          <a:xfrm rot="19355942" flipH="1">
            <a:off x="10169155" y="2678475"/>
            <a:ext cx="534615" cy="358375"/>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ight Arrow 21">
            <a:extLst>
              <a:ext uri="{FF2B5EF4-FFF2-40B4-BE49-F238E27FC236}">
                <a16:creationId xmlns:a16="http://schemas.microsoft.com/office/drawing/2014/main" id="{3AA836C3-91C1-A05C-FCC6-B39CDFF797EB}"/>
              </a:ext>
            </a:extLst>
          </p:cNvPr>
          <p:cNvSpPr/>
          <p:nvPr/>
        </p:nvSpPr>
        <p:spPr>
          <a:xfrm rot="19355942" flipH="1">
            <a:off x="10031600" y="3865978"/>
            <a:ext cx="534615" cy="358375"/>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D4419431-E3F1-0037-06C5-387F5193AFC3}"/>
              </a:ext>
            </a:extLst>
          </p:cNvPr>
          <p:cNvSpPr txBox="1"/>
          <p:nvPr/>
        </p:nvSpPr>
        <p:spPr>
          <a:xfrm>
            <a:off x="576637" y="3821047"/>
            <a:ext cx="4150998" cy="812154"/>
          </a:xfrm>
          <a:prstGeom prst="rect">
            <a:avLst/>
          </a:prstGeom>
          <a:noFill/>
          <a:ln w="38100" cmpd="thickThin">
            <a:solidFill>
              <a:srgbClr val="C00000"/>
            </a:solidFill>
          </a:ln>
        </p:spPr>
        <p:txBody>
          <a:bodyPr wrap="square" rtlCol="0">
            <a:spAutoFit/>
          </a:bodyPr>
          <a:lstStyle/>
          <a:p>
            <a:endParaRPr lang="en-US" dirty="0"/>
          </a:p>
        </p:txBody>
      </p:sp>
      <p:pic>
        <p:nvPicPr>
          <p:cNvPr id="24" name="Content Placeholder 4">
            <a:extLst>
              <a:ext uri="{FF2B5EF4-FFF2-40B4-BE49-F238E27FC236}">
                <a16:creationId xmlns:a16="http://schemas.microsoft.com/office/drawing/2014/main" id="{D5E394DA-CA80-AC9B-6F99-B5E939F9745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02601" y="4661562"/>
            <a:ext cx="2363725" cy="2011587"/>
          </a:xfrm>
          <a:prstGeom prst="rect">
            <a:avLst/>
          </a:prstGeom>
        </p:spPr>
      </p:pic>
      <p:pic>
        <p:nvPicPr>
          <p:cNvPr id="25" name="Picture 24">
            <a:extLst>
              <a:ext uri="{FF2B5EF4-FFF2-40B4-BE49-F238E27FC236}">
                <a16:creationId xmlns:a16="http://schemas.microsoft.com/office/drawing/2014/main" id="{DF8F03B3-9ADE-BA69-3749-057A6B02F65E}"/>
              </a:ext>
            </a:extLst>
          </p:cNvPr>
          <p:cNvPicPr>
            <a:picLocks noChangeAspect="1"/>
          </p:cNvPicPr>
          <p:nvPr/>
        </p:nvPicPr>
        <p:blipFill>
          <a:blip r:embed="rId7" cstate="screen">
            <a:extLst>
              <a:ext uri="{28A0092B-C50C-407E-A947-70E740481C1C}">
                <a14:useLocalDpi xmlns:a14="http://schemas.microsoft.com/office/drawing/2010/main"/>
              </a:ext>
            </a:extLst>
          </a:blip>
          <a:srcRect t="4038" r="64146" b="31294"/>
          <a:stretch>
            <a:fillRect/>
          </a:stretch>
        </p:blipFill>
        <p:spPr>
          <a:xfrm>
            <a:off x="8372036" y="4667375"/>
            <a:ext cx="2901756" cy="1991043"/>
          </a:xfrm>
          <a:prstGeom prst="rect">
            <a:avLst/>
          </a:prstGeom>
        </p:spPr>
      </p:pic>
      <p:sp>
        <p:nvSpPr>
          <p:cNvPr id="3" name="TextBox 2">
            <a:extLst>
              <a:ext uri="{FF2B5EF4-FFF2-40B4-BE49-F238E27FC236}">
                <a16:creationId xmlns:a16="http://schemas.microsoft.com/office/drawing/2014/main" id="{BDE38A97-9758-5341-74B5-77E172E58593}"/>
              </a:ext>
            </a:extLst>
          </p:cNvPr>
          <p:cNvSpPr txBox="1"/>
          <p:nvPr/>
        </p:nvSpPr>
        <p:spPr>
          <a:xfrm rot="16200000">
            <a:off x="5039785" y="5559222"/>
            <a:ext cx="1274853" cy="369332"/>
          </a:xfrm>
          <a:prstGeom prst="rect">
            <a:avLst/>
          </a:prstGeom>
          <a:noFill/>
        </p:spPr>
        <p:txBody>
          <a:bodyPr wrap="square" rtlCol="0">
            <a:spAutoFit/>
          </a:bodyPr>
          <a:lstStyle/>
          <a:p>
            <a:r>
              <a:rPr lang="en-US" b="1" dirty="0"/>
              <a:t>COLON</a:t>
            </a:r>
          </a:p>
        </p:txBody>
      </p:sp>
      <p:sp>
        <p:nvSpPr>
          <p:cNvPr id="4" name="TextBox 3">
            <a:extLst>
              <a:ext uri="{FF2B5EF4-FFF2-40B4-BE49-F238E27FC236}">
                <a16:creationId xmlns:a16="http://schemas.microsoft.com/office/drawing/2014/main" id="{9ED4030D-87D1-371E-F343-C16461E3BBAE}"/>
              </a:ext>
            </a:extLst>
          </p:cNvPr>
          <p:cNvSpPr txBox="1"/>
          <p:nvPr/>
        </p:nvSpPr>
        <p:spPr>
          <a:xfrm rot="16200000">
            <a:off x="7282437" y="5545793"/>
            <a:ext cx="1991042" cy="369332"/>
          </a:xfrm>
          <a:prstGeom prst="rect">
            <a:avLst/>
          </a:prstGeom>
          <a:noFill/>
        </p:spPr>
        <p:txBody>
          <a:bodyPr wrap="square" rtlCol="0">
            <a:spAutoFit/>
          </a:bodyPr>
          <a:lstStyle/>
          <a:p>
            <a:r>
              <a:rPr lang="en-US" b="1" dirty="0"/>
              <a:t>BONE MARROW</a:t>
            </a:r>
          </a:p>
        </p:txBody>
      </p:sp>
    </p:spTree>
    <p:extLst>
      <p:ext uri="{BB962C8B-B14F-4D97-AF65-F5344CB8AC3E}">
        <p14:creationId xmlns:p14="http://schemas.microsoft.com/office/powerpoint/2010/main" val="1206762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53B99-B828-5FBD-815F-DDFBAA926CC9}"/>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1FD49C43-F1EC-DDC1-7A6F-32B397EA895B}"/>
              </a:ext>
            </a:extLst>
          </p:cNvPr>
          <p:cNvGrpSpPr>
            <a:grpSpLocks noChangeAspect="1"/>
          </p:cNvGrpSpPr>
          <p:nvPr/>
        </p:nvGrpSpPr>
        <p:grpSpPr>
          <a:xfrm>
            <a:off x="7147437" y="2979949"/>
            <a:ext cx="4283563" cy="3459113"/>
            <a:chOff x="8112876" y="4434950"/>
            <a:chExt cx="2481775" cy="2004112"/>
          </a:xfrm>
        </p:grpSpPr>
        <p:pic>
          <p:nvPicPr>
            <p:cNvPr id="10" name="Picture 9">
              <a:extLst>
                <a:ext uri="{FF2B5EF4-FFF2-40B4-BE49-F238E27FC236}">
                  <a16:creationId xmlns:a16="http://schemas.microsoft.com/office/drawing/2014/main" id="{6F0CB86D-B735-F25F-5B10-F240649ADABE}"/>
                </a:ext>
              </a:extLst>
            </p:cNvPr>
            <p:cNvPicPr>
              <a:picLocks noChangeAspect="1"/>
            </p:cNvPicPr>
            <p:nvPr/>
          </p:nvPicPr>
          <p:blipFill>
            <a:blip r:embed="rId2" cstate="screen">
              <a:extLst>
                <a:ext uri="{28A0092B-C50C-407E-A947-70E740481C1C}">
                  <a14:useLocalDpi xmlns:a14="http://schemas.microsoft.com/office/drawing/2010/main"/>
                </a:ext>
              </a:extLst>
            </a:blip>
            <a:srcRect l="59198" b="58847"/>
            <a:stretch>
              <a:fillRect/>
            </a:stretch>
          </p:blipFill>
          <p:spPr>
            <a:xfrm>
              <a:off x="8112876" y="4434950"/>
              <a:ext cx="2481775" cy="2004112"/>
            </a:xfrm>
            <a:prstGeom prst="rect">
              <a:avLst/>
            </a:prstGeom>
          </p:spPr>
        </p:pic>
        <p:sp>
          <p:nvSpPr>
            <p:cNvPr id="6" name="TextBox 5">
              <a:extLst>
                <a:ext uri="{FF2B5EF4-FFF2-40B4-BE49-F238E27FC236}">
                  <a16:creationId xmlns:a16="http://schemas.microsoft.com/office/drawing/2014/main" id="{75462F0F-E98C-2F6C-88FC-421676EC99A3}"/>
                </a:ext>
              </a:extLst>
            </p:cNvPr>
            <p:cNvSpPr txBox="1"/>
            <p:nvPr/>
          </p:nvSpPr>
          <p:spPr>
            <a:xfrm>
              <a:off x="8223362" y="4479357"/>
              <a:ext cx="488731" cy="215444"/>
            </a:xfrm>
            <a:prstGeom prst="rect">
              <a:avLst/>
            </a:prstGeom>
            <a:solidFill>
              <a:schemeClr val="bg1"/>
            </a:solidFill>
          </p:spPr>
          <p:txBody>
            <a:bodyPr wrap="square" rtlCol="0">
              <a:spAutoFit/>
            </a:bodyPr>
            <a:lstStyle/>
            <a:p>
              <a:endParaRPr lang="en-US" sz="800" dirty="0"/>
            </a:p>
          </p:txBody>
        </p:sp>
      </p:grpSp>
      <p:sp>
        <p:nvSpPr>
          <p:cNvPr id="12" name="TextBox 11">
            <a:extLst>
              <a:ext uri="{FF2B5EF4-FFF2-40B4-BE49-F238E27FC236}">
                <a16:creationId xmlns:a16="http://schemas.microsoft.com/office/drawing/2014/main" id="{F93BAE21-59B1-C815-E583-E554F9D55307}"/>
              </a:ext>
            </a:extLst>
          </p:cNvPr>
          <p:cNvSpPr txBox="1"/>
          <p:nvPr/>
        </p:nvSpPr>
        <p:spPr>
          <a:xfrm>
            <a:off x="345995" y="6439062"/>
            <a:ext cx="8229600" cy="367259"/>
          </a:xfrm>
          <a:prstGeom prst="rect">
            <a:avLst/>
          </a:prstGeom>
          <a:noFill/>
        </p:spPr>
        <p:txBody>
          <a:bodyPr wrap="square" rtlCol="0">
            <a:spAutoFit/>
          </a:bodyPr>
          <a:lstStyle/>
          <a:p>
            <a:r>
              <a:rPr lang="en-US" i="1" dirty="0" err="1">
                <a:solidFill>
                  <a:schemeClr val="tx1">
                    <a:lumMod val="50000"/>
                  </a:schemeClr>
                </a:solidFill>
              </a:rPr>
              <a:t>Weitzstein</a:t>
            </a:r>
            <a:r>
              <a:rPr lang="en-US" i="1" dirty="0">
                <a:solidFill>
                  <a:schemeClr val="tx1">
                    <a:lumMod val="50000"/>
                  </a:schemeClr>
                </a:solidFill>
              </a:rPr>
              <a:t> et al, Journal of Infection 2022</a:t>
            </a:r>
          </a:p>
        </p:txBody>
      </p:sp>
      <p:sp>
        <p:nvSpPr>
          <p:cNvPr id="2" name="Title 1">
            <a:extLst>
              <a:ext uri="{FF2B5EF4-FFF2-40B4-BE49-F238E27FC236}">
                <a16:creationId xmlns:a16="http://schemas.microsoft.com/office/drawing/2014/main" id="{690A4B94-17DD-3687-AD79-C45693DDA776}"/>
              </a:ext>
            </a:extLst>
          </p:cNvPr>
          <p:cNvSpPr>
            <a:spLocks noGrp="1"/>
          </p:cNvSpPr>
          <p:nvPr>
            <p:ph type="title"/>
          </p:nvPr>
        </p:nvSpPr>
        <p:spPr>
          <a:xfrm>
            <a:off x="201168" y="163010"/>
            <a:ext cx="11789664" cy="1371600"/>
          </a:xfrm>
        </p:spPr>
        <p:txBody>
          <a:bodyPr>
            <a:normAutofit fontScale="90000"/>
          </a:bodyPr>
          <a:lstStyle/>
          <a:p>
            <a:r>
              <a:rPr lang="en-US" dirty="0"/>
              <a:t>Treat as severe MAC with a macrolide backbone, ART improves survival</a:t>
            </a:r>
          </a:p>
        </p:txBody>
      </p:sp>
      <p:grpSp>
        <p:nvGrpSpPr>
          <p:cNvPr id="13" name="Group 12">
            <a:extLst>
              <a:ext uri="{FF2B5EF4-FFF2-40B4-BE49-F238E27FC236}">
                <a16:creationId xmlns:a16="http://schemas.microsoft.com/office/drawing/2014/main" id="{77B410B7-498F-4BFB-F5B7-B1C522824539}"/>
              </a:ext>
            </a:extLst>
          </p:cNvPr>
          <p:cNvGrpSpPr/>
          <p:nvPr/>
        </p:nvGrpSpPr>
        <p:grpSpPr>
          <a:xfrm>
            <a:off x="761000" y="1583891"/>
            <a:ext cx="3712918" cy="4869942"/>
            <a:chOff x="461316" y="5541481"/>
            <a:chExt cx="3712918" cy="4869942"/>
          </a:xfrm>
        </p:grpSpPr>
        <p:pic>
          <p:nvPicPr>
            <p:cNvPr id="18" name="Picture 17">
              <a:extLst>
                <a:ext uri="{FF2B5EF4-FFF2-40B4-BE49-F238E27FC236}">
                  <a16:creationId xmlns:a16="http://schemas.microsoft.com/office/drawing/2014/main" id="{8A391D8C-91DA-EB59-AF2E-906FE7CD45E9}"/>
                </a:ext>
              </a:extLst>
            </p:cNvPr>
            <p:cNvPicPr>
              <a:picLocks noChangeAspect="1"/>
            </p:cNvPicPr>
            <p:nvPr/>
          </p:nvPicPr>
          <p:blipFill>
            <a:blip r:embed="rId2" cstate="screen">
              <a:extLst>
                <a:ext uri="{28A0092B-C50C-407E-A947-70E740481C1C}">
                  <a14:useLocalDpi xmlns:a14="http://schemas.microsoft.com/office/drawing/2010/main"/>
                </a:ext>
              </a:extLst>
            </a:blip>
            <a:srcRect r="38957"/>
            <a:stretch>
              <a:fillRect/>
            </a:stretch>
          </p:blipFill>
          <p:spPr>
            <a:xfrm>
              <a:off x="461316" y="5541481"/>
              <a:ext cx="3712918" cy="4869942"/>
            </a:xfrm>
            <a:prstGeom prst="rect">
              <a:avLst/>
            </a:prstGeom>
          </p:spPr>
        </p:pic>
        <p:sp>
          <p:nvSpPr>
            <p:cNvPr id="5" name="TextBox 4">
              <a:extLst>
                <a:ext uri="{FF2B5EF4-FFF2-40B4-BE49-F238E27FC236}">
                  <a16:creationId xmlns:a16="http://schemas.microsoft.com/office/drawing/2014/main" id="{15A98A50-C58A-3ABF-604E-46D18FBE1960}"/>
                </a:ext>
              </a:extLst>
            </p:cNvPr>
            <p:cNvSpPr txBox="1"/>
            <p:nvPr/>
          </p:nvSpPr>
          <p:spPr>
            <a:xfrm>
              <a:off x="1015119" y="7868730"/>
              <a:ext cx="488731" cy="215444"/>
            </a:xfrm>
            <a:prstGeom prst="rect">
              <a:avLst/>
            </a:prstGeom>
            <a:solidFill>
              <a:schemeClr val="bg1"/>
            </a:solidFill>
          </p:spPr>
          <p:txBody>
            <a:bodyPr wrap="square" rtlCol="0">
              <a:spAutoFit/>
            </a:bodyPr>
            <a:lstStyle/>
            <a:p>
              <a:endParaRPr lang="en-US" sz="800" dirty="0"/>
            </a:p>
          </p:txBody>
        </p:sp>
        <p:sp>
          <p:nvSpPr>
            <p:cNvPr id="7" name="TextBox 6">
              <a:extLst>
                <a:ext uri="{FF2B5EF4-FFF2-40B4-BE49-F238E27FC236}">
                  <a16:creationId xmlns:a16="http://schemas.microsoft.com/office/drawing/2014/main" id="{1F483F1B-6633-4195-E3DE-36FA9F21827B}"/>
                </a:ext>
              </a:extLst>
            </p:cNvPr>
            <p:cNvSpPr txBox="1"/>
            <p:nvPr/>
          </p:nvSpPr>
          <p:spPr>
            <a:xfrm>
              <a:off x="1062445" y="5590890"/>
              <a:ext cx="488731" cy="215444"/>
            </a:xfrm>
            <a:prstGeom prst="rect">
              <a:avLst/>
            </a:prstGeom>
            <a:solidFill>
              <a:schemeClr val="bg1"/>
            </a:solidFill>
          </p:spPr>
          <p:txBody>
            <a:bodyPr wrap="square" rtlCol="0">
              <a:spAutoFit/>
            </a:bodyPr>
            <a:lstStyle/>
            <a:p>
              <a:endParaRPr lang="en-US" sz="800" dirty="0"/>
            </a:p>
          </p:txBody>
        </p:sp>
      </p:grpSp>
      <p:sp>
        <p:nvSpPr>
          <p:cNvPr id="3" name="TextBox 2">
            <a:extLst>
              <a:ext uri="{FF2B5EF4-FFF2-40B4-BE49-F238E27FC236}">
                <a16:creationId xmlns:a16="http://schemas.microsoft.com/office/drawing/2014/main" id="{CEC8EB70-6B29-C738-51B8-A82CCAC7DF6D}"/>
              </a:ext>
            </a:extLst>
          </p:cNvPr>
          <p:cNvSpPr txBox="1"/>
          <p:nvPr/>
        </p:nvSpPr>
        <p:spPr>
          <a:xfrm>
            <a:off x="4888922" y="1632645"/>
            <a:ext cx="3997003" cy="1200329"/>
          </a:xfrm>
          <a:prstGeom prst="rect">
            <a:avLst/>
          </a:prstGeom>
          <a:noFill/>
        </p:spPr>
        <p:txBody>
          <a:bodyPr wrap="square" rtlCol="0">
            <a:spAutoFit/>
          </a:bodyPr>
          <a:lstStyle/>
          <a:p>
            <a:pPr marL="285750" indent="-285750">
              <a:buFont typeface="Arial" panose="020B0604020202020204" pitchFamily="34" charset="0"/>
              <a:buChar char="•"/>
            </a:pPr>
            <a:r>
              <a:rPr lang="en-US" sz="2400" b="1" dirty="0"/>
              <a:t>Treat similar to MAC</a:t>
            </a:r>
          </a:p>
          <a:p>
            <a:pPr marL="285750" indent="-285750">
              <a:buFont typeface="Arial" panose="020B0604020202020204" pitchFamily="34" charset="0"/>
              <a:buChar char="•"/>
            </a:pPr>
            <a:r>
              <a:rPr lang="en-US" sz="2400" b="1" dirty="0"/>
              <a:t>Preferably 3 drugs </a:t>
            </a:r>
          </a:p>
          <a:p>
            <a:pPr marL="285750" indent="-285750">
              <a:buFont typeface="Arial" panose="020B0604020202020204" pitchFamily="34" charset="0"/>
              <a:buChar char="•"/>
            </a:pPr>
            <a:r>
              <a:rPr lang="en-US" sz="2400" b="1" dirty="0"/>
              <a:t>Macrolide essential </a:t>
            </a:r>
          </a:p>
        </p:txBody>
      </p:sp>
      <p:grpSp>
        <p:nvGrpSpPr>
          <p:cNvPr id="14" name="Group 13">
            <a:extLst>
              <a:ext uri="{FF2B5EF4-FFF2-40B4-BE49-F238E27FC236}">
                <a16:creationId xmlns:a16="http://schemas.microsoft.com/office/drawing/2014/main" id="{54E9B916-F52F-F4D2-3151-C4AC4F2B52DF}"/>
              </a:ext>
            </a:extLst>
          </p:cNvPr>
          <p:cNvGrpSpPr/>
          <p:nvPr/>
        </p:nvGrpSpPr>
        <p:grpSpPr>
          <a:xfrm>
            <a:off x="828900" y="3440129"/>
            <a:ext cx="9229500" cy="2362417"/>
            <a:chOff x="828900" y="3440129"/>
            <a:chExt cx="9229500" cy="2362417"/>
          </a:xfrm>
        </p:grpSpPr>
        <p:sp>
          <p:nvSpPr>
            <p:cNvPr id="4" name="Rectangle 3">
              <a:extLst>
                <a:ext uri="{FF2B5EF4-FFF2-40B4-BE49-F238E27FC236}">
                  <a16:creationId xmlns:a16="http://schemas.microsoft.com/office/drawing/2014/main" id="{8471534F-2A9F-DEDC-68D1-E026D3153403}"/>
                </a:ext>
              </a:extLst>
            </p:cNvPr>
            <p:cNvSpPr/>
            <p:nvPr/>
          </p:nvSpPr>
          <p:spPr>
            <a:xfrm>
              <a:off x="828900" y="4018862"/>
              <a:ext cx="3997003" cy="1783684"/>
            </a:xfrm>
            <a:prstGeom prst="rect">
              <a:avLst/>
            </a:prstGeom>
            <a:noFill/>
            <a:ln w="5715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91FF0D-45A0-4FE2-A148-AE5B33D65FCF}"/>
                </a:ext>
              </a:extLst>
            </p:cNvPr>
            <p:cNvSpPr/>
            <p:nvPr/>
          </p:nvSpPr>
          <p:spPr>
            <a:xfrm>
              <a:off x="7147438" y="3440129"/>
              <a:ext cx="2910962" cy="1322971"/>
            </a:xfrm>
            <a:prstGeom prst="rect">
              <a:avLst/>
            </a:prstGeom>
            <a:noFill/>
            <a:ln w="5715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160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CE936-BA84-AE8A-CDFD-0AA570C76269}"/>
              </a:ext>
            </a:extLst>
          </p:cNvPr>
          <p:cNvSpPr>
            <a:spLocks noGrp="1"/>
          </p:cNvSpPr>
          <p:nvPr>
            <p:ph type="title"/>
          </p:nvPr>
        </p:nvSpPr>
        <p:spPr/>
        <p:txBody>
          <a:bodyPr>
            <a:normAutofit fontScale="90000"/>
          </a:bodyPr>
          <a:lstStyle/>
          <a:p>
            <a:r>
              <a:rPr lang="en-US" dirty="0">
                <a:ea typeface="ＭＳ Ｐゴシック" pitchFamily="30" charset="-128"/>
                <a:cs typeface="ＭＳ Ｐゴシック" pitchFamily="30" charset="-128"/>
              </a:rPr>
              <a:t>IRIS (Immune Reconstitution Inflammatory Syndrome) </a:t>
            </a:r>
            <a:r>
              <a:rPr lang="en-US" dirty="0"/>
              <a:t>in HIV</a:t>
            </a:r>
          </a:p>
        </p:txBody>
      </p:sp>
      <p:sp>
        <p:nvSpPr>
          <p:cNvPr id="4" name="Rectangle 4">
            <a:extLst>
              <a:ext uri="{FF2B5EF4-FFF2-40B4-BE49-F238E27FC236}">
                <a16:creationId xmlns:a16="http://schemas.microsoft.com/office/drawing/2014/main" id="{770C916A-BB70-F9FB-92B6-71219941AAF8}"/>
              </a:ext>
            </a:extLst>
          </p:cNvPr>
          <p:cNvSpPr txBox="1">
            <a:spLocks noChangeArrowheads="1"/>
          </p:cNvSpPr>
          <p:nvPr/>
        </p:nvSpPr>
        <p:spPr>
          <a:xfrm>
            <a:off x="262696" y="1623375"/>
            <a:ext cx="11153803" cy="3098188"/>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80000"/>
              </a:lnSpc>
            </a:pPr>
            <a:r>
              <a:rPr lang="en-US" sz="2000" dirty="0">
                <a:ea typeface="ＭＳ Ｐゴシック" pitchFamily="30" charset="-128"/>
                <a:cs typeface="ＭＳ Ｐゴシック" pitchFamily="30" charset="-128"/>
              </a:rPr>
              <a:t>Worsening or abrupt/atypical presentation of infection after ART</a:t>
            </a:r>
          </a:p>
          <a:p>
            <a:pPr lvl="1">
              <a:lnSpc>
                <a:spcPct val="80000"/>
              </a:lnSpc>
            </a:pPr>
            <a:r>
              <a:rPr lang="en-US" sz="2000" dirty="0">
                <a:ea typeface="ＭＳ Ｐゴシック" pitchFamily="30" charset="-128"/>
                <a:cs typeface="ＭＳ Ｐゴシック" pitchFamily="30" charset="-128"/>
              </a:rPr>
              <a:t>Early after HIV virologic suppression </a:t>
            </a:r>
          </a:p>
          <a:p>
            <a:pPr lvl="1">
              <a:lnSpc>
                <a:spcPct val="80000"/>
              </a:lnSpc>
            </a:pPr>
            <a:r>
              <a:rPr lang="en-US" sz="2000" dirty="0">
                <a:ea typeface="ＭＳ Ｐゴシック" pitchFamily="30" charset="-128"/>
                <a:cs typeface="ＭＳ Ｐゴシック" pitchFamily="30" charset="-128"/>
              </a:rPr>
              <a:t>Underlying infection not microbiologically worse but may involve more sites</a:t>
            </a:r>
          </a:p>
          <a:p>
            <a:pPr lvl="1">
              <a:lnSpc>
                <a:spcPct val="80000"/>
              </a:lnSpc>
            </a:pPr>
            <a:r>
              <a:rPr lang="en-US" sz="2000" b="1" u="sng" dirty="0">
                <a:solidFill>
                  <a:srgbClr val="C00000"/>
                </a:solidFill>
                <a:ea typeface="ＭＳ Ｐゴシック" pitchFamily="30" charset="-128"/>
                <a:cs typeface="ＭＳ Ｐゴシック" pitchFamily="30" charset="-128"/>
              </a:rPr>
              <a:t>Diagnosis of exclusion</a:t>
            </a:r>
          </a:p>
          <a:p>
            <a:pPr lvl="1">
              <a:lnSpc>
                <a:spcPct val="80000"/>
              </a:lnSpc>
            </a:pPr>
            <a:r>
              <a:rPr lang="en-US" sz="2000" dirty="0">
                <a:ea typeface="ＭＳ Ｐゴシック" pitchFamily="30" charset="-128"/>
                <a:cs typeface="ＭＳ Ｐゴシック" pitchFamily="30" charset="-128"/>
              </a:rPr>
              <a:t>Three major clinical predictors: </a:t>
            </a:r>
          </a:p>
          <a:p>
            <a:pPr lvl="2">
              <a:lnSpc>
                <a:spcPct val="70000"/>
              </a:lnSpc>
              <a:buFont typeface="Wingdings" charset="2"/>
              <a:buChar char="ü"/>
            </a:pPr>
            <a:r>
              <a:rPr lang="en-US" dirty="0">
                <a:ea typeface="ＭＳ Ｐゴシック" pitchFamily="30" charset="-128"/>
                <a:cs typeface="ＭＳ Ｐゴシック" pitchFamily="30" charset="-128"/>
              </a:rPr>
              <a:t>Severe CD4 lymphopenia at ART initiation </a:t>
            </a:r>
          </a:p>
          <a:p>
            <a:pPr lvl="2">
              <a:lnSpc>
                <a:spcPct val="70000"/>
              </a:lnSpc>
              <a:buFont typeface="Wingdings" charset="2"/>
              <a:buChar char="ü"/>
            </a:pPr>
            <a:r>
              <a:rPr lang="en-US" dirty="0">
                <a:ea typeface="ＭＳ Ｐゴシック" pitchFamily="30" charset="-128"/>
                <a:cs typeface="ＭＳ Ｐゴシック" pitchFamily="30" charset="-128"/>
              </a:rPr>
              <a:t>Pre-existing opportunistic infection (even if subclinical)</a:t>
            </a:r>
          </a:p>
          <a:p>
            <a:pPr lvl="2">
              <a:lnSpc>
                <a:spcPct val="70000"/>
              </a:lnSpc>
              <a:buFont typeface="Wingdings" charset="2"/>
              <a:buChar char="ü"/>
            </a:pPr>
            <a:r>
              <a:rPr lang="en-US" dirty="0">
                <a:ea typeface="ＭＳ Ｐゴシック" pitchFamily="30" charset="-128"/>
                <a:cs typeface="ＭＳ Ｐゴシック" pitchFamily="30" charset="-128"/>
              </a:rPr>
              <a:t>Shorter treatment of infection pre-ART (high antigenic load)</a:t>
            </a:r>
          </a:p>
          <a:p>
            <a:pPr marL="457200" lvl="1" indent="0">
              <a:lnSpc>
                <a:spcPct val="70000"/>
              </a:lnSpc>
              <a:buFont typeface="Arial" panose="020B0604020202020204" pitchFamily="34" charset="0"/>
              <a:buNone/>
            </a:pPr>
            <a:endParaRPr lang="en-US" sz="3200" dirty="0">
              <a:ea typeface="ＭＳ Ｐゴシック" pitchFamily="30" charset="-128"/>
              <a:cs typeface="ＭＳ Ｐゴシック" pitchFamily="30" charset="-128"/>
            </a:endParaRPr>
          </a:p>
          <a:p>
            <a:pPr marL="914400" lvl="2" indent="0">
              <a:lnSpc>
                <a:spcPct val="80000"/>
              </a:lnSpc>
              <a:buFont typeface="Arial" panose="020B0604020202020204" pitchFamily="34" charset="0"/>
              <a:buNone/>
            </a:pPr>
            <a:endParaRPr lang="en-US" sz="3200" dirty="0">
              <a:ea typeface="ＭＳ Ｐゴシック" pitchFamily="30" charset="-128"/>
              <a:cs typeface="ＭＳ Ｐゴシック" pitchFamily="30" charset="-128"/>
            </a:endParaRPr>
          </a:p>
          <a:p>
            <a:pPr>
              <a:lnSpc>
                <a:spcPct val="80000"/>
              </a:lnSpc>
              <a:buFont typeface="Arial" panose="020B0604020202020204" pitchFamily="34" charset="0"/>
              <a:buNone/>
            </a:pPr>
            <a:endParaRPr lang="en-US" sz="3200" i="1" dirty="0">
              <a:ea typeface="ＭＳ Ｐゴシック" pitchFamily="30" charset="-128"/>
              <a:cs typeface="ＭＳ Ｐゴシック" pitchFamily="30" charset="-128"/>
            </a:endParaRPr>
          </a:p>
          <a:p>
            <a:pPr>
              <a:lnSpc>
                <a:spcPct val="80000"/>
              </a:lnSpc>
              <a:buFont typeface="Arial" panose="020B0604020202020204" pitchFamily="34" charset="0"/>
              <a:buNone/>
            </a:pPr>
            <a:endParaRPr lang="en-US" sz="3200" dirty="0">
              <a:ea typeface="ＭＳ Ｐゴシック" pitchFamily="30" charset="-128"/>
              <a:cs typeface="ＭＳ Ｐゴシック" pitchFamily="30" charset="-128"/>
            </a:endParaRPr>
          </a:p>
          <a:p>
            <a:pPr>
              <a:lnSpc>
                <a:spcPct val="80000"/>
              </a:lnSpc>
              <a:buFont typeface="Arial" pitchFamily="30" charset="0"/>
              <a:buNone/>
            </a:pPr>
            <a:endParaRPr lang="en-US" sz="3200" dirty="0">
              <a:ea typeface="ＭＳ Ｐゴシック" pitchFamily="30" charset="-128"/>
              <a:cs typeface="ＭＳ Ｐゴシック" pitchFamily="30" charset="-128"/>
            </a:endParaRPr>
          </a:p>
        </p:txBody>
      </p:sp>
      <p:pic>
        <p:nvPicPr>
          <p:cNvPr id="5" name="Picture 4" descr="MACIRIS.jpg">
            <a:extLst>
              <a:ext uri="{FF2B5EF4-FFF2-40B4-BE49-F238E27FC236}">
                <a16:creationId xmlns:a16="http://schemas.microsoft.com/office/drawing/2014/main" id="{37D4E0C2-ED47-3E5E-77A2-F3F2362736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79428" y="4150045"/>
            <a:ext cx="2720340" cy="2204720"/>
          </a:xfrm>
          <a:prstGeom prst="rect">
            <a:avLst/>
          </a:prstGeom>
        </p:spPr>
      </p:pic>
      <p:sp>
        <p:nvSpPr>
          <p:cNvPr id="8" name="TextBox 7">
            <a:extLst>
              <a:ext uri="{FF2B5EF4-FFF2-40B4-BE49-F238E27FC236}">
                <a16:creationId xmlns:a16="http://schemas.microsoft.com/office/drawing/2014/main" id="{BA916913-246F-2892-C2D7-546D2F6F722E}"/>
              </a:ext>
            </a:extLst>
          </p:cNvPr>
          <p:cNvSpPr txBox="1"/>
          <p:nvPr/>
        </p:nvSpPr>
        <p:spPr>
          <a:xfrm>
            <a:off x="6457094" y="5858998"/>
            <a:ext cx="716120" cy="369332"/>
          </a:xfrm>
          <a:prstGeom prst="rect">
            <a:avLst/>
          </a:prstGeom>
          <a:noFill/>
        </p:spPr>
        <p:txBody>
          <a:bodyPr wrap="square" rtlCol="0">
            <a:spAutoFit/>
          </a:bodyPr>
          <a:lstStyle/>
          <a:p>
            <a:r>
              <a:rPr lang="en-US" b="1" dirty="0">
                <a:solidFill>
                  <a:schemeClr val="bg1"/>
                </a:solidFill>
              </a:rPr>
              <a:t>MAC</a:t>
            </a:r>
          </a:p>
        </p:txBody>
      </p:sp>
      <p:sp>
        <p:nvSpPr>
          <p:cNvPr id="9" name="TextBox 8">
            <a:extLst>
              <a:ext uri="{FF2B5EF4-FFF2-40B4-BE49-F238E27FC236}">
                <a16:creationId xmlns:a16="http://schemas.microsoft.com/office/drawing/2014/main" id="{A324A2C9-FA9E-A30A-F1BB-CB170CF01171}"/>
              </a:ext>
            </a:extLst>
          </p:cNvPr>
          <p:cNvSpPr txBox="1"/>
          <p:nvPr/>
        </p:nvSpPr>
        <p:spPr>
          <a:xfrm>
            <a:off x="262696" y="6464038"/>
            <a:ext cx="11790218" cy="276999"/>
          </a:xfrm>
          <a:prstGeom prst="rect">
            <a:avLst/>
          </a:prstGeom>
          <a:noFill/>
        </p:spPr>
        <p:txBody>
          <a:bodyPr wrap="square" rtlCol="0">
            <a:spAutoFit/>
          </a:bodyPr>
          <a:lstStyle/>
          <a:p>
            <a:r>
              <a:rPr lang="en-US" sz="1200" i="1" dirty="0">
                <a:solidFill>
                  <a:schemeClr val="tx1">
                    <a:lumMod val="65000"/>
                    <a:lumOff val="35000"/>
                  </a:schemeClr>
                </a:solidFill>
              </a:rPr>
              <a:t>Lisco et al, Nat Med 2023, Sereti et al Clin Infect Dis. 2020, Hsu et al, Clin Infect Dis. 2016, Hammoud et al, Clin Infect Dis. 2019, </a:t>
            </a:r>
            <a:r>
              <a:rPr lang="en-US" sz="1200" i="1" dirty="0" err="1">
                <a:solidFill>
                  <a:schemeClr val="tx1">
                    <a:lumMod val="65000"/>
                    <a:lumOff val="35000"/>
                  </a:schemeClr>
                </a:solidFill>
              </a:rPr>
              <a:t>Boulougoura</a:t>
            </a:r>
            <a:r>
              <a:rPr lang="en-US" sz="1200" i="1" dirty="0">
                <a:solidFill>
                  <a:schemeClr val="tx1">
                    <a:lumMod val="65000"/>
                    <a:lumOff val="35000"/>
                  </a:schemeClr>
                </a:solidFill>
              </a:rPr>
              <a:t> al. Curr HIV/AIDS Rep. 2016</a:t>
            </a:r>
          </a:p>
        </p:txBody>
      </p:sp>
      <p:sp>
        <p:nvSpPr>
          <p:cNvPr id="10" name="TextBox 9">
            <a:extLst>
              <a:ext uri="{FF2B5EF4-FFF2-40B4-BE49-F238E27FC236}">
                <a16:creationId xmlns:a16="http://schemas.microsoft.com/office/drawing/2014/main" id="{A58C7C44-7E4D-E99E-4003-D63D446390B2}"/>
              </a:ext>
            </a:extLst>
          </p:cNvPr>
          <p:cNvSpPr txBox="1"/>
          <p:nvPr/>
        </p:nvSpPr>
        <p:spPr>
          <a:xfrm>
            <a:off x="3688415" y="5502449"/>
            <a:ext cx="791013" cy="369332"/>
          </a:xfrm>
          <a:prstGeom prst="rect">
            <a:avLst/>
          </a:prstGeom>
          <a:noFill/>
        </p:spPr>
        <p:txBody>
          <a:bodyPr wrap="square" rtlCol="0">
            <a:spAutoFit/>
          </a:bodyPr>
          <a:lstStyle/>
          <a:p>
            <a:r>
              <a:rPr lang="en-US" b="1" dirty="0">
                <a:solidFill>
                  <a:schemeClr val="bg1"/>
                </a:solidFill>
              </a:rPr>
              <a:t>MTB</a:t>
            </a:r>
          </a:p>
        </p:txBody>
      </p:sp>
      <p:pic>
        <p:nvPicPr>
          <p:cNvPr id="11" name="Picture 10">
            <a:extLst>
              <a:ext uri="{FF2B5EF4-FFF2-40B4-BE49-F238E27FC236}">
                <a16:creationId xmlns:a16="http://schemas.microsoft.com/office/drawing/2014/main" id="{7CBFB3C9-56AB-565A-37B5-956472A661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7238" y="4150045"/>
            <a:ext cx="2898140" cy="2169160"/>
          </a:xfrm>
          <a:prstGeom prst="rect">
            <a:avLst/>
          </a:prstGeom>
        </p:spPr>
      </p:pic>
      <p:sp>
        <p:nvSpPr>
          <p:cNvPr id="12" name="TextBox 11">
            <a:extLst>
              <a:ext uri="{FF2B5EF4-FFF2-40B4-BE49-F238E27FC236}">
                <a16:creationId xmlns:a16="http://schemas.microsoft.com/office/drawing/2014/main" id="{4B060919-1E7D-8811-0122-A18BAB7E9ABB}"/>
              </a:ext>
            </a:extLst>
          </p:cNvPr>
          <p:cNvSpPr txBox="1"/>
          <p:nvPr/>
        </p:nvSpPr>
        <p:spPr>
          <a:xfrm>
            <a:off x="2941458" y="5842188"/>
            <a:ext cx="791013" cy="369332"/>
          </a:xfrm>
          <a:prstGeom prst="rect">
            <a:avLst/>
          </a:prstGeom>
          <a:noFill/>
        </p:spPr>
        <p:txBody>
          <a:bodyPr wrap="square" rtlCol="0">
            <a:spAutoFit/>
          </a:bodyPr>
          <a:lstStyle/>
          <a:p>
            <a:r>
              <a:rPr lang="en-US" b="1" dirty="0">
                <a:solidFill>
                  <a:schemeClr val="bg1"/>
                </a:solidFill>
              </a:rPr>
              <a:t>MTB</a:t>
            </a:r>
          </a:p>
        </p:txBody>
      </p:sp>
      <p:pic>
        <p:nvPicPr>
          <p:cNvPr id="15" name="Picture 14">
            <a:extLst>
              <a:ext uri="{FF2B5EF4-FFF2-40B4-BE49-F238E27FC236}">
                <a16:creationId xmlns:a16="http://schemas.microsoft.com/office/drawing/2014/main" id="{BFB7465F-4DE4-7FBE-B19E-FC777758D23E}"/>
              </a:ext>
            </a:extLst>
          </p:cNvPr>
          <p:cNvPicPr>
            <a:picLocks noChangeAspect="1"/>
          </p:cNvPicPr>
          <p:nvPr/>
        </p:nvPicPr>
        <p:blipFill>
          <a:blip r:embed="rId4"/>
          <a:stretch>
            <a:fillRect/>
          </a:stretch>
        </p:blipFill>
        <p:spPr>
          <a:xfrm>
            <a:off x="7686062" y="4064498"/>
            <a:ext cx="3568700" cy="2336800"/>
          </a:xfrm>
          <a:prstGeom prst="rect">
            <a:avLst/>
          </a:prstGeom>
        </p:spPr>
      </p:pic>
      <p:sp>
        <p:nvSpPr>
          <p:cNvPr id="16" name="TextBox 15">
            <a:extLst>
              <a:ext uri="{FF2B5EF4-FFF2-40B4-BE49-F238E27FC236}">
                <a16:creationId xmlns:a16="http://schemas.microsoft.com/office/drawing/2014/main" id="{B4C7F901-3C40-CD05-4944-F08F4C3769B3}"/>
              </a:ext>
            </a:extLst>
          </p:cNvPr>
          <p:cNvSpPr txBox="1"/>
          <p:nvPr/>
        </p:nvSpPr>
        <p:spPr>
          <a:xfrm>
            <a:off x="10320633" y="5886502"/>
            <a:ext cx="716120" cy="369332"/>
          </a:xfrm>
          <a:prstGeom prst="rect">
            <a:avLst/>
          </a:prstGeom>
          <a:noFill/>
        </p:spPr>
        <p:txBody>
          <a:bodyPr wrap="square" rtlCol="0">
            <a:spAutoFit/>
          </a:bodyPr>
          <a:lstStyle/>
          <a:p>
            <a:r>
              <a:rPr lang="en-US" b="1" dirty="0">
                <a:solidFill>
                  <a:schemeClr val="bg1"/>
                </a:solidFill>
              </a:rPr>
              <a:t>PML</a:t>
            </a:r>
          </a:p>
        </p:txBody>
      </p:sp>
    </p:spTree>
    <p:extLst>
      <p:ext uri="{BB962C8B-B14F-4D97-AF65-F5344CB8AC3E}">
        <p14:creationId xmlns:p14="http://schemas.microsoft.com/office/powerpoint/2010/main" val="3862437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18A1-3164-27B8-0FD2-19DB05F91450}"/>
              </a:ext>
            </a:extLst>
          </p:cNvPr>
          <p:cNvSpPr>
            <a:spLocks noGrp="1"/>
          </p:cNvSpPr>
          <p:nvPr>
            <p:ph type="title"/>
          </p:nvPr>
        </p:nvSpPr>
        <p:spPr/>
        <p:txBody>
          <a:bodyPr/>
          <a:lstStyle/>
          <a:p>
            <a:r>
              <a:rPr lang="en-US" dirty="0"/>
              <a:t>Unmasking MAC</a:t>
            </a:r>
          </a:p>
        </p:txBody>
      </p:sp>
      <p:pic>
        <p:nvPicPr>
          <p:cNvPr id="5" name="Picture 4">
            <a:extLst>
              <a:ext uri="{FF2B5EF4-FFF2-40B4-BE49-F238E27FC236}">
                <a16:creationId xmlns:a16="http://schemas.microsoft.com/office/drawing/2014/main" id="{44124243-178B-B15F-8BFF-61D812A36E2A}"/>
              </a:ext>
            </a:extLst>
          </p:cNvPr>
          <p:cNvPicPr>
            <a:picLocks noChangeAspect="1"/>
          </p:cNvPicPr>
          <p:nvPr/>
        </p:nvPicPr>
        <p:blipFill>
          <a:blip r:embed="rId2">
            <a:extLst>
              <a:ext uri="{28A0092B-C50C-407E-A947-70E740481C1C}">
                <a14:useLocalDpi xmlns:a14="http://schemas.microsoft.com/office/drawing/2010/main" val="0"/>
              </a:ext>
            </a:extLst>
          </a:blip>
          <a:srcRect l="23273" t="26600" r="47505" b="52364"/>
          <a:stretch>
            <a:fillRect/>
          </a:stretch>
        </p:blipFill>
        <p:spPr>
          <a:xfrm>
            <a:off x="326575" y="3281714"/>
            <a:ext cx="6958043" cy="3253120"/>
          </a:xfrm>
          <a:prstGeom prst="rect">
            <a:avLst/>
          </a:prstGeom>
        </p:spPr>
      </p:pic>
      <p:pic>
        <p:nvPicPr>
          <p:cNvPr id="7" name="Picture 6">
            <a:extLst>
              <a:ext uri="{FF2B5EF4-FFF2-40B4-BE49-F238E27FC236}">
                <a16:creationId xmlns:a16="http://schemas.microsoft.com/office/drawing/2014/main" id="{B2F3C8AE-9428-D3B2-B5C6-742ACEADEECE}"/>
              </a:ext>
            </a:extLst>
          </p:cNvPr>
          <p:cNvPicPr>
            <a:picLocks noChangeAspect="1"/>
          </p:cNvPicPr>
          <p:nvPr/>
        </p:nvPicPr>
        <p:blipFill>
          <a:blip r:embed="rId2">
            <a:extLst>
              <a:ext uri="{28A0092B-C50C-407E-A947-70E740481C1C}">
                <a14:useLocalDpi xmlns:a14="http://schemas.microsoft.com/office/drawing/2010/main" val="0"/>
              </a:ext>
            </a:extLst>
          </a:blip>
          <a:srcRect l="23084" t="69279" r="47315" b="8844"/>
          <a:stretch>
            <a:fillRect/>
          </a:stretch>
        </p:blipFill>
        <p:spPr>
          <a:xfrm>
            <a:off x="7284618" y="4091355"/>
            <a:ext cx="4945169" cy="2373700"/>
          </a:xfrm>
          <a:prstGeom prst="rect">
            <a:avLst/>
          </a:prstGeom>
        </p:spPr>
      </p:pic>
      <p:sp>
        <p:nvSpPr>
          <p:cNvPr id="8" name="TextBox 7">
            <a:extLst>
              <a:ext uri="{FF2B5EF4-FFF2-40B4-BE49-F238E27FC236}">
                <a16:creationId xmlns:a16="http://schemas.microsoft.com/office/drawing/2014/main" id="{4104602C-3CC3-4E8D-B7A8-021BFF714557}"/>
              </a:ext>
            </a:extLst>
          </p:cNvPr>
          <p:cNvSpPr txBox="1"/>
          <p:nvPr/>
        </p:nvSpPr>
        <p:spPr>
          <a:xfrm>
            <a:off x="326575" y="6489569"/>
            <a:ext cx="11383643" cy="338554"/>
          </a:xfrm>
          <a:prstGeom prst="rect">
            <a:avLst/>
          </a:prstGeom>
          <a:noFill/>
        </p:spPr>
        <p:txBody>
          <a:bodyPr wrap="square" rtlCol="0">
            <a:spAutoFit/>
          </a:bodyPr>
          <a:lstStyle/>
          <a:p>
            <a:r>
              <a:rPr lang="en-US" sz="1600" i="1" dirty="0"/>
              <a:t>Rocco et al, </a:t>
            </a:r>
            <a:r>
              <a:rPr lang="en-US" sz="1600" dirty="0"/>
              <a:t>A Gut Feeling: Inflammatory Disease Revealed During Immune Reconstitution </a:t>
            </a:r>
            <a:r>
              <a:rPr lang="en-US" sz="1600" b="1" dirty="0"/>
              <a:t>Gastroenterology 2023</a:t>
            </a:r>
          </a:p>
        </p:txBody>
      </p:sp>
      <p:sp>
        <p:nvSpPr>
          <p:cNvPr id="9" name="TextBox 8">
            <a:extLst>
              <a:ext uri="{FF2B5EF4-FFF2-40B4-BE49-F238E27FC236}">
                <a16:creationId xmlns:a16="http://schemas.microsoft.com/office/drawing/2014/main" id="{7BF3D482-7369-3801-E230-03A8E657989A}"/>
              </a:ext>
            </a:extLst>
          </p:cNvPr>
          <p:cNvSpPr txBox="1"/>
          <p:nvPr/>
        </p:nvSpPr>
        <p:spPr>
          <a:xfrm>
            <a:off x="326575" y="1596812"/>
            <a:ext cx="11989602" cy="1477328"/>
          </a:xfrm>
          <a:prstGeom prst="rect">
            <a:avLst/>
          </a:prstGeom>
          <a:noFill/>
        </p:spPr>
        <p:txBody>
          <a:bodyPr wrap="square" rtlCol="0">
            <a:spAutoFit/>
          </a:bodyPr>
          <a:lstStyle/>
          <a:p>
            <a:r>
              <a:rPr lang="en-US" dirty="0"/>
              <a:t>Man is his 30s, started ART with CD4+ count 11 cells/µL. Two months later reports weight loss (30 </a:t>
            </a:r>
            <a:r>
              <a:rPr lang="en-US" dirty="0" err="1"/>
              <a:t>lbs</a:t>
            </a:r>
            <a:r>
              <a:rPr lang="en-US" dirty="0"/>
              <a:t> in 3 months), abdominal pain and distention and drenching night sweats. HSM noted on physical exam. </a:t>
            </a:r>
          </a:p>
          <a:p>
            <a:r>
              <a:rPr lang="en-US" dirty="0"/>
              <a:t>Full-body PET demonstrated increased FDG uptake in the mesenteric lymph nodes and proximal small intestine. Capsule endoscopy showed severe inflammatory changes, including a diffuse nodular mucosa with erythema, edema, and ulcerations throughout duodenum/jejunum.</a:t>
            </a:r>
          </a:p>
        </p:txBody>
      </p:sp>
    </p:spTree>
    <p:extLst>
      <p:ext uri="{BB962C8B-B14F-4D97-AF65-F5344CB8AC3E}">
        <p14:creationId xmlns:p14="http://schemas.microsoft.com/office/powerpoint/2010/main" val="1086708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4B1FE-5DEE-39D6-AD89-5160488759BB}"/>
              </a:ext>
            </a:extLst>
          </p:cNvPr>
          <p:cNvSpPr>
            <a:spLocks noGrp="1"/>
          </p:cNvSpPr>
          <p:nvPr>
            <p:ph type="title"/>
          </p:nvPr>
        </p:nvSpPr>
        <p:spPr/>
        <p:txBody>
          <a:bodyPr/>
          <a:lstStyle/>
          <a:p>
            <a:r>
              <a:rPr lang="en-US" dirty="0"/>
              <a:t>MAC presentation in HIV</a:t>
            </a:r>
          </a:p>
        </p:txBody>
      </p:sp>
      <p:pic>
        <p:nvPicPr>
          <p:cNvPr id="4" name="Picture 3">
            <a:extLst>
              <a:ext uri="{FF2B5EF4-FFF2-40B4-BE49-F238E27FC236}">
                <a16:creationId xmlns:a16="http://schemas.microsoft.com/office/drawing/2014/main" id="{1D213F26-04C0-AD82-5B7A-97B8575E1ACA}"/>
              </a:ext>
            </a:extLst>
          </p:cNvPr>
          <p:cNvPicPr>
            <a:picLocks noChangeAspect="1"/>
          </p:cNvPicPr>
          <p:nvPr/>
        </p:nvPicPr>
        <p:blipFill>
          <a:blip r:embed="rId2"/>
          <a:stretch>
            <a:fillRect/>
          </a:stretch>
        </p:blipFill>
        <p:spPr>
          <a:xfrm>
            <a:off x="619597" y="1574739"/>
            <a:ext cx="7846142" cy="2100588"/>
          </a:xfrm>
          <a:prstGeom prst="rect">
            <a:avLst/>
          </a:prstGeom>
        </p:spPr>
      </p:pic>
      <p:pic>
        <p:nvPicPr>
          <p:cNvPr id="5" name="Picture 4">
            <a:extLst>
              <a:ext uri="{FF2B5EF4-FFF2-40B4-BE49-F238E27FC236}">
                <a16:creationId xmlns:a16="http://schemas.microsoft.com/office/drawing/2014/main" id="{98ED56D5-F5B3-CB81-F8DE-988CA375D8F1}"/>
              </a:ext>
            </a:extLst>
          </p:cNvPr>
          <p:cNvPicPr>
            <a:picLocks noChangeAspect="1"/>
          </p:cNvPicPr>
          <p:nvPr/>
        </p:nvPicPr>
        <p:blipFill>
          <a:blip r:embed="rId3"/>
          <a:stretch>
            <a:fillRect/>
          </a:stretch>
        </p:blipFill>
        <p:spPr>
          <a:xfrm>
            <a:off x="619597" y="3838719"/>
            <a:ext cx="7846142" cy="2889083"/>
          </a:xfrm>
          <a:prstGeom prst="rect">
            <a:avLst/>
          </a:prstGeom>
        </p:spPr>
      </p:pic>
      <p:pic>
        <p:nvPicPr>
          <p:cNvPr id="3" name="Picture 2">
            <a:extLst>
              <a:ext uri="{FF2B5EF4-FFF2-40B4-BE49-F238E27FC236}">
                <a16:creationId xmlns:a16="http://schemas.microsoft.com/office/drawing/2014/main" id="{91F38514-2669-EFFC-0D87-EC0FF15414DC}"/>
              </a:ext>
            </a:extLst>
          </p:cNvPr>
          <p:cNvPicPr>
            <a:picLocks noChangeAspect="1"/>
          </p:cNvPicPr>
          <p:nvPr/>
        </p:nvPicPr>
        <p:blipFill>
          <a:blip r:embed="rId4"/>
          <a:stretch>
            <a:fillRect/>
          </a:stretch>
        </p:blipFill>
        <p:spPr>
          <a:xfrm>
            <a:off x="0" y="1574739"/>
            <a:ext cx="12192000" cy="3974592"/>
          </a:xfrm>
          <a:prstGeom prst="rect">
            <a:avLst/>
          </a:prstGeom>
        </p:spPr>
      </p:pic>
    </p:spTree>
    <p:extLst>
      <p:ext uri="{BB962C8B-B14F-4D97-AF65-F5344CB8AC3E}">
        <p14:creationId xmlns:p14="http://schemas.microsoft.com/office/powerpoint/2010/main" val="308887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012D-DBC3-B519-58A3-8B9EBD9FDE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640D15-9B1F-5BD4-7326-350356F4412C}"/>
              </a:ext>
            </a:extLst>
          </p:cNvPr>
          <p:cNvSpPr>
            <a:spLocks noGrp="1"/>
          </p:cNvSpPr>
          <p:nvPr>
            <p:ph type="title"/>
          </p:nvPr>
        </p:nvSpPr>
        <p:spPr/>
        <p:txBody>
          <a:bodyPr/>
          <a:lstStyle/>
          <a:p>
            <a:r>
              <a:rPr lang="en-US" dirty="0"/>
              <a:t>ARS Question #3</a:t>
            </a:r>
          </a:p>
        </p:txBody>
      </p:sp>
      <p:sp>
        <p:nvSpPr>
          <p:cNvPr id="3" name="Text Placeholder 2">
            <a:extLst>
              <a:ext uri="{FF2B5EF4-FFF2-40B4-BE49-F238E27FC236}">
                <a16:creationId xmlns:a16="http://schemas.microsoft.com/office/drawing/2014/main" id="{00DD683B-7F13-837D-C9DE-1E89599212D7}"/>
              </a:ext>
            </a:extLst>
          </p:cNvPr>
          <p:cNvSpPr>
            <a:spLocks noGrp="1"/>
          </p:cNvSpPr>
          <p:nvPr>
            <p:ph type="body" sz="quarter" idx="10"/>
          </p:nvPr>
        </p:nvSpPr>
        <p:spPr>
          <a:xfrm>
            <a:off x="461922" y="1712414"/>
            <a:ext cx="11272013" cy="4728279"/>
          </a:xfrm>
        </p:spPr>
        <p:txBody>
          <a:bodyPr anchor="t">
            <a:noAutofit/>
          </a:bodyPr>
          <a:lstStyle/>
          <a:p>
            <a:pPr marL="0" indent="0">
              <a:buNone/>
            </a:pPr>
            <a:r>
              <a:rPr lang="en-US" sz="2400" dirty="0"/>
              <a:t>A woman with HIV (CD4+ count 16 cells/µL) and pulmonary TB is on RIPE therapy. She started TAF/FTC with twice daily DTG 50mg 10 days prior and now presents with fever and new onset vertical nystagmus. Labs support ART adherence with HIV RNA level below detection. Repeat sputum smear and cultures are negative, and chest CT scan shows improvement. Brain MRI shows an enhancing medullary lesion. Which of the following statements is TRUE? </a:t>
            </a:r>
          </a:p>
          <a:p>
            <a:pPr marL="914400" indent="-452438">
              <a:spcBef>
                <a:spcPts val="0"/>
              </a:spcBef>
              <a:spcAft>
                <a:spcPts val="1000"/>
              </a:spcAft>
              <a:buClr>
                <a:schemeClr val="tx1">
                  <a:lumMod val="75000"/>
                </a:schemeClr>
              </a:buClr>
              <a:buSzPct val="100000"/>
              <a:buFont typeface="+mj-lt"/>
              <a:buAutoNum type="alphaUcPeriod"/>
            </a:pPr>
            <a:r>
              <a:rPr lang="en-US" sz="2400" dirty="0"/>
              <a:t>Treatment with prednisone will improve survival</a:t>
            </a:r>
          </a:p>
          <a:p>
            <a:pPr marL="914400" indent="-452438">
              <a:spcBef>
                <a:spcPts val="0"/>
              </a:spcBef>
              <a:spcAft>
                <a:spcPts val="1000"/>
              </a:spcAft>
              <a:buClr>
                <a:schemeClr val="tx1">
                  <a:lumMod val="75000"/>
                </a:schemeClr>
              </a:buClr>
              <a:buSzPct val="100000"/>
              <a:buFont typeface="+mj-lt"/>
              <a:buAutoNum type="alphaUcPeriod"/>
            </a:pPr>
            <a:r>
              <a:rPr lang="en-US" sz="2400" dirty="0"/>
              <a:t>It is unlikely that this represents a new opportunistic infection given viral suppression</a:t>
            </a:r>
          </a:p>
          <a:p>
            <a:pPr marL="914400" indent="-452438">
              <a:spcBef>
                <a:spcPts val="0"/>
              </a:spcBef>
              <a:spcAft>
                <a:spcPts val="1000"/>
              </a:spcAft>
              <a:buClr>
                <a:schemeClr val="tx1">
                  <a:lumMod val="75000"/>
                </a:schemeClr>
              </a:buClr>
              <a:buSzPct val="100000"/>
              <a:buFont typeface="+mj-lt"/>
              <a:buAutoNum type="alphaUcPeriod"/>
            </a:pPr>
            <a:r>
              <a:rPr lang="en-US" sz="2400" dirty="0"/>
              <a:t>Evaluation should include a LP and toxoplasma serology to address other CNS diagnoses besides tuberculoma</a:t>
            </a:r>
          </a:p>
          <a:p>
            <a:pPr marL="914400" indent="-452438">
              <a:spcBef>
                <a:spcPts val="0"/>
              </a:spcBef>
              <a:spcAft>
                <a:spcPts val="1000"/>
              </a:spcAft>
              <a:buClr>
                <a:schemeClr val="tx1">
                  <a:lumMod val="75000"/>
                </a:schemeClr>
              </a:buClr>
              <a:buSzPct val="100000"/>
              <a:buFont typeface="+mj-lt"/>
              <a:buAutoNum type="alphaUcPeriod"/>
            </a:pPr>
            <a:r>
              <a:rPr lang="en-US" sz="2400" dirty="0"/>
              <a:t>An FDG-PET scan is diagnostic in these cases</a:t>
            </a:r>
            <a:endParaRPr lang="en-US" sz="2200" dirty="0"/>
          </a:p>
          <a:p>
            <a:pPr marL="0" indent="0">
              <a:buNone/>
            </a:pPr>
            <a:endParaRPr lang="en-US" sz="2200" dirty="0"/>
          </a:p>
        </p:txBody>
      </p:sp>
    </p:spTree>
    <p:extLst>
      <p:ext uri="{BB962C8B-B14F-4D97-AF65-F5344CB8AC3E}">
        <p14:creationId xmlns:p14="http://schemas.microsoft.com/office/powerpoint/2010/main" val="2450969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6355D-2D77-E893-BB5F-E8BABF954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57CF60-555D-2242-871A-44667DF0EA79}"/>
              </a:ext>
            </a:extLst>
          </p:cNvPr>
          <p:cNvSpPr>
            <a:spLocks noGrp="1"/>
          </p:cNvSpPr>
          <p:nvPr>
            <p:ph type="title"/>
          </p:nvPr>
        </p:nvSpPr>
        <p:spPr/>
        <p:txBody>
          <a:bodyPr/>
          <a:lstStyle/>
          <a:p>
            <a:r>
              <a:rPr lang="en-US" dirty="0"/>
              <a:t>ARS Question #3</a:t>
            </a:r>
          </a:p>
        </p:txBody>
      </p:sp>
      <p:sp>
        <p:nvSpPr>
          <p:cNvPr id="3" name="Text Placeholder 2">
            <a:extLst>
              <a:ext uri="{FF2B5EF4-FFF2-40B4-BE49-F238E27FC236}">
                <a16:creationId xmlns:a16="http://schemas.microsoft.com/office/drawing/2014/main" id="{A9B02EAE-7739-67E5-0925-2F989D90DBF4}"/>
              </a:ext>
            </a:extLst>
          </p:cNvPr>
          <p:cNvSpPr>
            <a:spLocks noGrp="1"/>
          </p:cNvSpPr>
          <p:nvPr>
            <p:ph type="body" sz="quarter" idx="10"/>
          </p:nvPr>
        </p:nvSpPr>
        <p:spPr/>
        <p:txBody>
          <a:bodyPr anchor="t">
            <a:noAutofit/>
          </a:bodyPr>
          <a:lstStyle/>
          <a:p>
            <a:pPr marL="0" indent="0">
              <a:buNone/>
            </a:pPr>
            <a:r>
              <a:rPr lang="en-US" sz="2400" dirty="0"/>
              <a:t>A woman with HIV (CD4+ count 16 cells/µL) and pulmonary TB is on RIPE therapy. She started TAF/FTC with twice daily DTG 50mg 10 days prior and now presents with fever and new onset vertical nystagmus. Labs support ART adherence with HIV RNA level below detection. Repeat sputum smear and cultures are negative, and chest CT scan shows improvement. Brain MRI shows an enhancing medullary lesion. Which of the following statements is TRUE? </a:t>
            </a:r>
          </a:p>
          <a:p>
            <a:pPr marL="914400" indent="-452438">
              <a:spcBef>
                <a:spcPts val="0"/>
              </a:spcBef>
              <a:spcAft>
                <a:spcPts val="1000"/>
              </a:spcAft>
              <a:buClr>
                <a:schemeClr val="tx1">
                  <a:lumMod val="75000"/>
                </a:schemeClr>
              </a:buClr>
              <a:buSzPct val="100000"/>
              <a:buFont typeface="+mj-lt"/>
              <a:buAutoNum type="alphaUcPeriod"/>
            </a:pPr>
            <a:r>
              <a:rPr lang="en-US" sz="2400" dirty="0"/>
              <a:t>Treatment with prednisone will improve survival</a:t>
            </a:r>
          </a:p>
          <a:p>
            <a:pPr marL="914400" indent="-452438">
              <a:spcBef>
                <a:spcPts val="0"/>
              </a:spcBef>
              <a:spcAft>
                <a:spcPts val="1000"/>
              </a:spcAft>
              <a:buClr>
                <a:schemeClr val="tx1">
                  <a:lumMod val="75000"/>
                </a:schemeClr>
              </a:buClr>
              <a:buSzPct val="100000"/>
              <a:buFont typeface="+mj-lt"/>
              <a:buAutoNum type="alphaUcPeriod"/>
            </a:pPr>
            <a:r>
              <a:rPr lang="en-US" sz="2400" dirty="0"/>
              <a:t>It is unlikely that this represents a new opportunistic infection given viral suppression</a:t>
            </a:r>
          </a:p>
          <a:p>
            <a:pPr marL="914400" indent="-452438">
              <a:spcBef>
                <a:spcPts val="0"/>
              </a:spcBef>
              <a:spcAft>
                <a:spcPts val="1000"/>
              </a:spcAft>
              <a:buClr>
                <a:schemeClr val="tx1">
                  <a:lumMod val="75000"/>
                </a:schemeClr>
              </a:buClr>
              <a:buSzPct val="100000"/>
              <a:buFont typeface="+mj-lt"/>
              <a:buAutoNum type="alphaUcPeriod"/>
            </a:pPr>
            <a:r>
              <a:rPr lang="en-US" sz="2400" b="1" dirty="0"/>
              <a:t>Evaluation should include a LP and toxoplasma serology to address other CNS diagnoses besides tuberculoma</a:t>
            </a:r>
          </a:p>
          <a:p>
            <a:pPr marL="914400" indent="-452438">
              <a:spcBef>
                <a:spcPts val="0"/>
              </a:spcBef>
              <a:spcAft>
                <a:spcPts val="1000"/>
              </a:spcAft>
              <a:buClr>
                <a:schemeClr val="tx1">
                  <a:lumMod val="75000"/>
                </a:schemeClr>
              </a:buClr>
              <a:buSzPct val="100000"/>
              <a:buFont typeface="+mj-lt"/>
              <a:buAutoNum type="alphaUcPeriod"/>
            </a:pPr>
            <a:r>
              <a:rPr lang="en-US" sz="2400" dirty="0"/>
              <a:t>An FDG-PET scan is diagnostic in these cases</a:t>
            </a:r>
            <a:endParaRPr lang="en-US" sz="2200" dirty="0"/>
          </a:p>
          <a:p>
            <a:pPr marL="0" indent="0">
              <a:buNone/>
            </a:pPr>
            <a:endParaRPr lang="en-US" sz="2200" dirty="0"/>
          </a:p>
        </p:txBody>
      </p:sp>
    </p:spTree>
    <p:extLst>
      <p:ext uri="{BB962C8B-B14F-4D97-AF65-F5344CB8AC3E}">
        <p14:creationId xmlns:p14="http://schemas.microsoft.com/office/powerpoint/2010/main" val="2876505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G_4857.MOV">
            <a:hlinkClick r:id="" action="ppaction://media"/>
            <a:extLst>
              <a:ext uri="{FF2B5EF4-FFF2-40B4-BE49-F238E27FC236}">
                <a16:creationId xmlns:a16="http://schemas.microsoft.com/office/drawing/2014/main" id="{90DBDF3F-388A-7942-DB50-628A5236963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8429" y="1583883"/>
            <a:ext cx="7664867" cy="4311488"/>
          </a:xfrm>
          <a:prstGeom prst="rect">
            <a:avLst/>
          </a:prstGeom>
        </p:spPr>
      </p:pic>
      <p:pic>
        <p:nvPicPr>
          <p:cNvPr id="6" name="Picture 5" descr="Nystagmus.tiff">
            <a:extLst>
              <a:ext uri="{FF2B5EF4-FFF2-40B4-BE49-F238E27FC236}">
                <a16:creationId xmlns:a16="http://schemas.microsoft.com/office/drawing/2014/main" id="{D7838425-28EB-DECB-EFC7-81BB03DD19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25454" y="1816131"/>
            <a:ext cx="3703320" cy="4079240"/>
          </a:xfrm>
          <a:prstGeom prst="rect">
            <a:avLst/>
          </a:prstGeom>
        </p:spPr>
      </p:pic>
      <p:sp>
        <p:nvSpPr>
          <p:cNvPr id="8" name="TextBox 7">
            <a:extLst>
              <a:ext uri="{FF2B5EF4-FFF2-40B4-BE49-F238E27FC236}">
                <a16:creationId xmlns:a16="http://schemas.microsoft.com/office/drawing/2014/main" id="{B8EDAF6A-6BA9-EA7D-A457-B7C12CD143DA}"/>
              </a:ext>
            </a:extLst>
          </p:cNvPr>
          <p:cNvSpPr txBox="1"/>
          <p:nvPr/>
        </p:nvSpPr>
        <p:spPr>
          <a:xfrm>
            <a:off x="6754671" y="6041228"/>
            <a:ext cx="5174103" cy="738664"/>
          </a:xfrm>
          <a:prstGeom prst="rect">
            <a:avLst/>
          </a:prstGeom>
          <a:noFill/>
        </p:spPr>
        <p:txBody>
          <a:bodyPr wrap="square" rtlCol="0">
            <a:spAutoFit/>
          </a:bodyPr>
          <a:lstStyle/>
          <a:p>
            <a:r>
              <a:rPr lang="en-US" sz="1400" b="1" cap="all" dirty="0"/>
              <a:t>Clinical Picture- Lancet ID </a:t>
            </a:r>
            <a:r>
              <a:rPr lang="en-US" sz="1400" b="1" dirty="0"/>
              <a:t>2018</a:t>
            </a:r>
          </a:p>
          <a:p>
            <a:r>
              <a:rPr lang="en-US" sz="1400" dirty="0"/>
              <a:t>Coleman et al. Upbeat nystagmus in an HIV-positive patient with a tuberculoma in the medulla</a:t>
            </a:r>
          </a:p>
        </p:txBody>
      </p:sp>
    </p:spTree>
    <p:extLst>
      <p:ext uri="{BB962C8B-B14F-4D97-AF65-F5344CB8AC3E}">
        <p14:creationId xmlns:p14="http://schemas.microsoft.com/office/powerpoint/2010/main" val="22864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C304-EB4D-F8F7-9D67-094FF90A772E}"/>
              </a:ext>
            </a:extLst>
          </p:cNvPr>
          <p:cNvSpPr>
            <a:spLocks noGrp="1"/>
          </p:cNvSpPr>
          <p:nvPr>
            <p:ph type="title"/>
          </p:nvPr>
        </p:nvSpPr>
        <p:spPr/>
        <p:txBody>
          <a:bodyPr/>
          <a:lstStyle/>
          <a:p>
            <a:r>
              <a:rPr lang="en-US" dirty="0"/>
              <a:t>The perfect storm</a:t>
            </a:r>
          </a:p>
        </p:txBody>
      </p:sp>
      <p:sp>
        <p:nvSpPr>
          <p:cNvPr id="3" name="Text Placeholder 2">
            <a:extLst>
              <a:ext uri="{FF2B5EF4-FFF2-40B4-BE49-F238E27FC236}">
                <a16:creationId xmlns:a16="http://schemas.microsoft.com/office/drawing/2014/main" id="{378B7570-5640-EC9D-532F-AE57ECD131EE}"/>
              </a:ext>
            </a:extLst>
          </p:cNvPr>
          <p:cNvSpPr>
            <a:spLocks noGrp="1"/>
          </p:cNvSpPr>
          <p:nvPr>
            <p:ph type="body" sz="quarter" idx="10"/>
          </p:nvPr>
        </p:nvSpPr>
        <p:spPr>
          <a:xfrm>
            <a:off x="282483" y="1871990"/>
            <a:ext cx="12056012" cy="4728279"/>
          </a:xfrm>
        </p:spPr>
        <p:txBody>
          <a:bodyPr>
            <a:noAutofit/>
          </a:bodyPr>
          <a:lstStyle/>
          <a:p>
            <a:r>
              <a:rPr lang="en-US" sz="3200" dirty="0"/>
              <a:t>Woman in her early 30s from West Africa</a:t>
            </a:r>
          </a:p>
          <a:p>
            <a:r>
              <a:rPr lang="en-US" sz="3200" dirty="0"/>
              <a:t>Fevers, neck swelling and weight loss</a:t>
            </a:r>
          </a:p>
          <a:p>
            <a:r>
              <a:rPr lang="en-US" sz="3200" dirty="0"/>
              <a:t>Lymphadenopathy, AFB+, MTB INH sensitive/ sputum neg x 3</a:t>
            </a:r>
          </a:p>
          <a:p>
            <a:r>
              <a:rPr lang="en-US" sz="3200" dirty="0"/>
              <a:t>HIV diagnosis, CD4+ count 6 cells/µL, VL 980,000 c/mL</a:t>
            </a:r>
          </a:p>
          <a:p>
            <a:r>
              <a:rPr lang="en-US" sz="3200" dirty="0"/>
              <a:t>Stool +cryptosporidium, also HBsAg+ and HHV8 PCR+</a:t>
            </a:r>
          </a:p>
          <a:p>
            <a:r>
              <a:rPr lang="en-US" sz="3200" dirty="0"/>
              <a:t>Started RIPE, TMP-SMX and ART (efavirenz + TDF/3TC)</a:t>
            </a:r>
          </a:p>
          <a:p>
            <a:r>
              <a:rPr lang="en-US" sz="3200" dirty="0"/>
              <a:t>High fevers and severe anemia persisting after ART</a:t>
            </a:r>
          </a:p>
          <a:p>
            <a:r>
              <a:rPr lang="en-US" sz="3200" dirty="0"/>
              <a:t>CRP remains elevated &gt;150</a:t>
            </a:r>
          </a:p>
          <a:p>
            <a:endParaRPr lang="en-US" sz="3200" dirty="0"/>
          </a:p>
        </p:txBody>
      </p:sp>
    </p:spTree>
    <p:extLst>
      <p:ext uri="{BB962C8B-B14F-4D97-AF65-F5344CB8AC3E}">
        <p14:creationId xmlns:p14="http://schemas.microsoft.com/office/powerpoint/2010/main" val="40289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C7E8-B83C-60F5-B96A-2AF13BE697E1}"/>
              </a:ext>
            </a:extLst>
          </p:cNvPr>
          <p:cNvSpPr>
            <a:spLocks noGrp="1"/>
          </p:cNvSpPr>
          <p:nvPr>
            <p:ph type="title"/>
          </p:nvPr>
        </p:nvSpPr>
        <p:spPr/>
        <p:txBody>
          <a:bodyPr/>
          <a:lstStyle/>
          <a:p>
            <a:r>
              <a:rPr lang="en-US" dirty="0"/>
              <a:t>CT imaging</a:t>
            </a:r>
          </a:p>
        </p:txBody>
      </p:sp>
      <p:pic>
        <p:nvPicPr>
          <p:cNvPr id="4" name="Picture 3" descr="multiple.tiff">
            <a:extLst>
              <a:ext uri="{FF2B5EF4-FFF2-40B4-BE49-F238E27FC236}">
                <a16:creationId xmlns:a16="http://schemas.microsoft.com/office/drawing/2014/main" id="{8BE1C76C-AA87-D96A-8B22-08F23A6E69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998" r="4324"/>
          <a:stretch/>
        </p:blipFill>
        <p:spPr>
          <a:xfrm>
            <a:off x="403919" y="1965177"/>
            <a:ext cx="3181893" cy="3358515"/>
          </a:xfrm>
          <a:prstGeom prst="rect">
            <a:avLst/>
          </a:prstGeom>
        </p:spPr>
      </p:pic>
      <p:pic>
        <p:nvPicPr>
          <p:cNvPr id="5" name="Picture 4" descr="Untitled.tiff">
            <a:extLst>
              <a:ext uri="{FF2B5EF4-FFF2-40B4-BE49-F238E27FC236}">
                <a16:creationId xmlns:a16="http://schemas.microsoft.com/office/drawing/2014/main" id="{A1BBB513-321E-9589-572D-DB74A47A693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517" r="10126"/>
          <a:stretch/>
        </p:blipFill>
        <p:spPr>
          <a:xfrm>
            <a:off x="4325121" y="1979052"/>
            <a:ext cx="3177195" cy="3374136"/>
          </a:xfrm>
          <a:prstGeom prst="rect">
            <a:avLst/>
          </a:prstGeom>
        </p:spPr>
      </p:pic>
      <p:pic>
        <p:nvPicPr>
          <p:cNvPr id="6" name="Picture 4">
            <a:extLst>
              <a:ext uri="{FF2B5EF4-FFF2-40B4-BE49-F238E27FC236}">
                <a16:creationId xmlns:a16="http://schemas.microsoft.com/office/drawing/2014/main" id="{AFF3DC6B-4CD2-D48D-B759-F48587183D4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8382" t="8801" r="8863" b="3627"/>
          <a:stretch>
            <a:fillRect/>
          </a:stretch>
        </p:blipFill>
        <p:spPr bwMode="auto">
          <a:xfrm>
            <a:off x="8064641" y="1850148"/>
            <a:ext cx="3354755" cy="467109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TextBox 8">
            <a:extLst>
              <a:ext uri="{FF2B5EF4-FFF2-40B4-BE49-F238E27FC236}">
                <a16:creationId xmlns:a16="http://schemas.microsoft.com/office/drawing/2014/main" id="{A71EDDCA-A61C-683F-FF72-4ECBAFB7DFBC}"/>
              </a:ext>
            </a:extLst>
          </p:cNvPr>
          <p:cNvSpPr txBox="1"/>
          <p:nvPr/>
        </p:nvSpPr>
        <p:spPr>
          <a:xfrm>
            <a:off x="281354" y="5323692"/>
            <a:ext cx="7889631" cy="1569660"/>
          </a:xfrm>
          <a:prstGeom prst="rect">
            <a:avLst/>
          </a:prstGeom>
          <a:noFill/>
        </p:spPr>
        <p:txBody>
          <a:bodyPr wrap="square" rtlCol="0">
            <a:spAutoFit/>
          </a:bodyPr>
          <a:lstStyle/>
          <a:p>
            <a:r>
              <a:rPr lang="en-US" sz="2400" dirty="0"/>
              <a:t>Prednisone initiated for IRIS at 1mg/kg/day without improvement</a:t>
            </a:r>
          </a:p>
          <a:p>
            <a:r>
              <a:rPr lang="en-US" sz="2400" dirty="0"/>
              <a:t>Clostridium difficile diagnosed and treated yet fevers, anemia and high CRP persist</a:t>
            </a:r>
          </a:p>
        </p:txBody>
      </p:sp>
    </p:spTree>
    <p:extLst>
      <p:ext uri="{BB962C8B-B14F-4D97-AF65-F5344CB8AC3E}">
        <p14:creationId xmlns:p14="http://schemas.microsoft.com/office/powerpoint/2010/main" val="2923818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51BF-B0C0-4996-5749-1F1560943804}"/>
              </a:ext>
            </a:extLst>
          </p:cNvPr>
          <p:cNvSpPr>
            <a:spLocks noGrp="1"/>
          </p:cNvSpPr>
          <p:nvPr>
            <p:ph type="title"/>
          </p:nvPr>
        </p:nvSpPr>
        <p:spPr/>
        <p:txBody>
          <a:bodyPr/>
          <a:lstStyle/>
          <a:p>
            <a:r>
              <a:rPr lang="en-US"/>
              <a:t>Diagnosis of Castleman’s disease</a:t>
            </a:r>
          </a:p>
        </p:txBody>
      </p:sp>
      <p:pic>
        <p:nvPicPr>
          <p:cNvPr id="4" name="Picture 4" descr="SI15-3548 MCD 10x copy">
            <a:extLst>
              <a:ext uri="{FF2B5EF4-FFF2-40B4-BE49-F238E27FC236}">
                <a16:creationId xmlns:a16="http://schemas.microsoft.com/office/drawing/2014/main" id="{99254393-A745-CB78-B298-2F9AE6E3E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743075"/>
            <a:ext cx="4495800" cy="337185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pic>
        <p:nvPicPr>
          <p:cNvPr id="5" name="Picture 6" descr="20x copy">
            <a:extLst>
              <a:ext uri="{FF2B5EF4-FFF2-40B4-BE49-F238E27FC236}">
                <a16:creationId xmlns:a16="http://schemas.microsoft.com/office/drawing/2014/main" id="{F03FF83E-2851-10FD-26CA-25296DF9E3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743075"/>
            <a:ext cx="4495800" cy="337185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grpSp>
        <p:nvGrpSpPr>
          <p:cNvPr id="9" name="Group 8">
            <a:extLst>
              <a:ext uri="{FF2B5EF4-FFF2-40B4-BE49-F238E27FC236}">
                <a16:creationId xmlns:a16="http://schemas.microsoft.com/office/drawing/2014/main" id="{2C3AD38A-EB2B-967A-E625-16B694DE1B8B}"/>
              </a:ext>
            </a:extLst>
          </p:cNvPr>
          <p:cNvGrpSpPr/>
          <p:nvPr/>
        </p:nvGrpSpPr>
        <p:grpSpPr>
          <a:xfrm>
            <a:off x="1600200" y="3283011"/>
            <a:ext cx="9144000" cy="3371850"/>
            <a:chOff x="1600200" y="3283011"/>
            <a:chExt cx="9144000" cy="3371850"/>
          </a:xfrm>
        </p:grpSpPr>
        <p:pic>
          <p:nvPicPr>
            <p:cNvPr id="6" name="Picture 4" descr="40x3 hhv8 copy">
              <a:extLst>
                <a:ext uri="{FF2B5EF4-FFF2-40B4-BE49-F238E27FC236}">
                  <a16:creationId xmlns:a16="http://schemas.microsoft.com/office/drawing/2014/main" id="{47D949B6-0A18-79D6-837F-6DFBC1D5B00B}"/>
                </a:ext>
              </a:extLst>
            </p:cNvPr>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a:stretch>
              <a:fillRect/>
            </a:stretch>
          </p:blipFill>
          <p:spPr bwMode="auto">
            <a:xfrm>
              <a:off x="6248400" y="3283011"/>
              <a:ext cx="4495800" cy="337185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pic>
          <p:nvPicPr>
            <p:cNvPr id="7" name="Picture 5" descr="hhv8 20x copy">
              <a:extLst>
                <a:ext uri="{FF2B5EF4-FFF2-40B4-BE49-F238E27FC236}">
                  <a16:creationId xmlns:a16="http://schemas.microsoft.com/office/drawing/2014/main" id="{6266D370-BC53-DF52-E810-463EC85A9D3C}"/>
                </a:ext>
              </a:extLst>
            </p:cNvPr>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1600200" y="3283011"/>
              <a:ext cx="4495800" cy="337185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sp>
          <p:nvSpPr>
            <p:cNvPr id="8" name="Text Box 9">
              <a:extLst>
                <a:ext uri="{FF2B5EF4-FFF2-40B4-BE49-F238E27FC236}">
                  <a16:creationId xmlns:a16="http://schemas.microsoft.com/office/drawing/2014/main" id="{27E40C60-AB70-5C96-DB7A-4E376A85EE7C}"/>
                </a:ext>
              </a:extLst>
            </p:cNvPr>
            <p:cNvSpPr txBox="1">
              <a:spLocks noChangeArrowheads="1"/>
            </p:cNvSpPr>
            <p:nvPr/>
          </p:nvSpPr>
          <p:spPr bwMode="auto">
            <a:xfrm>
              <a:off x="5773615" y="3435411"/>
              <a:ext cx="861133" cy="369332"/>
            </a:xfrm>
            <a:prstGeom prst="rect">
              <a:avLst/>
            </a:prstGeom>
            <a:solidFill>
              <a:schemeClr val="bg1"/>
            </a:solidFill>
            <a:ln w="9525">
              <a:solidFill>
                <a:schemeClr val="accent2"/>
              </a:solidFill>
              <a:miter lim="800000"/>
              <a:headEnd/>
              <a:tailEnd/>
            </a:ln>
          </p:spPr>
          <p:txBody>
            <a:bodyPr wrap="none">
              <a:spAutoFit/>
            </a:bodyPr>
            <a:lstStyle/>
            <a:p>
              <a:r>
                <a:rPr lang="en-US" dirty="0"/>
                <a:t>ORF73</a:t>
              </a:r>
            </a:p>
          </p:txBody>
        </p:sp>
      </p:grpSp>
    </p:spTree>
    <p:extLst>
      <p:ext uri="{BB962C8B-B14F-4D97-AF65-F5344CB8AC3E}">
        <p14:creationId xmlns:p14="http://schemas.microsoft.com/office/powerpoint/2010/main" val="330900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1F780B-9BF0-02E4-B057-6767B2B449B5}"/>
              </a:ext>
            </a:extLst>
          </p:cNvPr>
          <p:cNvPicPr>
            <a:picLocks noChangeAspect="1"/>
          </p:cNvPicPr>
          <p:nvPr/>
        </p:nvPicPr>
        <p:blipFill>
          <a:blip r:embed="rId2"/>
          <a:srcRect t="11121"/>
          <a:stretch>
            <a:fillRect/>
          </a:stretch>
        </p:blipFill>
        <p:spPr>
          <a:xfrm>
            <a:off x="1123099" y="1574739"/>
            <a:ext cx="9945802" cy="4549180"/>
          </a:xfrm>
          <a:prstGeom prst="rect">
            <a:avLst/>
          </a:prstGeom>
        </p:spPr>
      </p:pic>
      <p:sp>
        <p:nvSpPr>
          <p:cNvPr id="2" name="Title 1">
            <a:extLst>
              <a:ext uri="{FF2B5EF4-FFF2-40B4-BE49-F238E27FC236}">
                <a16:creationId xmlns:a16="http://schemas.microsoft.com/office/drawing/2014/main" id="{5B61018C-D504-B831-4FE3-E63A8ECC62E2}"/>
              </a:ext>
            </a:extLst>
          </p:cNvPr>
          <p:cNvSpPr>
            <a:spLocks noGrp="1"/>
          </p:cNvSpPr>
          <p:nvPr>
            <p:ph type="title"/>
          </p:nvPr>
        </p:nvSpPr>
        <p:spPr/>
        <p:txBody>
          <a:bodyPr>
            <a:noAutofit/>
          </a:bodyPr>
          <a:lstStyle/>
          <a:p>
            <a:r>
              <a:rPr lang="en-US" sz="3600" dirty="0"/>
              <a:t>Characteristics and outcomes of KSHV associated Multicentric Castleman’s Disease (MCD)</a:t>
            </a:r>
          </a:p>
        </p:txBody>
      </p:sp>
      <p:pic>
        <p:nvPicPr>
          <p:cNvPr id="6" name="Picture 5">
            <a:extLst>
              <a:ext uri="{FF2B5EF4-FFF2-40B4-BE49-F238E27FC236}">
                <a16:creationId xmlns:a16="http://schemas.microsoft.com/office/drawing/2014/main" id="{481C874C-81FE-51E5-78DA-4FE3A4FB6024}"/>
              </a:ext>
            </a:extLst>
          </p:cNvPr>
          <p:cNvPicPr>
            <a:picLocks noChangeAspect="1"/>
          </p:cNvPicPr>
          <p:nvPr/>
        </p:nvPicPr>
        <p:blipFill>
          <a:blip r:embed="rId3"/>
          <a:stretch>
            <a:fillRect/>
          </a:stretch>
        </p:blipFill>
        <p:spPr>
          <a:xfrm>
            <a:off x="7010400" y="5768319"/>
            <a:ext cx="5181600" cy="711200"/>
          </a:xfrm>
          <a:prstGeom prst="rect">
            <a:avLst/>
          </a:prstGeom>
        </p:spPr>
      </p:pic>
      <p:pic>
        <p:nvPicPr>
          <p:cNvPr id="4" name="Picture 3">
            <a:extLst>
              <a:ext uri="{FF2B5EF4-FFF2-40B4-BE49-F238E27FC236}">
                <a16:creationId xmlns:a16="http://schemas.microsoft.com/office/drawing/2014/main" id="{7E753992-945D-7F33-42F6-4FB1FD2B167F}"/>
              </a:ext>
            </a:extLst>
          </p:cNvPr>
          <p:cNvPicPr>
            <a:picLocks noChangeAspect="1"/>
          </p:cNvPicPr>
          <p:nvPr/>
        </p:nvPicPr>
        <p:blipFill>
          <a:blip r:embed="rId4"/>
          <a:stretch>
            <a:fillRect/>
          </a:stretch>
        </p:blipFill>
        <p:spPr>
          <a:xfrm>
            <a:off x="299802" y="5280609"/>
            <a:ext cx="7772400" cy="1577391"/>
          </a:xfrm>
          <a:prstGeom prst="rect">
            <a:avLst/>
          </a:prstGeom>
        </p:spPr>
      </p:pic>
    </p:spTree>
    <p:extLst>
      <p:ext uri="{BB962C8B-B14F-4D97-AF65-F5344CB8AC3E}">
        <p14:creationId xmlns:p14="http://schemas.microsoft.com/office/powerpoint/2010/main" val="126819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661C3-2FE7-8AB2-B8BB-844678B928FD}"/>
              </a:ext>
            </a:extLst>
          </p:cNvPr>
          <p:cNvSpPr>
            <a:spLocks noGrp="1"/>
          </p:cNvSpPr>
          <p:nvPr>
            <p:ph type="title"/>
          </p:nvPr>
        </p:nvSpPr>
        <p:spPr/>
        <p:txBody>
          <a:bodyPr/>
          <a:lstStyle/>
          <a:p>
            <a:r>
              <a:rPr lang="en-US" dirty="0"/>
              <a:t>Take home points – TB/NTM</a:t>
            </a:r>
          </a:p>
        </p:txBody>
      </p:sp>
      <p:sp>
        <p:nvSpPr>
          <p:cNvPr id="3" name="Text Placeholder 2">
            <a:extLst>
              <a:ext uri="{FF2B5EF4-FFF2-40B4-BE49-F238E27FC236}">
                <a16:creationId xmlns:a16="http://schemas.microsoft.com/office/drawing/2014/main" id="{A1F81C62-DAE3-674B-9826-7BF55A6A5756}"/>
              </a:ext>
            </a:extLst>
          </p:cNvPr>
          <p:cNvSpPr>
            <a:spLocks noGrp="1"/>
          </p:cNvSpPr>
          <p:nvPr>
            <p:ph type="body" sz="quarter" idx="10"/>
          </p:nvPr>
        </p:nvSpPr>
        <p:spPr>
          <a:xfrm>
            <a:off x="369447" y="1605443"/>
            <a:ext cx="11772899" cy="5049418"/>
          </a:xfrm>
        </p:spPr>
        <p:txBody>
          <a:bodyPr>
            <a:normAutofit/>
          </a:bodyPr>
          <a:lstStyle/>
          <a:p>
            <a:r>
              <a:rPr lang="en-US" sz="3000" dirty="0"/>
              <a:t>Important to screen if any symptoms or anemia or coming from endemic country/exposure</a:t>
            </a:r>
          </a:p>
          <a:p>
            <a:r>
              <a:rPr lang="en-US" sz="3000" b="1" dirty="0"/>
              <a:t>GI involvement</a:t>
            </a:r>
            <a:r>
              <a:rPr lang="en-US" sz="3000" dirty="0"/>
              <a:t>: think of MAC or </a:t>
            </a:r>
            <a:r>
              <a:rPr lang="en-US" sz="3000" i="1" dirty="0"/>
              <a:t>M</a:t>
            </a:r>
            <a:r>
              <a:rPr lang="en-US" sz="3000" dirty="0"/>
              <a:t>. </a:t>
            </a:r>
            <a:r>
              <a:rPr lang="en-US" sz="3000" i="1" dirty="0" err="1"/>
              <a:t>bovis</a:t>
            </a:r>
            <a:r>
              <a:rPr lang="en-US" sz="3000" dirty="0"/>
              <a:t> (if </a:t>
            </a:r>
            <a:r>
              <a:rPr lang="en-US" sz="3000" dirty="0" err="1"/>
              <a:t>quantiferon</a:t>
            </a:r>
            <a:r>
              <a:rPr lang="en-US" sz="3000" dirty="0"/>
              <a:t> gold+ and resistance to PZA) or M. </a:t>
            </a:r>
            <a:r>
              <a:rPr lang="en-US" sz="3000" i="1" dirty="0" err="1"/>
              <a:t>genavense</a:t>
            </a:r>
            <a:endParaRPr lang="en-US" sz="3000" i="1" dirty="0"/>
          </a:p>
          <a:p>
            <a:r>
              <a:rPr lang="en-US" sz="3000" b="1" dirty="0"/>
              <a:t>+AFB stain but neg culture</a:t>
            </a:r>
            <a:r>
              <a:rPr lang="en-US" sz="3000" dirty="0"/>
              <a:t>: &gt; </a:t>
            </a:r>
            <a:r>
              <a:rPr lang="en-US" sz="3000" i="1" dirty="0"/>
              <a:t>M</a:t>
            </a:r>
            <a:r>
              <a:rPr lang="en-US" sz="3000" dirty="0"/>
              <a:t>. </a:t>
            </a:r>
            <a:r>
              <a:rPr lang="en-US" sz="3000" i="1" dirty="0" err="1"/>
              <a:t>genavense</a:t>
            </a:r>
            <a:r>
              <a:rPr lang="en-US" sz="3000" dirty="0"/>
              <a:t> (molecular)</a:t>
            </a:r>
          </a:p>
          <a:p>
            <a:r>
              <a:rPr lang="en-US" sz="3000" dirty="0"/>
              <a:t>NTMs frequently unmask after ART</a:t>
            </a:r>
          </a:p>
          <a:p>
            <a:r>
              <a:rPr lang="en-US" sz="3000" b="1" dirty="0" err="1"/>
              <a:t>Rifamycins</a:t>
            </a:r>
            <a:r>
              <a:rPr lang="en-US" sz="3000" dirty="0"/>
              <a:t> induce CYP3A4/UGT1A1, prednisone levels will be lower, also need to use dolutegravir 50mg twice daily as INSTI</a:t>
            </a:r>
          </a:p>
          <a:p>
            <a:r>
              <a:rPr lang="en-US" sz="3000" dirty="0"/>
              <a:t>When using prednisone, KS may reactivate</a:t>
            </a:r>
          </a:p>
        </p:txBody>
      </p:sp>
      <p:sp>
        <p:nvSpPr>
          <p:cNvPr id="4" name="TextBox 3">
            <a:extLst>
              <a:ext uri="{FF2B5EF4-FFF2-40B4-BE49-F238E27FC236}">
                <a16:creationId xmlns:a16="http://schemas.microsoft.com/office/drawing/2014/main" id="{B7BB2971-9089-95D9-5592-A447C09D7D42}"/>
              </a:ext>
            </a:extLst>
          </p:cNvPr>
          <p:cNvSpPr txBox="1"/>
          <p:nvPr/>
        </p:nvSpPr>
        <p:spPr>
          <a:xfrm>
            <a:off x="634477" y="6362399"/>
            <a:ext cx="10923046" cy="461665"/>
          </a:xfrm>
          <a:prstGeom prst="rect">
            <a:avLst/>
          </a:prstGeom>
          <a:noFill/>
        </p:spPr>
        <p:txBody>
          <a:bodyPr wrap="square" rtlCol="0">
            <a:spAutoFit/>
          </a:bodyPr>
          <a:lstStyle/>
          <a:p>
            <a:r>
              <a:rPr lang="en-US" sz="1200" i="1" dirty="0"/>
              <a:t>Manion et al. </a:t>
            </a:r>
            <a:r>
              <a:rPr lang="en-US" sz="1200" b="1" i="1" dirty="0"/>
              <a:t>Emergence of Kaposi’s Sarcoma Herpesvirus-Associated Complications Following Corticosteroid Use in TB-IRIS. </a:t>
            </a:r>
            <a:r>
              <a:rPr lang="en-US" sz="1200" i="1" dirty="0"/>
              <a:t>Open Forum Infectious Diseases, 2018</a:t>
            </a:r>
          </a:p>
        </p:txBody>
      </p:sp>
    </p:spTree>
    <p:extLst>
      <p:ext uri="{BB962C8B-B14F-4D97-AF65-F5344CB8AC3E}">
        <p14:creationId xmlns:p14="http://schemas.microsoft.com/office/powerpoint/2010/main" val="1671574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195C6-2C17-FB58-F5C6-C0A31B3CB0A9}"/>
              </a:ext>
            </a:extLst>
          </p:cNvPr>
          <p:cNvSpPr>
            <a:spLocks noGrp="1"/>
          </p:cNvSpPr>
          <p:nvPr>
            <p:ph type="title"/>
          </p:nvPr>
        </p:nvSpPr>
        <p:spPr/>
        <p:txBody>
          <a:bodyPr>
            <a:normAutofit fontScale="90000"/>
          </a:bodyPr>
          <a:lstStyle/>
          <a:p>
            <a:r>
              <a:rPr lang="en-US" dirty="0"/>
              <a:t>Prednisone for prevention or early treatment of TB-IRIS</a:t>
            </a:r>
          </a:p>
        </p:txBody>
      </p:sp>
      <p:sp>
        <p:nvSpPr>
          <p:cNvPr id="4" name="Rectangle 2">
            <a:extLst>
              <a:ext uri="{FF2B5EF4-FFF2-40B4-BE49-F238E27FC236}">
                <a16:creationId xmlns:a16="http://schemas.microsoft.com/office/drawing/2014/main" id="{860CD6A3-A7E1-E345-EA5C-56A3758FF68B}"/>
              </a:ext>
            </a:extLst>
          </p:cNvPr>
          <p:cNvSpPr txBox="1">
            <a:spLocks noChangeArrowheads="1"/>
          </p:cNvSpPr>
          <p:nvPr/>
        </p:nvSpPr>
        <p:spPr bwMode="auto">
          <a:xfrm>
            <a:off x="1371600" y="6542118"/>
            <a:ext cx="6727476" cy="2254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2006" rIns="0" bIns="0" numCol="1" rtlCol="0" anchor="ctr"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tabLst>
                <a:tab pos="638769" algn="l"/>
                <a:tab pos="1277539" algn="l"/>
                <a:tab pos="1916308" algn="l"/>
                <a:tab pos="2555077" algn="l"/>
                <a:tab pos="3193847" algn="l"/>
                <a:tab pos="3832616" algn="l"/>
                <a:tab pos="4471386" algn="l"/>
                <a:tab pos="5110155" algn="l"/>
                <a:tab pos="5748924" algn="l"/>
              </a:tabLst>
            </a:pPr>
            <a:r>
              <a:rPr lang="en-US" altLang="en-US" sz="1600" i="1" dirty="0">
                <a:ea typeface="Arial Unicode MS" panose="020B0604020202020204" pitchFamily="34" charset="-128"/>
                <a:cs typeface="Arial Unicode MS" panose="020B0604020202020204" pitchFamily="34" charset="-128"/>
              </a:rPr>
              <a:t>G </a:t>
            </a:r>
            <a:r>
              <a:rPr lang="en-US" altLang="en-US" sz="1600" i="1" dirty="0" err="1">
                <a:ea typeface="Arial Unicode MS" panose="020B0604020202020204" pitchFamily="34" charset="-128"/>
                <a:cs typeface="Arial Unicode MS" panose="020B0604020202020204" pitchFamily="34" charset="-128"/>
              </a:rPr>
              <a:t>Meintjes</a:t>
            </a:r>
            <a:r>
              <a:rPr lang="en-US" altLang="en-US" sz="1600" i="1" dirty="0">
                <a:ea typeface="Arial Unicode MS" panose="020B0604020202020204" pitchFamily="34" charset="-128"/>
                <a:cs typeface="Arial Unicode MS" panose="020B0604020202020204" pitchFamily="34" charset="-128"/>
              </a:rPr>
              <a:t> et al. N Engl J Med 2018. Also, Meintjes et al, AIDS 2010.</a:t>
            </a:r>
          </a:p>
          <a:p>
            <a:pPr>
              <a:tabLst>
                <a:tab pos="638769" algn="l"/>
                <a:tab pos="1277539" algn="l"/>
                <a:tab pos="1916308" algn="l"/>
                <a:tab pos="2555077" algn="l"/>
                <a:tab pos="3193847" algn="l"/>
                <a:tab pos="3832616" algn="l"/>
                <a:tab pos="4471386" algn="l"/>
                <a:tab pos="5110155" algn="l"/>
                <a:tab pos="5748924" algn="l"/>
              </a:tabLst>
            </a:pPr>
            <a:endParaRPr lang="en-US" altLang="en-US" sz="1600" i="1" dirty="0">
              <a:ea typeface="Arial Unicode MS" panose="020B0604020202020204" pitchFamily="34" charset="-128"/>
              <a:cs typeface="Arial Unicode MS" panose="020B0604020202020204" pitchFamily="34" charset="-128"/>
            </a:endParaRPr>
          </a:p>
          <a:p>
            <a:pPr>
              <a:tabLst>
                <a:tab pos="638769" algn="l"/>
                <a:tab pos="1277539" algn="l"/>
                <a:tab pos="1916308" algn="l"/>
                <a:tab pos="2555077" algn="l"/>
                <a:tab pos="3193847" algn="l"/>
                <a:tab pos="3832616" algn="l"/>
                <a:tab pos="4471386" algn="l"/>
                <a:tab pos="5110155" algn="l"/>
                <a:tab pos="5748924" algn="l"/>
              </a:tabLst>
            </a:pPr>
            <a:endParaRPr lang="en-US" altLang="en-US" sz="1600" i="1" dirty="0">
              <a:ea typeface="Arial Unicode MS" panose="020B0604020202020204" pitchFamily="34" charset="-128"/>
              <a:cs typeface="Arial Unicode MS" panose="020B0604020202020204" pitchFamily="34" charset="-128"/>
            </a:endParaRPr>
          </a:p>
        </p:txBody>
      </p:sp>
      <p:pic>
        <p:nvPicPr>
          <p:cNvPr id="5" name="Picture 3">
            <a:extLst>
              <a:ext uri="{FF2B5EF4-FFF2-40B4-BE49-F238E27FC236}">
                <a16:creationId xmlns:a16="http://schemas.microsoft.com/office/drawing/2014/main" id="{C3AA00E4-4536-7E13-0C31-E88189C5D5F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71600" y="2095573"/>
            <a:ext cx="9448800" cy="3886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95492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D2164-7733-D23D-A196-22C395363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E649A-E0CE-1188-9FEF-3E64683B38F5}"/>
              </a:ext>
            </a:extLst>
          </p:cNvPr>
          <p:cNvSpPr>
            <a:spLocks noGrp="1"/>
          </p:cNvSpPr>
          <p:nvPr>
            <p:ph type="title"/>
          </p:nvPr>
        </p:nvSpPr>
        <p:spPr/>
        <p:txBody>
          <a:bodyPr>
            <a:normAutofit fontScale="90000"/>
          </a:bodyPr>
          <a:lstStyle/>
          <a:p>
            <a:r>
              <a:rPr lang="en-US" dirty="0"/>
              <a:t>Take home points – KS and KS-associated diseases (KAD)</a:t>
            </a:r>
          </a:p>
        </p:txBody>
      </p:sp>
      <p:sp>
        <p:nvSpPr>
          <p:cNvPr id="3" name="Text Placeholder 2">
            <a:extLst>
              <a:ext uri="{FF2B5EF4-FFF2-40B4-BE49-F238E27FC236}">
                <a16:creationId xmlns:a16="http://schemas.microsoft.com/office/drawing/2014/main" id="{6A72B311-4EEC-B4F5-4BA1-86B6E239FF97}"/>
              </a:ext>
            </a:extLst>
          </p:cNvPr>
          <p:cNvSpPr>
            <a:spLocks noGrp="1"/>
          </p:cNvSpPr>
          <p:nvPr>
            <p:ph type="body" sz="quarter" idx="10"/>
          </p:nvPr>
        </p:nvSpPr>
        <p:spPr>
          <a:xfrm>
            <a:off x="416340" y="1968858"/>
            <a:ext cx="11679114" cy="4686003"/>
          </a:xfrm>
        </p:spPr>
        <p:txBody>
          <a:bodyPr>
            <a:normAutofit/>
          </a:bodyPr>
          <a:lstStyle/>
          <a:p>
            <a:r>
              <a:rPr lang="en-US" sz="3400" dirty="0"/>
              <a:t>Not all KS diseases will have skin/mucosal lesions</a:t>
            </a:r>
          </a:p>
          <a:p>
            <a:r>
              <a:rPr lang="en-US" sz="3400" dirty="0"/>
              <a:t>Skin lesions may mimic </a:t>
            </a:r>
            <a:r>
              <a:rPr lang="en-US" sz="3400" dirty="0" err="1"/>
              <a:t>Bartonellosis</a:t>
            </a:r>
            <a:endParaRPr lang="en-US" sz="3400" dirty="0"/>
          </a:p>
          <a:p>
            <a:r>
              <a:rPr lang="en-US" sz="3400" dirty="0"/>
              <a:t>HHV8 (KSHV) PCR may help when primary effusion lymphoma (PEL) or MCD are suspected without skin KS</a:t>
            </a:r>
          </a:p>
          <a:p>
            <a:r>
              <a:rPr lang="en-US" sz="3400" b="1" dirty="0"/>
              <a:t>Women from Africa may have KS</a:t>
            </a:r>
            <a:endParaRPr lang="en-US" sz="3400" dirty="0"/>
          </a:p>
          <a:p>
            <a:r>
              <a:rPr lang="en-US" sz="3400" b="1" dirty="0"/>
              <a:t>ART alone will treat mild KS</a:t>
            </a:r>
            <a:endParaRPr lang="en-US" sz="3400" i="1" dirty="0"/>
          </a:p>
          <a:p>
            <a:r>
              <a:rPr lang="en-US" sz="3400" b="1" dirty="0"/>
              <a:t>MCD and PEL will require care in specialized centers</a:t>
            </a:r>
          </a:p>
        </p:txBody>
      </p:sp>
    </p:spTree>
    <p:extLst>
      <p:ext uri="{BB962C8B-B14F-4D97-AF65-F5344CB8AC3E}">
        <p14:creationId xmlns:p14="http://schemas.microsoft.com/office/powerpoint/2010/main" val="3591475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8693A-79A0-E125-95A5-D0A0FBEA486B}"/>
              </a:ext>
            </a:extLst>
          </p:cNvPr>
          <p:cNvSpPr>
            <a:spLocks noGrp="1"/>
          </p:cNvSpPr>
          <p:nvPr>
            <p:ph type="title"/>
          </p:nvPr>
        </p:nvSpPr>
        <p:spPr/>
        <p:txBody>
          <a:bodyPr/>
          <a:lstStyle/>
          <a:p>
            <a:r>
              <a:rPr lang="en-US" dirty="0"/>
              <a:t>Cryptococcus meningitis and IRIS </a:t>
            </a:r>
          </a:p>
        </p:txBody>
      </p:sp>
      <p:sp>
        <p:nvSpPr>
          <p:cNvPr id="6" name="Text Placeholder 2">
            <a:extLst>
              <a:ext uri="{FF2B5EF4-FFF2-40B4-BE49-F238E27FC236}">
                <a16:creationId xmlns:a16="http://schemas.microsoft.com/office/drawing/2014/main" id="{B004D9D0-4783-ADFC-B4C9-A04203D2A2D6}"/>
              </a:ext>
            </a:extLst>
          </p:cNvPr>
          <p:cNvSpPr>
            <a:spLocks noGrp="1"/>
          </p:cNvSpPr>
          <p:nvPr>
            <p:ph type="body" sz="quarter" idx="10"/>
          </p:nvPr>
        </p:nvSpPr>
        <p:spPr>
          <a:xfrm>
            <a:off x="619597" y="1795882"/>
            <a:ext cx="11272601" cy="4858979"/>
          </a:xfrm>
        </p:spPr>
        <p:txBody>
          <a:bodyPr>
            <a:normAutofit fontScale="85000" lnSpcReduction="10000"/>
          </a:bodyPr>
          <a:lstStyle/>
          <a:p>
            <a:r>
              <a:rPr lang="en-US" dirty="0"/>
              <a:t>Man in his 40s from Central America</a:t>
            </a:r>
          </a:p>
          <a:p>
            <a:r>
              <a:rPr lang="en-US" dirty="0"/>
              <a:t>Fevers, headache and photophobia</a:t>
            </a:r>
          </a:p>
          <a:p>
            <a:r>
              <a:rPr lang="en-US" dirty="0"/>
              <a:t>CD4+ count 10 cells/µL, serum </a:t>
            </a:r>
            <a:r>
              <a:rPr lang="en-US" dirty="0" err="1"/>
              <a:t>CrAg</a:t>
            </a:r>
            <a:r>
              <a:rPr lang="en-US" dirty="0"/>
              <a:t>+</a:t>
            </a:r>
          </a:p>
          <a:p>
            <a:r>
              <a:rPr lang="en-US" dirty="0"/>
              <a:t>CSF: </a:t>
            </a:r>
            <a:r>
              <a:rPr lang="en-US" dirty="0" err="1"/>
              <a:t>CrAg</a:t>
            </a:r>
            <a:r>
              <a:rPr lang="en-US" dirty="0"/>
              <a:t>+, fungal culture + for cryptococcus</a:t>
            </a:r>
          </a:p>
          <a:p>
            <a:r>
              <a:rPr lang="en-US" dirty="0"/>
              <a:t>Nonhealing nodular lesion with central ulcer in his face</a:t>
            </a:r>
          </a:p>
          <a:p>
            <a:r>
              <a:rPr lang="en-US" dirty="0"/>
              <a:t>Treated with amphotericin B and flucytosine for ~20 days until CSF cx neg and then started on ART</a:t>
            </a:r>
          </a:p>
          <a:p>
            <a:r>
              <a:rPr lang="en-US" dirty="0"/>
              <a:t>Three months later symptoms worsened with inflammatory CSF but neg cultures</a:t>
            </a:r>
          </a:p>
        </p:txBody>
      </p:sp>
    </p:spTree>
    <p:extLst>
      <p:ext uri="{BB962C8B-B14F-4D97-AF65-F5344CB8AC3E}">
        <p14:creationId xmlns:p14="http://schemas.microsoft.com/office/powerpoint/2010/main" val="1535329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364AE-5F17-DD3A-4CAD-453349F59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68560-577E-69D8-3078-1331545126E7}"/>
              </a:ext>
            </a:extLst>
          </p:cNvPr>
          <p:cNvSpPr>
            <a:spLocks noGrp="1"/>
          </p:cNvSpPr>
          <p:nvPr>
            <p:ph type="title"/>
          </p:nvPr>
        </p:nvSpPr>
        <p:spPr/>
        <p:txBody>
          <a:bodyPr/>
          <a:lstStyle/>
          <a:p>
            <a:r>
              <a:rPr lang="en-US" dirty="0"/>
              <a:t>Cryptococcus case </a:t>
            </a:r>
          </a:p>
        </p:txBody>
      </p:sp>
      <p:pic>
        <p:nvPicPr>
          <p:cNvPr id="7" name="Picture 6" descr="Close up of a person&amp;#39;s face&#10;&#10;AI-generated content may be incorrect.">
            <a:extLst>
              <a:ext uri="{FF2B5EF4-FFF2-40B4-BE49-F238E27FC236}">
                <a16:creationId xmlns:a16="http://schemas.microsoft.com/office/drawing/2014/main" id="{2D78CDC7-098A-F758-0698-C684C94EEB14}"/>
              </a:ext>
            </a:extLst>
          </p:cNvPr>
          <p:cNvPicPr>
            <a:picLocks noChangeAspect="1"/>
          </p:cNvPicPr>
          <p:nvPr/>
        </p:nvPicPr>
        <p:blipFill>
          <a:blip r:embed="rId2"/>
          <a:srcRect l="6159" t="13590" r="333" b="-130"/>
          <a:stretch>
            <a:fillRect/>
          </a:stretch>
        </p:blipFill>
        <p:spPr>
          <a:xfrm>
            <a:off x="1745253" y="1665694"/>
            <a:ext cx="3475608" cy="3527097"/>
          </a:xfrm>
          <a:prstGeom prst="rect">
            <a:avLst/>
          </a:prstGeom>
        </p:spPr>
      </p:pic>
      <p:pic>
        <p:nvPicPr>
          <p:cNvPr id="8" name="Picture 7" descr="A brain scan with arrows pointing to the side&#10;&#10;AI-generated content may be incorrect.">
            <a:extLst>
              <a:ext uri="{FF2B5EF4-FFF2-40B4-BE49-F238E27FC236}">
                <a16:creationId xmlns:a16="http://schemas.microsoft.com/office/drawing/2014/main" id="{1AD33C7E-147A-336F-37AA-A6A638F03C69}"/>
              </a:ext>
            </a:extLst>
          </p:cNvPr>
          <p:cNvPicPr>
            <a:picLocks noChangeAspect="1"/>
          </p:cNvPicPr>
          <p:nvPr/>
        </p:nvPicPr>
        <p:blipFill>
          <a:blip r:embed="rId3"/>
          <a:srcRect l="6125" t="4841" r="2042" b="4272"/>
          <a:stretch>
            <a:fillRect/>
          </a:stretch>
        </p:blipFill>
        <p:spPr>
          <a:xfrm>
            <a:off x="6971141" y="1617913"/>
            <a:ext cx="3071396" cy="3730007"/>
          </a:xfrm>
          <a:prstGeom prst="rect">
            <a:avLst/>
          </a:prstGeom>
        </p:spPr>
      </p:pic>
      <p:grpSp>
        <p:nvGrpSpPr>
          <p:cNvPr id="9" name="Group 8">
            <a:extLst>
              <a:ext uri="{FF2B5EF4-FFF2-40B4-BE49-F238E27FC236}">
                <a16:creationId xmlns:a16="http://schemas.microsoft.com/office/drawing/2014/main" id="{0AA6FBF9-ABDC-199E-616C-7CE8687A87C6}"/>
              </a:ext>
            </a:extLst>
          </p:cNvPr>
          <p:cNvGrpSpPr/>
          <p:nvPr/>
        </p:nvGrpSpPr>
        <p:grpSpPr>
          <a:xfrm>
            <a:off x="363782" y="3925613"/>
            <a:ext cx="11140598" cy="2839846"/>
            <a:chOff x="363782" y="3925613"/>
            <a:chExt cx="11140598" cy="2839846"/>
          </a:xfrm>
        </p:grpSpPr>
        <p:pic>
          <p:nvPicPr>
            <p:cNvPr id="4" name="Picture 3" descr="A microscope view of a cell&#10;&#10;AI-generated content may be incorrect.">
              <a:extLst>
                <a:ext uri="{FF2B5EF4-FFF2-40B4-BE49-F238E27FC236}">
                  <a16:creationId xmlns:a16="http://schemas.microsoft.com/office/drawing/2014/main" id="{AE53FD6A-BEB7-CB42-6886-275DDADAFAAF}"/>
                </a:ext>
              </a:extLst>
            </p:cNvPr>
            <p:cNvPicPr>
              <a:picLocks noChangeAspect="1"/>
            </p:cNvPicPr>
            <p:nvPr/>
          </p:nvPicPr>
          <p:blipFill>
            <a:blip r:embed="rId4"/>
            <a:srcRect t="8351"/>
            <a:stretch>
              <a:fillRect/>
            </a:stretch>
          </p:blipFill>
          <p:spPr>
            <a:xfrm>
              <a:off x="363782" y="3925613"/>
              <a:ext cx="5493160" cy="2833145"/>
            </a:xfrm>
            <a:prstGeom prst="rect">
              <a:avLst/>
            </a:prstGeom>
          </p:spPr>
        </p:pic>
        <p:pic>
          <p:nvPicPr>
            <p:cNvPr id="5" name="Picture 4" descr="6C.jpg">
              <a:extLst>
                <a:ext uri="{FF2B5EF4-FFF2-40B4-BE49-F238E27FC236}">
                  <a16:creationId xmlns:a16="http://schemas.microsoft.com/office/drawing/2014/main" id="{25DAF1A1-0425-B970-1D52-671521A02801}"/>
                </a:ext>
              </a:extLst>
            </p:cNvPr>
            <p:cNvPicPr>
              <a:picLocks noChangeAspect="1"/>
            </p:cNvPicPr>
            <p:nvPr/>
          </p:nvPicPr>
          <p:blipFill>
            <a:blip r:embed="rId5"/>
            <a:srcRect t="8532"/>
            <a:stretch>
              <a:fillRect/>
            </a:stretch>
          </p:blipFill>
          <p:spPr>
            <a:xfrm>
              <a:off x="6010605" y="3925613"/>
              <a:ext cx="5493775" cy="2839846"/>
            </a:xfrm>
            <a:prstGeom prst="rect">
              <a:avLst/>
            </a:prstGeom>
          </p:spPr>
        </p:pic>
      </p:grpSp>
    </p:spTree>
    <p:extLst>
      <p:ext uri="{BB962C8B-B14F-4D97-AF65-F5344CB8AC3E}">
        <p14:creationId xmlns:p14="http://schemas.microsoft.com/office/powerpoint/2010/main" val="125166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58DF9-9ED7-B21C-4018-42225B1988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C42555-4A3B-7BE4-6AB6-D8BEEABE4DAC}"/>
              </a:ext>
            </a:extLst>
          </p:cNvPr>
          <p:cNvSpPr>
            <a:spLocks noGrp="1"/>
          </p:cNvSpPr>
          <p:nvPr>
            <p:ph type="title"/>
          </p:nvPr>
        </p:nvSpPr>
        <p:spPr/>
        <p:txBody>
          <a:bodyPr/>
          <a:lstStyle/>
          <a:p>
            <a:r>
              <a:rPr lang="en-US" dirty="0"/>
              <a:t>Cryptococcus can be in many places  </a:t>
            </a:r>
          </a:p>
        </p:txBody>
      </p:sp>
      <p:pic>
        <p:nvPicPr>
          <p:cNvPr id="3" name="Picture 2" descr="4.jpg">
            <a:extLst>
              <a:ext uri="{FF2B5EF4-FFF2-40B4-BE49-F238E27FC236}">
                <a16:creationId xmlns:a16="http://schemas.microsoft.com/office/drawing/2014/main" id="{D4270456-A6F6-859E-D0AE-4A6E2F9410AD}"/>
              </a:ext>
            </a:extLst>
          </p:cNvPr>
          <p:cNvPicPr>
            <a:picLocks noChangeAspect="1"/>
          </p:cNvPicPr>
          <p:nvPr/>
        </p:nvPicPr>
        <p:blipFill>
          <a:blip r:embed="rId2"/>
          <a:stretch>
            <a:fillRect/>
          </a:stretch>
        </p:blipFill>
        <p:spPr>
          <a:xfrm>
            <a:off x="452312" y="1912941"/>
            <a:ext cx="4224401" cy="2592832"/>
          </a:xfrm>
          <a:prstGeom prst="rect">
            <a:avLst/>
          </a:prstGeom>
        </p:spPr>
      </p:pic>
      <p:pic>
        <p:nvPicPr>
          <p:cNvPr id="6" name="Picture 5" descr="5.jpg">
            <a:extLst>
              <a:ext uri="{FF2B5EF4-FFF2-40B4-BE49-F238E27FC236}">
                <a16:creationId xmlns:a16="http://schemas.microsoft.com/office/drawing/2014/main" id="{295A5AD6-F533-8A4D-3D97-FD118E8741CE}"/>
              </a:ext>
            </a:extLst>
          </p:cNvPr>
          <p:cNvPicPr>
            <a:picLocks noChangeAspect="1"/>
          </p:cNvPicPr>
          <p:nvPr/>
        </p:nvPicPr>
        <p:blipFill>
          <a:blip r:embed="rId3"/>
          <a:stretch>
            <a:fillRect/>
          </a:stretch>
        </p:blipFill>
        <p:spPr>
          <a:xfrm>
            <a:off x="4900994" y="1878246"/>
            <a:ext cx="2614295" cy="3248152"/>
          </a:xfrm>
          <a:prstGeom prst="rect">
            <a:avLst/>
          </a:prstGeom>
        </p:spPr>
      </p:pic>
      <p:pic>
        <p:nvPicPr>
          <p:cNvPr id="5" name="Picture 4" descr="7B.jpg">
            <a:extLst>
              <a:ext uri="{FF2B5EF4-FFF2-40B4-BE49-F238E27FC236}">
                <a16:creationId xmlns:a16="http://schemas.microsoft.com/office/drawing/2014/main" id="{29C87C32-E253-232C-A0E5-AE52A56C1A68}"/>
              </a:ext>
            </a:extLst>
          </p:cNvPr>
          <p:cNvPicPr>
            <a:picLocks noChangeAspect="1"/>
          </p:cNvPicPr>
          <p:nvPr/>
        </p:nvPicPr>
        <p:blipFill>
          <a:blip r:embed="rId4"/>
          <a:srcRect t="5703"/>
          <a:stretch>
            <a:fillRect/>
          </a:stretch>
        </p:blipFill>
        <p:spPr>
          <a:xfrm>
            <a:off x="7572286" y="1874690"/>
            <a:ext cx="4654321" cy="3342663"/>
          </a:xfrm>
          <a:prstGeom prst="rect">
            <a:avLst/>
          </a:prstGeom>
        </p:spPr>
      </p:pic>
      <p:pic>
        <p:nvPicPr>
          <p:cNvPr id="7" name="Picture 6" descr="3A.jpg">
            <a:extLst>
              <a:ext uri="{FF2B5EF4-FFF2-40B4-BE49-F238E27FC236}">
                <a16:creationId xmlns:a16="http://schemas.microsoft.com/office/drawing/2014/main" id="{4390C442-B208-7EE8-2820-D8C20CF803C5}"/>
              </a:ext>
            </a:extLst>
          </p:cNvPr>
          <p:cNvPicPr>
            <a:picLocks noChangeAspect="1"/>
          </p:cNvPicPr>
          <p:nvPr/>
        </p:nvPicPr>
        <p:blipFill>
          <a:blip r:embed="rId5"/>
          <a:srcRect t="4950" b="18284"/>
          <a:stretch>
            <a:fillRect/>
          </a:stretch>
        </p:blipFill>
        <p:spPr>
          <a:xfrm>
            <a:off x="395315" y="4584005"/>
            <a:ext cx="5067300" cy="2378419"/>
          </a:xfrm>
          <a:prstGeom prst="rect">
            <a:avLst/>
          </a:prstGeom>
        </p:spPr>
      </p:pic>
      <p:sp>
        <p:nvSpPr>
          <p:cNvPr id="8" name="TextBox 7">
            <a:extLst>
              <a:ext uri="{FF2B5EF4-FFF2-40B4-BE49-F238E27FC236}">
                <a16:creationId xmlns:a16="http://schemas.microsoft.com/office/drawing/2014/main" id="{2560134E-42C1-1EA2-B249-A2D7AD1071BC}"/>
              </a:ext>
            </a:extLst>
          </p:cNvPr>
          <p:cNvSpPr txBox="1"/>
          <p:nvPr/>
        </p:nvSpPr>
        <p:spPr>
          <a:xfrm>
            <a:off x="395315" y="1557349"/>
            <a:ext cx="4224401" cy="338554"/>
          </a:xfrm>
          <a:prstGeom prst="rect">
            <a:avLst/>
          </a:prstGeom>
          <a:noFill/>
        </p:spPr>
        <p:txBody>
          <a:bodyPr wrap="square" rtlCol="0">
            <a:spAutoFit/>
          </a:bodyPr>
          <a:lstStyle/>
          <a:p>
            <a:r>
              <a:rPr lang="en-US" sz="1600" b="1" dirty="0"/>
              <a:t>Woman in her 60s, CM, BM biopsy</a:t>
            </a:r>
          </a:p>
        </p:txBody>
      </p:sp>
      <p:sp>
        <p:nvSpPr>
          <p:cNvPr id="9" name="TextBox 8">
            <a:extLst>
              <a:ext uri="{FF2B5EF4-FFF2-40B4-BE49-F238E27FC236}">
                <a16:creationId xmlns:a16="http://schemas.microsoft.com/office/drawing/2014/main" id="{48E249BB-1930-E7E1-60B0-DBCA14D09A05}"/>
              </a:ext>
            </a:extLst>
          </p:cNvPr>
          <p:cNvSpPr txBox="1"/>
          <p:nvPr/>
        </p:nvSpPr>
        <p:spPr>
          <a:xfrm>
            <a:off x="4457257" y="1539692"/>
            <a:ext cx="3626625" cy="338554"/>
          </a:xfrm>
          <a:prstGeom prst="rect">
            <a:avLst/>
          </a:prstGeom>
          <a:noFill/>
        </p:spPr>
        <p:txBody>
          <a:bodyPr wrap="square" rtlCol="0">
            <a:spAutoFit/>
          </a:bodyPr>
          <a:lstStyle/>
          <a:p>
            <a:r>
              <a:rPr lang="en-US" sz="1600" b="1" dirty="0"/>
              <a:t>Man in his 40s, severe CM-IRIS</a:t>
            </a:r>
          </a:p>
        </p:txBody>
      </p:sp>
      <p:sp>
        <p:nvSpPr>
          <p:cNvPr id="10" name="TextBox 9">
            <a:extLst>
              <a:ext uri="{FF2B5EF4-FFF2-40B4-BE49-F238E27FC236}">
                <a16:creationId xmlns:a16="http://schemas.microsoft.com/office/drawing/2014/main" id="{9DB15CCD-A8CE-948F-6A34-7C84CF1781E0}"/>
              </a:ext>
            </a:extLst>
          </p:cNvPr>
          <p:cNvSpPr txBox="1"/>
          <p:nvPr/>
        </p:nvSpPr>
        <p:spPr>
          <a:xfrm>
            <a:off x="7572286" y="1543458"/>
            <a:ext cx="4711318" cy="338554"/>
          </a:xfrm>
          <a:prstGeom prst="rect">
            <a:avLst/>
          </a:prstGeom>
          <a:noFill/>
        </p:spPr>
        <p:txBody>
          <a:bodyPr wrap="square" rtlCol="0">
            <a:spAutoFit/>
          </a:bodyPr>
          <a:lstStyle/>
          <a:p>
            <a:r>
              <a:rPr lang="en-US" sz="1600" b="1" dirty="0"/>
              <a:t>Man in his 30s, unmasking pulmonary crypto</a:t>
            </a:r>
          </a:p>
        </p:txBody>
      </p:sp>
      <p:sp>
        <p:nvSpPr>
          <p:cNvPr id="11" name="TextBox 10">
            <a:extLst>
              <a:ext uri="{FF2B5EF4-FFF2-40B4-BE49-F238E27FC236}">
                <a16:creationId xmlns:a16="http://schemas.microsoft.com/office/drawing/2014/main" id="{FCABB696-C29E-2753-F48F-E67F8A9218EA}"/>
              </a:ext>
            </a:extLst>
          </p:cNvPr>
          <p:cNvSpPr txBox="1"/>
          <p:nvPr/>
        </p:nvSpPr>
        <p:spPr>
          <a:xfrm>
            <a:off x="5462615" y="5895148"/>
            <a:ext cx="4654320" cy="646331"/>
          </a:xfrm>
          <a:prstGeom prst="rect">
            <a:avLst/>
          </a:prstGeom>
          <a:noFill/>
        </p:spPr>
        <p:txBody>
          <a:bodyPr wrap="square" rtlCol="0">
            <a:spAutoFit/>
          </a:bodyPr>
          <a:lstStyle/>
          <a:p>
            <a:r>
              <a:rPr lang="en-US" dirty="0"/>
              <a:t>Man is his 30s with h/o CM presenting with paradoxical Crypto IRIS with necrotic LAN</a:t>
            </a:r>
          </a:p>
        </p:txBody>
      </p:sp>
      <p:sp>
        <p:nvSpPr>
          <p:cNvPr id="12" name="TextBox 11">
            <a:extLst>
              <a:ext uri="{FF2B5EF4-FFF2-40B4-BE49-F238E27FC236}">
                <a16:creationId xmlns:a16="http://schemas.microsoft.com/office/drawing/2014/main" id="{1C2818FF-BD97-734F-703A-37BA84E32FCB}"/>
              </a:ext>
            </a:extLst>
          </p:cNvPr>
          <p:cNvSpPr txBox="1"/>
          <p:nvPr/>
        </p:nvSpPr>
        <p:spPr>
          <a:xfrm>
            <a:off x="8415185" y="5167976"/>
            <a:ext cx="3724656" cy="369332"/>
          </a:xfrm>
          <a:prstGeom prst="rect">
            <a:avLst/>
          </a:prstGeom>
          <a:noFill/>
        </p:spPr>
        <p:txBody>
          <a:bodyPr wrap="square" rtlCol="0">
            <a:spAutoFit/>
          </a:bodyPr>
          <a:lstStyle/>
          <a:p>
            <a:r>
              <a:rPr lang="en-US" dirty="0"/>
              <a:t>Manion, Sereti/ Chest 2021</a:t>
            </a:r>
          </a:p>
        </p:txBody>
      </p:sp>
    </p:spTree>
    <p:extLst>
      <p:ext uri="{BB962C8B-B14F-4D97-AF65-F5344CB8AC3E}">
        <p14:creationId xmlns:p14="http://schemas.microsoft.com/office/powerpoint/2010/main" val="1009588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48734-7F1B-9736-B537-417E9223386F}"/>
              </a:ext>
            </a:extLst>
          </p:cNvPr>
          <p:cNvSpPr>
            <a:spLocks noGrp="1"/>
          </p:cNvSpPr>
          <p:nvPr>
            <p:ph type="title"/>
          </p:nvPr>
        </p:nvSpPr>
        <p:spPr/>
        <p:txBody>
          <a:bodyPr/>
          <a:lstStyle/>
          <a:p>
            <a:r>
              <a:rPr lang="en-US" dirty="0"/>
              <a:t>COAT trial, wait before starting ART</a:t>
            </a:r>
          </a:p>
        </p:txBody>
      </p:sp>
      <p:pic>
        <p:nvPicPr>
          <p:cNvPr id="4" name="Picture 2">
            <a:extLst>
              <a:ext uri="{FF2B5EF4-FFF2-40B4-BE49-F238E27FC236}">
                <a16:creationId xmlns:a16="http://schemas.microsoft.com/office/drawing/2014/main" id="{6834B104-E993-11DD-3B33-40CA17DE866D}"/>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7727" y="1736886"/>
            <a:ext cx="6344793" cy="45914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0D2521E8-5B27-B27A-46A0-152E4D2ED263}"/>
              </a:ext>
            </a:extLst>
          </p:cNvPr>
          <p:cNvSpPr txBox="1"/>
          <p:nvPr/>
        </p:nvSpPr>
        <p:spPr>
          <a:xfrm>
            <a:off x="1293987" y="6424248"/>
            <a:ext cx="5181600" cy="400110"/>
          </a:xfrm>
          <a:prstGeom prst="rect">
            <a:avLst/>
          </a:prstGeom>
          <a:noFill/>
        </p:spPr>
        <p:txBody>
          <a:bodyPr wrap="square" rtlCol="0">
            <a:spAutoFit/>
          </a:bodyPr>
          <a:lstStyle/>
          <a:p>
            <a:r>
              <a:rPr lang="en-US" sz="2000" i="1" dirty="0"/>
              <a:t>Boulware et al. NEJM 2014; 370:2487-98</a:t>
            </a:r>
          </a:p>
        </p:txBody>
      </p:sp>
      <p:pic>
        <p:nvPicPr>
          <p:cNvPr id="6" name="Picture 2">
            <a:extLst>
              <a:ext uri="{FF2B5EF4-FFF2-40B4-BE49-F238E27FC236}">
                <a16:creationId xmlns:a16="http://schemas.microsoft.com/office/drawing/2014/main" id="{CBD107AC-CB1B-C515-7B98-EE22DB12CCF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48736"/>
          <a:stretch>
            <a:fillRect/>
          </a:stretch>
        </p:blipFill>
        <p:spPr bwMode="auto">
          <a:xfrm>
            <a:off x="6715475" y="3026937"/>
            <a:ext cx="4689889" cy="283464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6461A13B-B500-5C52-B399-158BCC92B051}"/>
              </a:ext>
            </a:extLst>
          </p:cNvPr>
          <p:cNvSpPr txBox="1"/>
          <p:nvPr/>
        </p:nvSpPr>
        <p:spPr>
          <a:xfrm>
            <a:off x="7013442" y="2238570"/>
            <a:ext cx="4191000" cy="369332"/>
          </a:xfrm>
          <a:prstGeom prst="rect">
            <a:avLst/>
          </a:prstGeom>
          <a:noFill/>
        </p:spPr>
        <p:txBody>
          <a:bodyPr wrap="square" rtlCol="0">
            <a:spAutoFit/>
          </a:bodyPr>
          <a:lstStyle/>
          <a:p>
            <a:pPr algn="ctr"/>
            <a:r>
              <a:rPr lang="en-US" dirty="0"/>
              <a:t>Neurologic Deterioration</a:t>
            </a:r>
          </a:p>
        </p:txBody>
      </p:sp>
      <p:sp>
        <p:nvSpPr>
          <p:cNvPr id="8" name="TextBox 7">
            <a:extLst>
              <a:ext uri="{FF2B5EF4-FFF2-40B4-BE49-F238E27FC236}">
                <a16:creationId xmlns:a16="http://schemas.microsoft.com/office/drawing/2014/main" id="{5D823026-E4FA-0786-FFB0-F8725C27ADB5}"/>
              </a:ext>
            </a:extLst>
          </p:cNvPr>
          <p:cNvSpPr txBox="1"/>
          <p:nvPr/>
        </p:nvSpPr>
        <p:spPr>
          <a:xfrm>
            <a:off x="7396398" y="6424248"/>
            <a:ext cx="4495800" cy="400110"/>
          </a:xfrm>
          <a:prstGeom prst="rect">
            <a:avLst/>
          </a:prstGeom>
          <a:noFill/>
        </p:spPr>
        <p:txBody>
          <a:bodyPr wrap="square" rtlCol="0">
            <a:spAutoFit/>
          </a:bodyPr>
          <a:lstStyle/>
          <a:p>
            <a:r>
              <a:rPr lang="en-US" sz="2000" i="1" dirty="0"/>
              <a:t>Chang CC et al. AIDS 2013</a:t>
            </a:r>
          </a:p>
        </p:txBody>
      </p:sp>
    </p:spTree>
    <p:extLst>
      <p:ext uri="{BB962C8B-B14F-4D97-AF65-F5344CB8AC3E}">
        <p14:creationId xmlns:p14="http://schemas.microsoft.com/office/powerpoint/2010/main" val="25613602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AE668-73EB-73FC-003B-585FB336BF82}"/>
              </a:ext>
            </a:extLst>
          </p:cNvPr>
          <p:cNvSpPr>
            <a:spLocks noGrp="1"/>
          </p:cNvSpPr>
          <p:nvPr>
            <p:ph type="title"/>
          </p:nvPr>
        </p:nvSpPr>
        <p:spPr/>
        <p:txBody>
          <a:bodyPr>
            <a:normAutofit fontScale="90000"/>
          </a:bodyPr>
          <a:lstStyle/>
          <a:p>
            <a:r>
              <a:rPr lang="en-US" dirty="0"/>
              <a:t>AMBITION for treatment of CM in resource limited settings</a:t>
            </a:r>
          </a:p>
        </p:txBody>
      </p:sp>
      <p:sp>
        <p:nvSpPr>
          <p:cNvPr id="3" name="Text Placeholder 2">
            <a:extLst>
              <a:ext uri="{FF2B5EF4-FFF2-40B4-BE49-F238E27FC236}">
                <a16:creationId xmlns:a16="http://schemas.microsoft.com/office/drawing/2014/main" id="{312063F8-9ED6-1081-8CA2-637B375DA8EA}"/>
              </a:ext>
            </a:extLst>
          </p:cNvPr>
          <p:cNvSpPr>
            <a:spLocks noGrp="1"/>
          </p:cNvSpPr>
          <p:nvPr>
            <p:ph type="body" sz="quarter" idx="10"/>
          </p:nvPr>
        </p:nvSpPr>
        <p:spPr/>
        <p:txBody>
          <a:bodyPr>
            <a:normAutofit/>
          </a:bodyPr>
          <a:lstStyle/>
          <a:p>
            <a:r>
              <a:rPr lang="en-US" sz="2400" dirty="0"/>
              <a:t>Single-Dose Liposomal Amphotericin B Treatment for Cryptococcal Meningitis -Joseph N. Jarvis, et al, for the Ambition Study Group. N Engl J Med 2022.</a:t>
            </a:r>
          </a:p>
          <a:p>
            <a:endParaRPr lang="en-US" sz="2400" dirty="0"/>
          </a:p>
        </p:txBody>
      </p:sp>
      <p:pic>
        <p:nvPicPr>
          <p:cNvPr id="7" name="Picture 6">
            <a:extLst>
              <a:ext uri="{FF2B5EF4-FFF2-40B4-BE49-F238E27FC236}">
                <a16:creationId xmlns:a16="http://schemas.microsoft.com/office/drawing/2014/main" id="{F0E97CE4-DBDB-7FB2-2110-97CA5A2A3A4E}"/>
              </a:ext>
            </a:extLst>
          </p:cNvPr>
          <p:cNvPicPr>
            <a:picLocks noChangeAspect="1"/>
          </p:cNvPicPr>
          <p:nvPr/>
        </p:nvPicPr>
        <p:blipFill>
          <a:blip r:embed="rId2"/>
          <a:srcRect b="43770"/>
          <a:stretch>
            <a:fillRect/>
          </a:stretch>
        </p:blipFill>
        <p:spPr>
          <a:xfrm>
            <a:off x="619597" y="2673513"/>
            <a:ext cx="5299364" cy="3856243"/>
          </a:xfrm>
          <a:prstGeom prst="rect">
            <a:avLst/>
          </a:prstGeom>
        </p:spPr>
      </p:pic>
      <p:pic>
        <p:nvPicPr>
          <p:cNvPr id="8" name="Picture 7">
            <a:extLst>
              <a:ext uri="{FF2B5EF4-FFF2-40B4-BE49-F238E27FC236}">
                <a16:creationId xmlns:a16="http://schemas.microsoft.com/office/drawing/2014/main" id="{828384D2-4440-5666-1693-F0A8217EA25A}"/>
              </a:ext>
            </a:extLst>
          </p:cNvPr>
          <p:cNvPicPr>
            <a:picLocks noChangeAspect="1"/>
          </p:cNvPicPr>
          <p:nvPr/>
        </p:nvPicPr>
        <p:blipFill>
          <a:blip r:embed="rId2"/>
          <a:srcRect t="55624"/>
          <a:stretch>
            <a:fillRect/>
          </a:stretch>
        </p:blipFill>
        <p:spPr>
          <a:xfrm>
            <a:off x="6096000" y="2955282"/>
            <a:ext cx="5299364" cy="3043321"/>
          </a:xfrm>
          <a:prstGeom prst="rect">
            <a:avLst/>
          </a:prstGeom>
        </p:spPr>
      </p:pic>
    </p:spTree>
    <p:extLst>
      <p:ext uri="{BB962C8B-B14F-4D97-AF65-F5344CB8AC3E}">
        <p14:creationId xmlns:p14="http://schemas.microsoft.com/office/powerpoint/2010/main" val="37264510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FA35-9F4E-861B-A1C9-328E8EC321E9}"/>
              </a:ext>
            </a:extLst>
          </p:cNvPr>
          <p:cNvSpPr>
            <a:spLocks noGrp="1"/>
          </p:cNvSpPr>
          <p:nvPr>
            <p:ph type="title"/>
          </p:nvPr>
        </p:nvSpPr>
        <p:spPr/>
        <p:txBody>
          <a:bodyPr/>
          <a:lstStyle/>
          <a:p>
            <a:r>
              <a:rPr lang="en-US" dirty="0"/>
              <a:t>Take home points – Cryptococcus</a:t>
            </a:r>
          </a:p>
        </p:txBody>
      </p:sp>
      <p:sp>
        <p:nvSpPr>
          <p:cNvPr id="3" name="Text Placeholder 2">
            <a:extLst>
              <a:ext uri="{FF2B5EF4-FFF2-40B4-BE49-F238E27FC236}">
                <a16:creationId xmlns:a16="http://schemas.microsoft.com/office/drawing/2014/main" id="{9111C280-1A06-B0F7-3952-AFFF06FF8576}"/>
              </a:ext>
            </a:extLst>
          </p:cNvPr>
          <p:cNvSpPr>
            <a:spLocks noGrp="1"/>
          </p:cNvSpPr>
          <p:nvPr>
            <p:ph type="body" sz="quarter" idx="10"/>
          </p:nvPr>
        </p:nvSpPr>
        <p:spPr/>
        <p:txBody>
          <a:bodyPr/>
          <a:lstStyle/>
          <a:p>
            <a:r>
              <a:rPr lang="en-US" dirty="0"/>
              <a:t>Can mimic many OIs (lungs like PJP or TB/NTM, CNS, LAN, skin, BM </a:t>
            </a:r>
            <a:r>
              <a:rPr lang="en-US" dirty="0" err="1"/>
              <a:t>etc</a:t>
            </a:r>
            <a:r>
              <a:rPr lang="en-US" dirty="0"/>
              <a:t>)</a:t>
            </a:r>
          </a:p>
          <a:p>
            <a:r>
              <a:rPr lang="en-US" dirty="0"/>
              <a:t>Can be asymptomatic (</a:t>
            </a:r>
            <a:r>
              <a:rPr lang="en-US" b="1" dirty="0"/>
              <a:t>still needs treatment</a:t>
            </a:r>
            <a:r>
              <a:rPr lang="en-US" dirty="0"/>
              <a:t>)</a:t>
            </a:r>
          </a:p>
          <a:p>
            <a:r>
              <a:rPr lang="en-US" dirty="0"/>
              <a:t>Screen all patients with CD4 &lt;100 cells/µL</a:t>
            </a:r>
          </a:p>
          <a:p>
            <a:r>
              <a:rPr lang="en-US" dirty="0"/>
              <a:t>Serum </a:t>
            </a:r>
            <a:r>
              <a:rPr lang="en-US" dirty="0" err="1"/>
              <a:t>CrAg</a:t>
            </a:r>
            <a:r>
              <a:rPr lang="en-US" dirty="0"/>
              <a:t>+ requires LP to r/o CM</a:t>
            </a:r>
          </a:p>
          <a:p>
            <a:r>
              <a:rPr lang="en-US" dirty="0"/>
              <a:t>Treat to CSF negativity before starting ART</a:t>
            </a:r>
          </a:p>
          <a:p>
            <a:r>
              <a:rPr lang="en-US" dirty="0"/>
              <a:t>Repeat taps to control intracranial pressure</a:t>
            </a:r>
          </a:p>
        </p:txBody>
      </p:sp>
    </p:spTree>
    <p:extLst>
      <p:ext uri="{BB962C8B-B14F-4D97-AF65-F5344CB8AC3E}">
        <p14:creationId xmlns:p14="http://schemas.microsoft.com/office/powerpoint/2010/main" val="1398295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6BE2-8F7A-8C3C-FF78-2892939895F0}"/>
              </a:ext>
            </a:extLst>
          </p:cNvPr>
          <p:cNvSpPr>
            <a:spLocks noGrp="1"/>
          </p:cNvSpPr>
          <p:nvPr>
            <p:ph type="title"/>
          </p:nvPr>
        </p:nvSpPr>
        <p:spPr/>
        <p:txBody>
          <a:bodyPr/>
          <a:lstStyle/>
          <a:p>
            <a:r>
              <a:rPr lang="en-US" dirty="0"/>
              <a:t>PML vs Toxoplasma</a:t>
            </a:r>
          </a:p>
        </p:txBody>
      </p:sp>
      <p:sp>
        <p:nvSpPr>
          <p:cNvPr id="3" name="Text Placeholder 2">
            <a:extLst>
              <a:ext uri="{FF2B5EF4-FFF2-40B4-BE49-F238E27FC236}">
                <a16:creationId xmlns:a16="http://schemas.microsoft.com/office/drawing/2014/main" id="{FD32D011-C40E-07C8-5051-AB8B5521B7EA}"/>
              </a:ext>
            </a:extLst>
          </p:cNvPr>
          <p:cNvSpPr>
            <a:spLocks noGrp="1"/>
          </p:cNvSpPr>
          <p:nvPr>
            <p:ph type="body" sz="quarter" idx="10"/>
          </p:nvPr>
        </p:nvSpPr>
        <p:spPr/>
        <p:txBody>
          <a:bodyPr>
            <a:normAutofit lnSpcReduction="10000"/>
          </a:bodyPr>
          <a:lstStyle/>
          <a:p>
            <a:r>
              <a:rPr lang="en-US" dirty="0"/>
              <a:t>Two important CNS infections to keep in mind</a:t>
            </a:r>
          </a:p>
          <a:p>
            <a:r>
              <a:rPr lang="en-US" b="1" dirty="0"/>
              <a:t>Toxoplasma</a:t>
            </a:r>
            <a:r>
              <a:rPr lang="en-US" dirty="0"/>
              <a:t>: reactivation disease (IgG+), focal symptoms/seizures, headaches </a:t>
            </a:r>
          </a:p>
          <a:p>
            <a:pPr lvl="1"/>
            <a:r>
              <a:rPr lang="en-US" dirty="0"/>
              <a:t>Ring enhancing lesions, basal ganglia</a:t>
            </a:r>
          </a:p>
          <a:p>
            <a:r>
              <a:rPr lang="en-US" b="1" dirty="0"/>
              <a:t>PML</a:t>
            </a:r>
            <a:r>
              <a:rPr lang="en-US" dirty="0"/>
              <a:t> (JC virus): aphasia, mental status changes, balance issues</a:t>
            </a:r>
          </a:p>
          <a:p>
            <a:pPr lvl="1"/>
            <a:r>
              <a:rPr lang="en-US" dirty="0"/>
              <a:t>Demyelination, white matter changes; can have punctate/inflammatory lesions when unmasking/IRIS</a:t>
            </a:r>
          </a:p>
        </p:txBody>
      </p:sp>
    </p:spTree>
    <p:extLst>
      <p:ext uri="{BB962C8B-B14F-4D97-AF65-F5344CB8AC3E}">
        <p14:creationId xmlns:p14="http://schemas.microsoft.com/office/powerpoint/2010/main" val="6883686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76DB-7C0A-9962-F883-19AC3DBD4445}"/>
              </a:ext>
            </a:extLst>
          </p:cNvPr>
          <p:cNvSpPr>
            <a:spLocks noGrp="1"/>
          </p:cNvSpPr>
          <p:nvPr>
            <p:ph type="title"/>
          </p:nvPr>
        </p:nvSpPr>
        <p:spPr/>
        <p:txBody>
          <a:bodyPr/>
          <a:lstStyle/>
          <a:p>
            <a:r>
              <a:rPr lang="en-US" dirty="0"/>
              <a:t>Example 1 </a:t>
            </a:r>
          </a:p>
        </p:txBody>
      </p:sp>
      <p:pic>
        <p:nvPicPr>
          <p:cNvPr id="4" name="Picture 3" descr="An x-ray of a head&#10;&#10;AI-generated content may be incorrect.">
            <a:extLst>
              <a:ext uri="{FF2B5EF4-FFF2-40B4-BE49-F238E27FC236}">
                <a16:creationId xmlns:a16="http://schemas.microsoft.com/office/drawing/2014/main" id="{173349CD-1126-4C45-FAFF-21D4AD0DD09F}"/>
              </a:ext>
            </a:extLst>
          </p:cNvPr>
          <p:cNvPicPr>
            <a:picLocks noChangeAspect="1"/>
          </p:cNvPicPr>
          <p:nvPr/>
        </p:nvPicPr>
        <p:blipFill>
          <a:blip r:embed="rId2"/>
          <a:srcRect l="5407"/>
          <a:stretch>
            <a:fillRect/>
          </a:stretch>
        </p:blipFill>
        <p:spPr>
          <a:xfrm>
            <a:off x="1536191" y="1673372"/>
            <a:ext cx="4719705" cy="4116730"/>
          </a:xfrm>
          <a:prstGeom prst="rect">
            <a:avLst/>
          </a:prstGeom>
        </p:spPr>
      </p:pic>
      <p:pic>
        <p:nvPicPr>
          <p:cNvPr id="5" name="Picture 4" descr="A close-up of a brain scan&#10;&#10;AI-generated content may be incorrect.">
            <a:extLst>
              <a:ext uri="{FF2B5EF4-FFF2-40B4-BE49-F238E27FC236}">
                <a16:creationId xmlns:a16="http://schemas.microsoft.com/office/drawing/2014/main" id="{5133A82B-8607-6CFD-63E0-F2D53E6D8A81}"/>
              </a:ext>
            </a:extLst>
          </p:cNvPr>
          <p:cNvPicPr>
            <a:picLocks noChangeAspect="1"/>
          </p:cNvPicPr>
          <p:nvPr/>
        </p:nvPicPr>
        <p:blipFill>
          <a:blip r:embed="rId3"/>
          <a:srcRect t="6060" b="5287"/>
          <a:stretch>
            <a:fillRect/>
          </a:stretch>
        </p:blipFill>
        <p:spPr>
          <a:xfrm>
            <a:off x="7202178" y="1574739"/>
            <a:ext cx="4180713" cy="4215363"/>
          </a:xfrm>
          <a:prstGeom prst="rect">
            <a:avLst/>
          </a:prstGeom>
        </p:spPr>
      </p:pic>
      <p:sp>
        <p:nvSpPr>
          <p:cNvPr id="6" name="TextBox 5">
            <a:extLst>
              <a:ext uri="{FF2B5EF4-FFF2-40B4-BE49-F238E27FC236}">
                <a16:creationId xmlns:a16="http://schemas.microsoft.com/office/drawing/2014/main" id="{4BF80991-95BA-C91B-94EE-34B9D766637D}"/>
              </a:ext>
            </a:extLst>
          </p:cNvPr>
          <p:cNvSpPr txBox="1"/>
          <p:nvPr/>
        </p:nvSpPr>
        <p:spPr>
          <a:xfrm>
            <a:off x="274320" y="5865289"/>
            <a:ext cx="12399263" cy="830997"/>
          </a:xfrm>
          <a:prstGeom prst="rect">
            <a:avLst/>
          </a:prstGeom>
          <a:noFill/>
        </p:spPr>
        <p:txBody>
          <a:bodyPr wrap="square" rtlCol="0">
            <a:spAutoFit/>
          </a:bodyPr>
          <a:lstStyle/>
          <a:p>
            <a:r>
              <a:rPr lang="en-US" sz="2400" dirty="0"/>
              <a:t>Woman in her 30s originally from Central America presented with headaches, diplopia, word-finding problems, and left-sided weakness. </a:t>
            </a:r>
            <a:r>
              <a:rPr lang="en-US" sz="2400" dirty="0" err="1"/>
              <a:t>Toxo</a:t>
            </a:r>
            <a:r>
              <a:rPr lang="en-US" sz="2400" dirty="0"/>
              <a:t> IgG +, responded to TMP-SMX. </a:t>
            </a:r>
          </a:p>
        </p:txBody>
      </p:sp>
    </p:spTree>
    <p:extLst>
      <p:ext uri="{BB962C8B-B14F-4D97-AF65-F5344CB8AC3E}">
        <p14:creationId xmlns:p14="http://schemas.microsoft.com/office/powerpoint/2010/main" val="16383108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8FC5-DE7C-9514-8238-C34D08095603}"/>
              </a:ext>
            </a:extLst>
          </p:cNvPr>
          <p:cNvSpPr>
            <a:spLocks noGrp="1"/>
          </p:cNvSpPr>
          <p:nvPr>
            <p:ph type="title"/>
          </p:nvPr>
        </p:nvSpPr>
        <p:spPr/>
        <p:txBody>
          <a:bodyPr/>
          <a:lstStyle/>
          <a:p>
            <a:r>
              <a:rPr lang="en-US" dirty="0"/>
              <a:t>Example 2</a:t>
            </a:r>
          </a:p>
        </p:txBody>
      </p:sp>
      <p:sp>
        <p:nvSpPr>
          <p:cNvPr id="3" name="Text Placeholder 2">
            <a:extLst>
              <a:ext uri="{FF2B5EF4-FFF2-40B4-BE49-F238E27FC236}">
                <a16:creationId xmlns:a16="http://schemas.microsoft.com/office/drawing/2014/main" id="{7FD06993-005B-2E28-44D6-B7483F3354FC}"/>
              </a:ext>
            </a:extLst>
          </p:cNvPr>
          <p:cNvSpPr>
            <a:spLocks noGrp="1"/>
          </p:cNvSpPr>
          <p:nvPr>
            <p:ph type="body" sz="quarter" idx="10"/>
          </p:nvPr>
        </p:nvSpPr>
        <p:spPr>
          <a:xfrm>
            <a:off x="457201" y="1656643"/>
            <a:ext cx="6053328" cy="1278188"/>
          </a:xfrm>
        </p:spPr>
        <p:txBody>
          <a:bodyPr>
            <a:normAutofit fontScale="47500" lnSpcReduction="20000"/>
          </a:bodyPr>
          <a:lstStyle/>
          <a:p>
            <a:pPr marL="0" indent="0">
              <a:buNone/>
            </a:pPr>
            <a:r>
              <a:rPr lang="en-US" dirty="0"/>
              <a:t>Man in his 40s new HIV Dx (CD4+ count 61 cells/</a:t>
            </a:r>
            <a:r>
              <a:rPr lang="el-GR" dirty="0"/>
              <a:t>μ</a:t>
            </a:r>
            <a:r>
              <a:rPr lang="en-US" dirty="0"/>
              <a:t>L) not on ART. Brain MRI: multiple foci of signal abnormality within bilateral cerebellum with mild restricted diffusion and T1 </a:t>
            </a:r>
            <a:r>
              <a:rPr lang="en-US" dirty="0" err="1"/>
              <a:t>hypointensity</a:t>
            </a:r>
            <a:r>
              <a:rPr lang="en-US" dirty="0"/>
              <a:t> c/w PML</a:t>
            </a:r>
          </a:p>
        </p:txBody>
      </p:sp>
      <p:pic>
        <p:nvPicPr>
          <p:cNvPr id="4" name="Picture 3" descr="41B.jpg">
            <a:extLst>
              <a:ext uri="{FF2B5EF4-FFF2-40B4-BE49-F238E27FC236}">
                <a16:creationId xmlns:a16="http://schemas.microsoft.com/office/drawing/2014/main" id="{50A8832F-6FC0-6D28-85F4-C196922DA6F6}"/>
              </a:ext>
            </a:extLst>
          </p:cNvPr>
          <p:cNvPicPr>
            <a:picLocks noChangeAspect="1"/>
          </p:cNvPicPr>
          <p:nvPr/>
        </p:nvPicPr>
        <p:blipFill>
          <a:blip r:embed="rId2"/>
          <a:srcRect l="4157" t="3024"/>
          <a:stretch>
            <a:fillRect/>
          </a:stretch>
        </p:blipFill>
        <p:spPr>
          <a:xfrm>
            <a:off x="7257094" y="2873863"/>
            <a:ext cx="3596844" cy="3941105"/>
          </a:xfrm>
          <a:prstGeom prst="rect">
            <a:avLst/>
          </a:prstGeom>
        </p:spPr>
      </p:pic>
      <p:pic>
        <p:nvPicPr>
          <p:cNvPr id="5" name="Picture 4" descr="A mri of the brain&#10;&#10;AI-generated content may be incorrect.">
            <a:extLst>
              <a:ext uri="{FF2B5EF4-FFF2-40B4-BE49-F238E27FC236}">
                <a16:creationId xmlns:a16="http://schemas.microsoft.com/office/drawing/2014/main" id="{6AF911FE-F8E0-A9FD-3673-0EB9F77E97AC}"/>
              </a:ext>
            </a:extLst>
          </p:cNvPr>
          <p:cNvPicPr>
            <a:picLocks noChangeAspect="1"/>
          </p:cNvPicPr>
          <p:nvPr/>
        </p:nvPicPr>
        <p:blipFill>
          <a:blip r:embed="rId3"/>
          <a:srcRect l="6228" t="3000"/>
          <a:stretch>
            <a:fillRect/>
          </a:stretch>
        </p:blipFill>
        <p:spPr>
          <a:xfrm>
            <a:off x="1217084" y="2852925"/>
            <a:ext cx="3639642" cy="3982979"/>
          </a:xfrm>
          <a:prstGeom prst="rect">
            <a:avLst/>
          </a:prstGeom>
        </p:spPr>
      </p:pic>
      <p:sp>
        <p:nvSpPr>
          <p:cNvPr id="6" name="TextBox 5">
            <a:extLst>
              <a:ext uri="{FF2B5EF4-FFF2-40B4-BE49-F238E27FC236}">
                <a16:creationId xmlns:a16="http://schemas.microsoft.com/office/drawing/2014/main" id="{06FB95CC-5F93-30C1-9DED-0713748A1F3A}"/>
              </a:ext>
            </a:extLst>
          </p:cNvPr>
          <p:cNvSpPr txBox="1"/>
          <p:nvPr/>
        </p:nvSpPr>
        <p:spPr>
          <a:xfrm>
            <a:off x="6510529" y="1557073"/>
            <a:ext cx="5681471" cy="1477328"/>
          </a:xfrm>
          <a:prstGeom prst="rect">
            <a:avLst/>
          </a:prstGeom>
          <a:noFill/>
        </p:spPr>
        <p:txBody>
          <a:bodyPr wrap="square" rtlCol="0">
            <a:spAutoFit/>
          </a:bodyPr>
          <a:lstStyle/>
          <a:p>
            <a:pPr>
              <a:buClr>
                <a:schemeClr val="bg2">
                  <a:lumMod val="25000"/>
                </a:schemeClr>
              </a:buClr>
              <a:buSzPct val="120000"/>
            </a:pPr>
            <a:r>
              <a:rPr lang="en-US" b="1" dirty="0"/>
              <a:t>Two months post-ART initiation</a:t>
            </a:r>
            <a:r>
              <a:rPr lang="en-US" dirty="0"/>
              <a:t>, developed ataxia, facial and lower-extremity numbness. Repeat brain MRI showed </a:t>
            </a:r>
            <a:r>
              <a:rPr lang="en-US" b="1" dirty="0">
                <a:solidFill>
                  <a:schemeClr val="tx2"/>
                </a:solidFill>
              </a:rPr>
              <a:t>substantial progression of white matter changes concerning for PML IRIS</a:t>
            </a:r>
          </a:p>
          <a:p>
            <a:endParaRPr lang="en-US" dirty="0"/>
          </a:p>
        </p:txBody>
      </p:sp>
      <p:sp>
        <p:nvSpPr>
          <p:cNvPr id="7" name="TextBox 6">
            <a:extLst>
              <a:ext uri="{FF2B5EF4-FFF2-40B4-BE49-F238E27FC236}">
                <a16:creationId xmlns:a16="http://schemas.microsoft.com/office/drawing/2014/main" id="{8D8D6AA9-869C-8001-1B4F-83DC9DE465FD}"/>
              </a:ext>
            </a:extLst>
          </p:cNvPr>
          <p:cNvSpPr txBox="1"/>
          <p:nvPr/>
        </p:nvSpPr>
        <p:spPr>
          <a:xfrm>
            <a:off x="7257094" y="2888094"/>
            <a:ext cx="128444" cy="369332"/>
          </a:xfrm>
          <a:prstGeom prst="rect">
            <a:avLst/>
          </a:prstGeom>
          <a:solidFill>
            <a:srgbClr val="000000"/>
          </a:solidFill>
        </p:spPr>
        <p:txBody>
          <a:bodyPr wrap="square" rtlCol="0">
            <a:spAutoFit/>
          </a:bodyPr>
          <a:lstStyle/>
          <a:p>
            <a:endParaRPr lang="en-US" dirty="0"/>
          </a:p>
        </p:txBody>
      </p:sp>
    </p:spTree>
    <p:extLst>
      <p:ext uri="{BB962C8B-B14F-4D97-AF65-F5344CB8AC3E}">
        <p14:creationId xmlns:p14="http://schemas.microsoft.com/office/powerpoint/2010/main" val="2734926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67DC-DC03-1AE5-B245-3E3FE3B25BB3}"/>
              </a:ext>
            </a:extLst>
          </p:cNvPr>
          <p:cNvSpPr>
            <a:spLocks noGrp="1"/>
          </p:cNvSpPr>
          <p:nvPr>
            <p:ph type="title"/>
          </p:nvPr>
        </p:nvSpPr>
        <p:spPr/>
        <p:txBody>
          <a:bodyPr/>
          <a:lstStyle/>
          <a:p>
            <a:r>
              <a:rPr lang="en-US" dirty="0"/>
              <a:t>Rapid Fire </a:t>
            </a:r>
            <a:r>
              <a:rPr lang="en-US" b="0" dirty="0"/>
              <a:t>🔥</a:t>
            </a:r>
            <a:r>
              <a:rPr lang="en-US" dirty="0"/>
              <a:t>#1</a:t>
            </a:r>
          </a:p>
        </p:txBody>
      </p:sp>
      <p:sp>
        <p:nvSpPr>
          <p:cNvPr id="3" name="Text Placeholder 2">
            <a:extLst>
              <a:ext uri="{FF2B5EF4-FFF2-40B4-BE49-F238E27FC236}">
                <a16:creationId xmlns:a16="http://schemas.microsoft.com/office/drawing/2014/main" id="{02782AE2-76C3-EA74-992F-9AC72DC09C62}"/>
              </a:ext>
            </a:extLst>
          </p:cNvPr>
          <p:cNvSpPr>
            <a:spLocks noGrp="1"/>
          </p:cNvSpPr>
          <p:nvPr>
            <p:ph type="body" sz="quarter" idx="10"/>
          </p:nvPr>
        </p:nvSpPr>
        <p:spPr>
          <a:xfrm>
            <a:off x="299804" y="1916231"/>
            <a:ext cx="11272013" cy="4728279"/>
          </a:xfrm>
        </p:spPr>
        <p:txBody>
          <a:bodyPr>
            <a:normAutofit fontScale="92500" lnSpcReduction="10000"/>
          </a:bodyPr>
          <a:lstStyle/>
          <a:p>
            <a:r>
              <a:rPr lang="en-US" sz="2600" dirty="0"/>
              <a:t>Man in his early 30s</a:t>
            </a:r>
          </a:p>
          <a:p>
            <a:r>
              <a:rPr lang="en-US" sz="2600" dirty="0"/>
              <a:t>Dx of HIV a year ago, not on ART</a:t>
            </a:r>
          </a:p>
          <a:p>
            <a:r>
              <a:rPr lang="en-US" sz="2600" dirty="0"/>
              <a:t>CD4+ count 14 cells/µL (1.3%), VL 180,000 c/mL</a:t>
            </a:r>
          </a:p>
          <a:p>
            <a:r>
              <a:rPr lang="en-US" sz="2600" dirty="0"/>
              <a:t>Full body pruritic rash for a few months</a:t>
            </a:r>
          </a:p>
          <a:p>
            <a:r>
              <a:rPr lang="en-US" sz="2600" dirty="0"/>
              <a:t>Lives with GM and friends</a:t>
            </a:r>
          </a:p>
          <a:p>
            <a:pPr marL="0" indent="0">
              <a:buNone/>
            </a:pPr>
            <a:r>
              <a:rPr lang="en-US" sz="2600" dirty="0"/>
              <a:t>    (</a:t>
            </a:r>
            <a:r>
              <a:rPr lang="en-US" sz="2600" i="1" dirty="0"/>
              <a:t>none with similar rash</a:t>
            </a:r>
            <a:r>
              <a:rPr lang="en-US" sz="2600" dirty="0"/>
              <a:t>)</a:t>
            </a:r>
          </a:p>
          <a:p>
            <a:r>
              <a:rPr lang="en-US" sz="2600" dirty="0"/>
              <a:t>Treated for syphilis with doxycycline</a:t>
            </a:r>
          </a:p>
          <a:p>
            <a:r>
              <a:rPr lang="en-US" sz="2600" dirty="0"/>
              <a:t>No other symptoms</a:t>
            </a:r>
          </a:p>
          <a:p>
            <a:r>
              <a:rPr lang="en-US" sz="2600" dirty="0"/>
              <a:t>Hep serologies neg, </a:t>
            </a:r>
            <a:r>
              <a:rPr lang="en-US" sz="2600" dirty="0" err="1"/>
              <a:t>CrAg</a:t>
            </a:r>
            <a:r>
              <a:rPr lang="en-US" sz="2600" dirty="0"/>
              <a:t> neg</a:t>
            </a:r>
          </a:p>
          <a:p>
            <a:r>
              <a:rPr lang="en-US" sz="2600" dirty="0"/>
              <a:t>Laboratories within ref range</a:t>
            </a:r>
          </a:p>
          <a:p>
            <a:pPr marL="0" indent="0">
              <a:buNone/>
            </a:pPr>
            <a:endParaRPr lang="en-US" sz="2800" dirty="0"/>
          </a:p>
        </p:txBody>
      </p:sp>
      <p:pic>
        <p:nvPicPr>
          <p:cNvPr id="5" name="Picture 4">
            <a:extLst>
              <a:ext uri="{FF2B5EF4-FFF2-40B4-BE49-F238E27FC236}">
                <a16:creationId xmlns:a16="http://schemas.microsoft.com/office/drawing/2014/main" id="{4F0F4379-2B02-6B00-16ED-2BD65CBB4DC2}"/>
              </a:ext>
            </a:extLst>
          </p:cNvPr>
          <p:cNvPicPr>
            <a:picLocks noChangeAspect="1"/>
          </p:cNvPicPr>
          <p:nvPr/>
        </p:nvPicPr>
        <p:blipFill>
          <a:blip r:embed="rId2" cstate="print">
            <a:extLst>
              <a:ext uri="{28A0092B-C50C-407E-A947-70E740481C1C}">
                <a14:useLocalDpi xmlns:a14="http://schemas.microsoft.com/office/drawing/2010/main"/>
              </a:ext>
            </a:extLst>
          </a:blip>
          <a:srcRect l="11386"/>
          <a:stretch>
            <a:fillRect/>
          </a:stretch>
        </p:blipFill>
        <p:spPr>
          <a:xfrm>
            <a:off x="7966363" y="1767649"/>
            <a:ext cx="3925833" cy="3322701"/>
          </a:xfrm>
          <a:prstGeom prst="rect">
            <a:avLst/>
          </a:prstGeom>
        </p:spPr>
      </p:pic>
      <p:pic>
        <p:nvPicPr>
          <p:cNvPr id="4" name="Picture 3">
            <a:extLst>
              <a:ext uri="{FF2B5EF4-FFF2-40B4-BE49-F238E27FC236}">
                <a16:creationId xmlns:a16="http://schemas.microsoft.com/office/drawing/2014/main" id="{C26F219B-43C4-4001-ED8F-23F26990FE46}"/>
              </a:ext>
            </a:extLst>
          </p:cNvPr>
          <p:cNvPicPr>
            <a:picLocks noChangeAspect="1"/>
          </p:cNvPicPr>
          <p:nvPr/>
        </p:nvPicPr>
        <p:blipFill>
          <a:blip r:embed="rId3" cstate="print">
            <a:extLst>
              <a:ext uri="{28A0092B-C50C-407E-A947-70E740481C1C}">
                <a14:useLocalDpi xmlns:a14="http://schemas.microsoft.com/office/drawing/2010/main"/>
              </a:ext>
            </a:extLst>
          </a:blip>
          <a:srcRect r="10716" b="27262"/>
          <a:stretch>
            <a:fillRect/>
          </a:stretch>
        </p:blipFill>
        <p:spPr>
          <a:xfrm>
            <a:off x="5856176" y="3721140"/>
            <a:ext cx="2886041" cy="3136860"/>
          </a:xfrm>
          <a:prstGeom prst="rect">
            <a:avLst/>
          </a:prstGeom>
        </p:spPr>
      </p:pic>
    </p:spTree>
    <p:extLst>
      <p:ext uri="{BB962C8B-B14F-4D97-AF65-F5344CB8AC3E}">
        <p14:creationId xmlns:p14="http://schemas.microsoft.com/office/powerpoint/2010/main" val="37919673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6A398-8A98-CE4B-AD35-8E7BA9E295D7}"/>
              </a:ext>
            </a:extLst>
          </p:cNvPr>
          <p:cNvSpPr>
            <a:spLocks noGrp="1"/>
          </p:cNvSpPr>
          <p:nvPr>
            <p:ph type="title"/>
          </p:nvPr>
        </p:nvSpPr>
        <p:spPr/>
        <p:txBody>
          <a:bodyPr>
            <a:normAutofit fontScale="90000"/>
          </a:bodyPr>
          <a:lstStyle/>
          <a:p>
            <a:r>
              <a:rPr lang="en-US" dirty="0"/>
              <a:t>ARS Question #4:</a:t>
            </a:r>
            <a:br>
              <a:rPr lang="en-US" dirty="0"/>
            </a:br>
            <a:r>
              <a:rPr lang="en-US" dirty="0"/>
              <a:t>Work up should start with:</a:t>
            </a:r>
          </a:p>
        </p:txBody>
      </p:sp>
      <p:sp>
        <p:nvSpPr>
          <p:cNvPr id="3" name="Text Placeholder 2">
            <a:extLst>
              <a:ext uri="{FF2B5EF4-FFF2-40B4-BE49-F238E27FC236}">
                <a16:creationId xmlns:a16="http://schemas.microsoft.com/office/drawing/2014/main" id="{16597857-3030-4F60-CF07-8B1D8A43251D}"/>
              </a:ext>
            </a:extLst>
          </p:cNvPr>
          <p:cNvSpPr>
            <a:spLocks noGrp="1"/>
          </p:cNvSpPr>
          <p:nvPr>
            <p:ph type="body" sz="quarter" idx="10"/>
          </p:nvPr>
        </p:nvSpPr>
        <p:spPr>
          <a:xfrm>
            <a:off x="619597" y="1926582"/>
            <a:ext cx="11272013" cy="4728279"/>
          </a:xfrm>
        </p:spPr>
        <p:txBody>
          <a:bodyPr/>
          <a:lstStyle/>
          <a:p>
            <a:pPr marL="742950" indent="-742950">
              <a:buSzPct val="100000"/>
              <a:buFont typeface="+mj-lt"/>
              <a:buAutoNum type="alphaUcPeriod"/>
            </a:pPr>
            <a:r>
              <a:rPr lang="en-US" dirty="0"/>
              <a:t>Bone marrow biopsy and peripheral blood flow cytometry</a:t>
            </a:r>
          </a:p>
          <a:p>
            <a:pPr marL="742950" indent="-742950">
              <a:buSzPct val="100000"/>
              <a:buFont typeface="+mj-lt"/>
              <a:buAutoNum type="alphaUcPeriod"/>
            </a:pPr>
            <a:r>
              <a:rPr lang="en-US" dirty="0"/>
              <a:t>Histoplasma antigen in serum and urine</a:t>
            </a:r>
          </a:p>
          <a:p>
            <a:pPr marL="742950" indent="-742950">
              <a:buSzPct val="100000"/>
              <a:buFont typeface="+mj-lt"/>
              <a:buAutoNum type="alphaUcPeriod"/>
            </a:pPr>
            <a:r>
              <a:rPr lang="en-US" dirty="0"/>
              <a:t>Skin scrapings and skin biopsy</a:t>
            </a:r>
          </a:p>
          <a:p>
            <a:pPr marL="742950" indent="-742950">
              <a:buSzPct val="100000"/>
              <a:buFont typeface="+mj-lt"/>
              <a:buAutoNum type="alphaUcPeriod"/>
            </a:pPr>
            <a:r>
              <a:rPr lang="en-US" dirty="0"/>
              <a:t>RPR and FTA-ABS</a:t>
            </a:r>
          </a:p>
          <a:p>
            <a:pPr marL="742950" indent="-742950">
              <a:buSzPct val="100000"/>
              <a:buFont typeface="+mj-lt"/>
              <a:buAutoNum type="alphaUcPeriod"/>
            </a:pPr>
            <a:r>
              <a:rPr lang="en-US" dirty="0"/>
              <a:t>Empiric treatment with ivermectin</a:t>
            </a:r>
          </a:p>
        </p:txBody>
      </p:sp>
    </p:spTree>
    <p:extLst>
      <p:ext uri="{BB962C8B-B14F-4D97-AF65-F5344CB8AC3E}">
        <p14:creationId xmlns:p14="http://schemas.microsoft.com/office/powerpoint/2010/main" val="22544134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4F95B-062B-E81E-2A27-7F4AFE1453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45517-58AF-8229-DCD0-FEF580F24773}"/>
              </a:ext>
            </a:extLst>
          </p:cNvPr>
          <p:cNvSpPr>
            <a:spLocks noGrp="1"/>
          </p:cNvSpPr>
          <p:nvPr>
            <p:ph type="title"/>
          </p:nvPr>
        </p:nvSpPr>
        <p:spPr/>
        <p:txBody>
          <a:bodyPr>
            <a:normAutofit fontScale="90000"/>
          </a:bodyPr>
          <a:lstStyle/>
          <a:p>
            <a:r>
              <a:rPr lang="en-US" dirty="0"/>
              <a:t>ARS Question #4:</a:t>
            </a:r>
            <a:br>
              <a:rPr lang="en-US" dirty="0"/>
            </a:br>
            <a:r>
              <a:rPr lang="en-US" dirty="0"/>
              <a:t>Work up should start with:</a:t>
            </a:r>
          </a:p>
        </p:txBody>
      </p:sp>
      <p:sp>
        <p:nvSpPr>
          <p:cNvPr id="3" name="Text Placeholder 2">
            <a:extLst>
              <a:ext uri="{FF2B5EF4-FFF2-40B4-BE49-F238E27FC236}">
                <a16:creationId xmlns:a16="http://schemas.microsoft.com/office/drawing/2014/main" id="{3698DD8F-025D-F40F-DF38-2EF518AA602D}"/>
              </a:ext>
            </a:extLst>
          </p:cNvPr>
          <p:cNvSpPr>
            <a:spLocks noGrp="1"/>
          </p:cNvSpPr>
          <p:nvPr>
            <p:ph type="body" sz="quarter" idx="10"/>
          </p:nvPr>
        </p:nvSpPr>
        <p:spPr>
          <a:xfrm>
            <a:off x="619597" y="1926582"/>
            <a:ext cx="11272013" cy="4728279"/>
          </a:xfrm>
        </p:spPr>
        <p:txBody>
          <a:bodyPr/>
          <a:lstStyle/>
          <a:p>
            <a:pPr marL="742950" indent="-742950">
              <a:buSzPct val="100000"/>
              <a:buFont typeface="+mj-lt"/>
              <a:buAutoNum type="alphaUcPeriod"/>
            </a:pPr>
            <a:r>
              <a:rPr lang="en-US" dirty="0"/>
              <a:t>Bone marrow biopsy and peripheral blood flow cytometry</a:t>
            </a:r>
          </a:p>
          <a:p>
            <a:pPr marL="742950" indent="-742950">
              <a:buSzPct val="100000"/>
              <a:buFont typeface="+mj-lt"/>
              <a:buAutoNum type="alphaUcPeriod"/>
            </a:pPr>
            <a:r>
              <a:rPr lang="en-US" dirty="0"/>
              <a:t>Histoplasma antigen in serum and urine</a:t>
            </a:r>
          </a:p>
          <a:p>
            <a:pPr marL="742950" indent="-742950">
              <a:buSzPct val="100000"/>
              <a:buFont typeface="+mj-lt"/>
              <a:buAutoNum type="alphaUcPeriod"/>
            </a:pPr>
            <a:r>
              <a:rPr lang="en-US" b="1" dirty="0"/>
              <a:t>Skin scrapings and skin biopsy</a:t>
            </a:r>
          </a:p>
          <a:p>
            <a:pPr marL="742950" indent="-742950">
              <a:buSzPct val="100000"/>
              <a:buFont typeface="+mj-lt"/>
              <a:buAutoNum type="alphaUcPeriod"/>
            </a:pPr>
            <a:r>
              <a:rPr lang="en-US" dirty="0"/>
              <a:t>RPR and FTA-ABS</a:t>
            </a:r>
          </a:p>
          <a:p>
            <a:pPr marL="742950" indent="-742950">
              <a:buSzPct val="100000"/>
              <a:buFont typeface="+mj-lt"/>
              <a:buAutoNum type="alphaUcPeriod"/>
            </a:pPr>
            <a:r>
              <a:rPr lang="en-US" dirty="0"/>
              <a:t>Empiric treatment with ivermectin</a:t>
            </a:r>
          </a:p>
        </p:txBody>
      </p:sp>
    </p:spTree>
    <p:extLst>
      <p:ext uri="{BB962C8B-B14F-4D97-AF65-F5344CB8AC3E}">
        <p14:creationId xmlns:p14="http://schemas.microsoft.com/office/powerpoint/2010/main" val="27186192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5A0DC-763E-700E-27F9-F4435A1A02C3}"/>
              </a:ext>
            </a:extLst>
          </p:cNvPr>
          <p:cNvSpPr>
            <a:spLocks noGrp="1"/>
          </p:cNvSpPr>
          <p:nvPr>
            <p:ph type="title"/>
          </p:nvPr>
        </p:nvSpPr>
        <p:spPr/>
        <p:txBody>
          <a:bodyPr>
            <a:normAutofit fontScale="90000"/>
          </a:bodyPr>
          <a:lstStyle/>
          <a:p>
            <a:r>
              <a:rPr lang="en-US" dirty="0"/>
              <a:t>Follow up after 1 year of ART and acitretin</a:t>
            </a:r>
          </a:p>
        </p:txBody>
      </p:sp>
      <p:pic>
        <p:nvPicPr>
          <p:cNvPr id="4" name="Picture 3">
            <a:extLst>
              <a:ext uri="{FF2B5EF4-FFF2-40B4-BE49-F238E27FC236}">
                <a16:creationId xmlns:a16="http://schemas.microsoft.com/office/drawing/2014/main" id="{BDD095AF-29F1-35D7-27FF-3FEEC8D6CB5D}"/>
              </a:ext>
            </a:extLst>
          </p:cNvPr>
          <p:cNvPicPr>
            <a:picLocks noChangeAspect="1"/>
          </p:cNvPicPr>
          <p:nvPr/>
        </p:nvPicPr>
        <p:blipFill>
          <a:blip r:embed="rId2" cstate="hqprint">
            <a:extLst>
              <a:ext uri="{28A0092B-C50C-407E-A947-70E740481C1C}">
                <a14:useLocalDpi xmlns:a14="http://schemas.microsoft.com/office/drawing/2010/main"/>
              </a:ext>
            </a:extLst>
          </a:blip>
          <a:srcRect t="28208"/>
          <a:stretch>
            <a:fillRect/>
          </a:stretch>
        </p:blipFill>
        <p:spPr>
          <a:xfrm>
            <a:off x="619597" y="1745672"/>
            <a:ext cx="3794884" cy="4678746"/>
          </a:xfrm>
          <a:prstGeom prst="rect">
            <a:avLst/>
          </a:prstGeom>
        </p:spPr>
      </p:pic>
      <p:pic>
        <p:nvPicPr>
          <p:cNvPr id="5" name="Picture 4">
            <a:extLst>
              <a:ext uri="{FF2B5EF4-FFF2-40B4-BE49-F238E27FC236}">
                <a16:creationId xmlns:a16="http://schemas.microsoft.com/office/drawing/2014/main" id="{A15EAB54-9963-819D-93F6-E7A47C3CDD0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4536392" y="2633235"/>
            <a:ext cx="3826711" cy="3181582"/>
          </a:xfrm>
          <a:prstGeom prst="rect">
            <a:avLst/>
          </a:prstGeom>
        </p:spPr>
      </p:pic>
      <p:pic>
        <p:nvPicPr>
          <p:cNvPr id="6" name="Picture 5">
            <a:extLst>
              <a:ext uri="{FF2B5EF4-FFF2-40B4-BE49-F238E27FC236}">
                <a16:creationId xmlns:a16="http://schemas.microsoft.com/office/drawing/2014/main" id="{A750B802-E6E3-DA4E-3011-E4540797D5DF}"/>
              </a:ext>
            </a:extLst>
          </p:cNvPr>
          <p:cNvPicPr>
            <a:picLocks noChangeAspect="1"/>
          </p:cNvPicPr>
          <p:nvPr/>
        </p:nvPicPr>
        <p:blipFill>
          <a:blip r:embed="rId4" cstate="print">
            <a:extLst>
              <a:ext uri="{28A0092B-C50C-407E-A947-70E740481C1C}">
                <a14:useLocalDpi xmlns:a14="http://schemas.microsoft.com/office/drawing/2010/main"/>
              </a:ext>
            </a:extLst>
          </a:blip>
          <a:srcRect b="-2"/>
          <a:stretch/>
        </p:blipFill>
        <p:spPr>
          <a:xfrm>
            <a:off x="8366716" y="2639503"/>
            <a:ext cx="3826711" cy="3175314"/>
          </a:xfrm>
          <a:prstGeom prst="rect">
            <a:avLst/>
          </a:prstGeom>
        </p:spPr>
      </p:pic>
      <p:sp>
        <p:nvSpPr>
          <p:cNvPr id="7" name="Diagonal Stripe 6">
            <a:extLst>
              <a:ext uri="{FF2B5EF4-FFF2-40B4-BE49-F238E27FC236}">
                <a16:creationId xmlns:a16="http://schemas.microsoft.com/office/drawing/2014/main" id="{94673A34-3AAA-0880-DDCB-A744A297E9B6}"/>
              </a:ext>
            </a:extLst>
          </p:cNvPr>
          <p:cNvSpPr/>
          <p:nvPr/>
        </p:nvSpPr>
        <p:spPr>
          <a:xfrm>
            <a:off x="9933709" y="3920837"/>
            <a:ext cx="692727" cy="775854"/>
          </a:xfrm>
          <a:prstGeom prst="diagStrip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ysClr val="windowText" lastClr="000000"/>
              </a:solidFill>
            </a:endParaRPr>
          </a:p>
        </p:txBody>
      </p:sp>
      <p:sp>
        <p:nvSpPr>
          <p:cNvPr id="8" name="Diagonal Stripe 7">
            <a:extLst>
              <a:ext uri="{FF2B5EF4-FFF2-40B4-BE49-F238E27FC236}">
                <a16:creationId xmlns:a16="http://schemas.microsoft.com/office/drawing/2014/main" id="{2033A3EF-AC84-042C-2A96-872276714736}"/>
              </a:ext>
            </a:extLst>
          </p:cNvPr>
          <p:cNvSpPr/>
          <p:nvPr/>
        </p:nvSpPr>
        <p:spPr>
          <a:xfrm>
            <a:off x="10626436" y="4085045"/>
            <a:ext cx="855199" cy="888301"/>
          </a:xfrm>
          <a:prstGeom prst="diagStrip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ysClr val="windowText" lastClr="000000"/>
              </a:solidFill>
            </a:endParaRPr>
          </a:p>
        </p:txBody>
      </p:sp>
      <p:sp>
        <p:nvSpPr>
          <p:cNvPr id="3" name="TextBox 2">
            <a:extLst>
              <a:ext uri="{FF2B5EF4-FFF2-40B4-BE49-F238E27FC236}">
                <a16:creationId xmlns:a16="http://schemas.microsoft.com/office/drawing/2014/main" id="{0571D9A1-8CCF-4D89-BE3C-6049577AD355}"/>
              </a:ext>
            </a:extLst>
          </p:cNvPr>
          <p:cNvSpPr txBox="1"/>
          <p:nvPr/>
        </p:nvSpPr>
        <p:spPr>
          <a:xfrm>
            <a:off x="4904509" y="1864426"/>
            <a:ext cx="6987689" cy="523220"/>
          </a:xfrm>
          <a:prstGeom prst="rect">
            <a:avLst/>
          </a:prstGeom>
          <a:noFill/>
        </p:spPr>
        <p:txBody>
          <a:bodyPr wrap="square" rtlCol="0">
            <a:spAutoFit/>
          </a:bodyPr>
          <a:lstStyle/>
          <a:p>
            <a:r>
              <a:rPr lang="en-US" sz="2800" b="1" dirty="0">
                <a:solidFill>
                  <a:srgbClr val="C00000"/>
                </a:solidFill>
              </a:rPr>
              <a:t>Erythrodermic psoriasis</a:t>
            </a:r>
          </a:p>
        </p:txBody>
      </p:sp>
    </p:spTree>
    <p:extLst>
      <p:ext uri="{BB962C8B-B14F-4D97-AF65-F5344CB8AC3E}">
        <p14:creationId xmlns:p14="http://schemas.microsoft.com/office/powerpoint/2010/main" val="37807115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2606-C0CE-FCA9-93CE-A3349E658C9E}"/>
              </a:ext>
            </a:extLst>
          </p:cNvPr>
          <p:cNvSpPr>
            <a:spLocks noGrp="1"/>
          </p:cNvSpPr>
          <p:nvPr>
            <p:ph type="title"/>
          </p:nvPr>
        </p:nvSpPr>
        <p:spPr/>
        <p:txBody>
          <a:bodyPr/>
          <a:lstStyle/>
          <a:p>
            <a:r>
              <a:rPr lang="en-US" dirty="0"/>
              <a:t>Rapid Fire </a:t>
            </a:r>
            <a:r>
              <a:rPr lang="en-US" b="0" dirty="0"/>
              <a:t>🔥 </a:t>
            </a:r>
            <a:r>
              <a:rPr lang="en-US" dirty="0"/>
              <a:t>#2</a:t>
            </a:r>
          </a:p>
        </p:txBody>
      </p:sp>
      <p:pic>
        <p:nvPicPr>
          <p:cNvPr id="5" name="Picture 4">
            <a:extLst>
              <a:ext uri="{FF2B5EF4-FFF2-40B4-BE49-F238E27FC236}">
                <a16:creationId xmlns:a16="http://schemas.microsoft.com/office/drawing/2014/main" id="{C7F4EE11-CDEE-24B1-54EC-F547BB60683A}"/>
              </a:ext>
            </a:extLst>
          </p:cNvPr>
          <p:cNvPicPr>
            <a:picLocks noChangeAspect="1"/>
          </p:cNvPicPr>
          <p:nvPr/>
        </p:nvPicPr>
        <p:blipFill>
          <a:blip r:embed="rId2">
            <a:extLst>
              <a:ext uri="{28A0092B-C50C-407E-A947-70E740481C1C}">
                <a14:useLocalDpi xmlns:a14="http://schemas.microsoft.com/office/drawing/2010/main" val="0"/>
              </a:ext>
            </a:extLst>
          </a:blip>
          <a:srcRect l="10781" r="19655" b="27823"/>
          <a:stretch>
            <a:fillRect/>
          </a:stretch>
        </p:blipFill>
        <p:spPr>
          <a:xfrm>
            <a:off x="3495742" y="2325469"/>
            <a:ext cx="4017256" cy="3575304"/>
          </a:xfrm>
          <a:prstGeom prst="rect">
            <a:avLst/>
          </a:prstGeom>
        </p:spPr>
      </p:pic>
      <p:pic>
        <p:nvPicPr>
          <p:cNvPr id="7" name="Picture 6">
            <a:extLst>
              <a:ext uri="{FF2B5EF4-FFF2-40B4-BE49-F238E27FC236}">
                <a16:creationId xmlns:a16="http://schemas.microsoft.com/office/drawing/2014/main" id="{AB6BCE47-9643-0D84-D0BE-4EF8D6B91CD6}"/>
              </a:ext>
            </a:extLst>
          </p:cNvPr>
          <p:cNvPicPr>
            <a:picLocks noChangeAspect="1"/>
          </p:cNvPicPr>
          <p:nvPr/>
        </p:nvPicPr>
        <p:blipFill>
          <a:blip r:embed="rId3"/>
          <a:stretch>
            <a:fillRect/>
          </a:stretch>
        </p:blipFill>
        <p:spPr>
          <a:xfrm rot="5400000">
            <a:off x="8058656" y="1799689"/>
            <a:ext cx="3575304" cy="4626864"/>
          </a:xfrm>
          <a:prstGeom prst="rect">
            <a:avLst/>
          </a:prstGeom>
        </p:spPr>
      </p:pic>
      <p:sp>
        <p:nvSpPr>
          <p:cNvPr id="3" name="TextBox 2">
            <a:extLst>
              <a:ext uri="{FF2B5EF4-FFF2-40B4-BE49-F238E27FC236}">
                <a16:creationId xmlns:a16="http://schemas.microsoft.com/office/drawing/2014/main" id="{F7EA34D7-90B4-BBF2-3874-AD221BB27289}"/>
              </a:ext>
            </a:extLst>
          </p:cNvPr>
          <p:cNvSpPr txBox="1"/>
          <p:nvPr/>
        </p:nvSpPr>
        <p:spPr>
          <a:xfrm>
            <a:off x="7948663" y="6005172"/>
            <a:ext cx="3636265" cy="646331"/>
          </a:xfrm>
          <a:prstGeom prst="rect">
            <a:avLst/>
          </a:prstGeom>
          <a:noFill/>
        </p:spPr>
        <p:txBody>
          <a:bodyPr wrap="square" rtlCol="0">
            <a:spAutoFit/>
          </a:bodyPr>
          <a:lstStyle/>
          <a:p>
            <a:pPr algn="ctr"/>
            <a:r>
              <a:rPr lang="en-US"/>
              <a:t>Skin Biopsy H&amp;E showing Henderson-Patterson bodies</a:t>
            </a:r>
            <a:endParaRPr lang="en-US" dirty="0"/>
          </a:p>
        </p:txBody>
      </p:sp>
      <p:sp>
        <p:nvSpPr>
          <p:cNvPr id="4" name="TextBox 3">
            <a:extLst>
              <a:ext uri="{FF2B5EF4-FFF2-40B4-BE49-F238E27FC236}">
                <a16:creationId xmlns:a16="http://schemas.microsoft.com/office/drawing/2014/main" id="{E0160BE9-0BB2-2832-1CF5-800A7A4AEAB9}"/>
              </a:ext>
            </a:extLst>
          </p:cNvPr>
          <p:cNvSpPr txBox="1"/>
          <p:nvPr/>
        </p:nvSpPr>
        <p:spPr>
          <a:xfrm>
            <a:off x="380234" y="3048352"/>
            <a:ext cx="3197569" cy="1938992"/>
          </a:xfrm>
          <a:prstGeom prst="rect">
            <a:avLst/>
          </a:prstGeom>
          <a:noFill/>
        </p:spPr>
        <p:txBody>
          <a:bodyPr wrap="square" rtlCol="0">
            <a:spAutoFit/>
          </a:bodyPr>
          <a:lstStyle/>
          <a:p>
            <a:r>
              <a:rPr lang="en-US" sz="2400" dirty="0"/>
              <a:t>Man in his 40s</a:t>
            </a:r>
          </a:p>
          <a:p>
            <a:r>
              <a:rPr lang="en-US" sz="2400" dirty="0"/>
              <a:t>ART x 3 months CD4+ count  was 4 and now 90 cells/µL, VL 280c/mL</a:t>
            </a:r>
          </a:p>
        </p:txBody>
      </p:sp>
      <p:sp>
        <p:nvSpPr>
          <p:cNvPr id="6" name="TextBox 5">
            <a:extLst>
              <a:ext uri="{FF2B5EF4-FFF2-40B4-BE49-F238E27FC236}">
                <a16:creationId xmlns:a16="http://schemas.microsoft.com/office/drawing/2014/main" id="{7552BCC4-B298-3431-05D5-B52F5B33711B}"/>
              </a:ext>
            </a:extLst>
          </p:cNvPr>
          <p:cNvSpPr txBox="1"/>
          <p:nvPr/>
        </p:nvSpPr>
        <p:spPr>
          <a:xfrm>
            <a:off x="3495742" y="6005172"/>
            <a:ext cx="4017256" cy="923330"/>
          </a:xfrm>
          <a:prstGeom prst="rect">
            <a:avLst/>
          </a:prstGeom>
          <a:noFill/>
        </p:spPr>
        <p:txBody>
          <a:bodyPr wrap="square" rtlCol="0">
            <a:spAutoFit/>
          </a:bodyPr>
          <a:lstStyle/>
          <a:p>
            <a:r>
              <a:rPr lang="en-US" dirty="0"/>
              <a:t>Skin nodular lesions on face, neck and back, fewer on upper arm</a:t>
            </a:r>
          </a:p>
          <a:p>
            <a:endParaRPr lang="en-US" dirty="0"/>
          </a:p>
        </p:txBody>
      </p:sp>
    </p:spTree>
    <p:extLst>
      <p:ext uri="{BB962C8B-B14F-4D97-AF65-F5344CB8AC3E}">
        <p14:creationId xmlns:p14="http://schemas.microsoft.com/office/powerpoint/2010/main" val="1657398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ABFB-C6CF-6D09-6A26-02E00FB1492C}"/>
              </a:ext>
            </a:extLst>
          </p:cNvPr>
          <p:cNvSpPr>
            <a:spLocks noGrp="1"/>
          </p:cNvSpPr>
          <p:nvPr>
            <p:ph type="title"/>
          </p:nvPr>
        </p:nvSpPr>
        <p:spPr/>
        <p:txBody>
          <a:bodyPr>
            <a:normAutofit fontScale="90000"/>
          </a:bodyPr>
          <a:lstStyle/>
          <a:p>
            <a:r>
              <a:rPr lang="en-US" dirty="0"/>
              <a:t>ARS Question #5:</a:t>
            </a:r>
            <a:br>
              <a:rPr lang="en-US" dirty="0"/>
            </a:br>
            <a:r>
              <a:rPr lang="en-US" dirty="0"/>
              <a:t>Most likely diagnosis is…</a:t>
            </a:r>
          </a:p>
        </p:txBody>
      </p:sp>
      <p:sp>
        <p:nvSpPr>
          <p:cNvPr id="3" name="Text Placeholder 2">
            <a:extLst>
              <a:ext uri="{FF2B5EF4-FFF2-40B4-BE49-F238E27FC236}">
                <a16:creationId xmlns:a16="http://schemas.microsoft.com/office/drawing/2014/main" id="{80DB5B34-6D26-4E78-26E1-46839F119A0E}"/>
              </a:ext>
            </a:extLst>
          </p:cNvPr>
          <p:cNvSpPr>
            <a:spLocks noGrp="1"/>
          </p:cNvSpPr>
          <p:nvPr>
            <p:ph type="body" sz="quarter" idx="10"/>
          </p:nvPr>
        </p:nvSpPr>
        <p:spPr>
          <a:xfrm>
            <a:off x="620185" y="1926582"/>
            <a:ext cx="11272013" cy="4728279"/>
          </a:xfrm>
        </p:spPr>
        <p:txBody>
          <a:bodyPr/>
          <a:lstStyle/>
          <a:p>
            <a:pPr marL="742950" indent="-742950">
              <a:buSzPct val="100000"/>
              <a:buFont typeface="+mj-lt"/>
              <a:buAutoNum type="alphaUcPeriod"/>
            </a:pPr>
            <a:r>
              <a:rPr lang="en-US" dirty="0"/>
              <a:t>Disseminated cryptococcus</a:t>
            </a:r>
          </a:p>
          <a:p>
            <a:pPr marL="742950" indent="-742950">
              <a:buSzPct val="100000"/>
              <a:buFont typeface="+mj-lt"/>
              <a:buAutoNum type="alphaUcPeriod"/>
            </a:pPr>
            <a:r>
              <a:rPr lang="en-US" dirty="0"/>
              <a:t>Molluscum contagiosum</a:t>
            </a:r>
          </a:p>
          <a:p>
            <a:pPr marL="742950" indent="-742950">
              <a:buSzPct val="100000"/>
              <a:buFont typeface="+mj-lt"/>
              <a:buAutoNum type="alphaUcPeriod"/>
            </a:pPr>
            <a:r>
              <a:rPr lang="en-US" dirty="0"/>
              <a:t>Blastomyces</a:t>
            </a:r>
          </a:p>
          <a:p>
            <a:pPr marL="742950" indent="-742950">
              <a:buSzPct val="100000"/>
              <a:buFont typeface="+mj-lt"/>
              <a:buAutoNum type="alphaUcPeriod"/>
            </a:pPr>
            <a:r>
              <a:rPr lang="en-US" dirty="0"/>
              <a:t>Cutaneous T-cell lymphoma</a:t>
            </a:r>
          </a:p>
        </p:txBody>
      </p:sp>
    </p:spTree>
    <p:extLst>
      <p:ext uri="{BB962C8B-B14F-4D97-AF65-F5344CB8AC3E}">
        <p14:creationId xmlns:p14="http://schemas.microsoft.com/office/powerpoint/2010/main" val="45658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B8D91-2A96-96F1-937D-B431E1A11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47D85-EFB5-10BA-DDDB-6DC4AB083392}"/>
              </a:ext>
            </a:extLst>
          </p:cNvPr>
          <p:cNvSpPr>
            <a:spLocks noGrp="1"/>
          </p:cNvSpPr>
          <p:nvPr>
            <p:ph type="title"/>
          </p:nvPr>
        </p:nvSpPr>
        <p:spPr/>
        <p:txBody>
          <a:bodyPr>
            <a:normAutofit fontScale="90000"/>
          </a:bodyPr>
          <a:lstStyle/>
          <a:p>
            <a:r>
              <a:rPr lang="en-US" dirty="0"/>
              <a:t>ARS Question #5:</a:t>
            </a:r>
            <a:br>
              <a:rPr lang="en-US" dirty="0"/>
            </a:br>
            <a:r>
              <a:rPr lang="en-US" dirty="0"/>
              <a:t>Most likely diagnosis is…</a:t>
            </a:r>
          </a:p>
        </p:txBody>
      </p:sp>
      <p:sp>
        <p:nvSpPr>
          <p:cNvPr id="3" name="Text Placeholder 2">
            <a:extLst>
              <a:ext uri="{FF2B5EF4-FFF2-40B4-BE49-F238E27FC236}">
                <a16:creationId xmlns:a16="http://schemas.microsoft.com/office/drawing/2014/main" id="{152DC6E5-3506-9B8E-4C2F-C839E1D67F48}"/>
              </a:ext>
            </a:extLst>
          </p:cNvPr>
          <p:cNvSpPr>
            <a:spLocks noGrp="1"/>
          </p:cNvSpPr>
          <p:nvPr>
            <p:ph type="body" sz="quarter" idx="10"/>
          </p:nvPr>
        </p:nvSpPr>
        <p:spPr>
          <a:xfrm>
            <a:off x="620185" y="1926582"/>
            <a:ext cx="11272013" cy="4728279"/>
          </a:xfrm>
        </p:spPr>
        <p:txBody>
          <a:bodyPr/>
          <a:lstStyle/>
          <a:p>
            <a:pPr marL="742950" indent="-742950">
              <a:buSzPct val="100000"/>
              <a:buFont typeface="+mj-lt"/>
              <a:buAutoNum type="alphaUcPeriod"/>
            </a:pPr>
            <a:r>
              <a:rPr lang="en-US" dirty="0"/>
              <a:t>Disseminated cryptococcus</a:t>
            </a:r>
          </a:p>
          <a:p>
            <a:pPr marL="742950" indent="-742950">
              <a:buSzPct val="100000"/>
              <a:buFont typeface="+mj-lt"/>
              <a:buAutoNum type="alphaUcPeriod"/>
            </a:pPr>
            <a:r>
              <a:rPr lang="en-US" b="1" dirty="0"/>
              <a:t>Molluscum contagiosum</a:t>
            </a:r>
          </a:p>
          <a:p>
            <a:pPr marL="742950" indent="-742950">
              <a:buSzPct val="100000"/>
              <a:buFont typeface="+mj-lt"/>
              <a:buAutoNum type="alphaUcPeriod"/>
            </a:pPr>
            <a:r>
              <a:rPr lang="en-US" dirty="0"/>
              <a:t>Blastomyces</a:t>
            </a:r>
          </a:p>
          <a:p>
            <a:pPr marL="742950" indent="-742950">
              <a:buSzPct val="100000"/>
              <a:buFont typeface="+mj-lt"/>
              <a:buAutoNum type="alphaUcPeriod"/>
            </a:pPr>
            <a:r>
              <a:rPr lang="en-US" dirty="0"/>
              <a:t>Cutaneous T-cell lymphoma</a:t>
            </a:r>
          </a:p>
        </p:txBody>
      </p:sp>
    </p:spTree>
    <p:extLst>
      <p:ext uri="{BB962C8B-B14F-4D97-AF65-F5344CB8AC3E}">
        <p14:creationId xmlns:p14="http://schemas.microsoft.com/office/powerpoint/2010/main" val="9394779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14CC-8F4E-52E4-D25D-4749FF5960F9}"/>
              </a:ext>
            </a:extLst>
          </p:cNvPr>
          <p:cNvSpPr>
            <a:spLocks noGrp="1"/>
          </p:cNvSpPr>
          <p:nvPr>
            <p:ph type="title"/>
          </p:nvPr>
        </p:nvSpPr>
        <p:spPr/>
        <p:txBody>
          <a:bodyPr/>
          <a:lstStyle/>
          <a:p>
            <a:r>
              <a:rPr lang="en-US" dirty="0"/>
              <a:t>Rapid </a:t>
            </a:r>
            <a:r>
              <a:rPr lang="en-US"/>
              <a:t>Fire </a:t>
            </a:r>
            <a:r>
              <a:rPr lang="en-US" b="0"/>
              <a:t>🔥 </a:t>
            </a:r>
            <a:r>
              <a:rPr lang="en-US"/>
              <a:t>#</a:t>
            </a:r>
            <a:r>
              <a:rPr lang="en-US" dirty="0"/>
              <a:t>3</a:t>
            </a:r>
          </a:p>
        </p:txBody>
      </p:sp>
      <p:sp>
        <p:nvSpPr>
          <p:cNvPr id="6" name="TextBox 5">
            <a:extLst>
              <a:ext uri="{FF2B5EF4-FFF2-40B4-BE49-F238E27FC236}">
                <a16:creationId xmlns:a16="http://schemas.microsoft.com/office/drawing/2014/main" id="{CFA0C2C4-412A-CB2B-626E-76CD5A6914D7}"/>
              </a:ext>
            </a:extLst>
          </p:cNvPr>
          <p:cNvSpPr txBox="1"/>
          <p:nvPr/>
        </p:nvSpPr>
        <p:spPr>
          <a:xfrm>
            <a:off x="411309" y="6372589"/>
            <a:ext cx="9591345" cy="461665"/>
          </a:xfrm>
          <a:prstGeom prst="rect">
            <a:avLst/>
          </a:prstGeom>
          <a:noFill/>
        </p:spPr>
        <p:txBody>
          <a:bodyPr wrap="square" rtlCol="0">
            <a:spAutoFit/>
          </a:bodyPr>
          <a:lstStyle/>
          <a:p>
            <a:r>
              <a:rPr lang="en-US" sz="1200" dirty="0"/>
              <a:t>Figures from </a:t>
            </a:r>
            <a:r>
              <a:rPr lang="en-US" sz="1200" i="1" dirty="0"/>
              <a:t>Topics in Antiviral Medicine</a:t>
            </a:r>
            <a:r>
              <a:rPr lang="en-US" sz="1200" dirty="0"/>
              <a:t>™ Special Issue: </a:t>
            </a:r>
            <a:r>
              <a:rPr lang="en-US" sz="1200" b="1" dirty="0"/>
              <a:t>Visual Guide to Opportunistic Infections in People With HIV</a:t>
            </a:r>
            <a:r>
              <a:rPr lang="en-US" sz="1200" dirty="0"/>
              <a:t>. </a:t>
            </a:r>
          </a:p>
          <a:p>
            <a:r>
              <a:rPr lang="en-US" sz="1200" i="1" dirty="0"/>
              <a:t>Top </a:t>
            </a:r>
            <a:r>
              <a:rPr lang="en-US" sz="1200" i="1" dirty="0" err="1"/>
              <a:t>Antivir</a:t>
            </a:r>
            <a:r>
              <a:rPr lang="en-US" sz="1200" i="1" dirty="0"/>
              <a:t> Med. </a:t>
            </a:r>
            <a:r>
              <a:rPr lang="en-US" sz="1200" dirty="0"/>
              <a:t>2025;33(Suppl 4):605-650. ©2025, IAS–USA. </a:t>
            </a:r>
            <a:r>
              <a:rPr lang="en-US" sz="1200" dirty="0">
                <a:hlinkClick r:id="rId2"/>
              </a:rPr>
              <a:t>https://www.iasusa.org/tam/september-2025/</a:t>
            </a:r>
            <a:r>
              <a:rPr lang="en-US" sz="1200" dirty="0"/>
              <a:t> </a:t>
            </a:r>
          </a:p>
        </p:txBody>
      </p:sp>
      <p:grpSp>
        <p:nvGrpSpPr>
          <p:cNvPr id="7" name="Group 6">
            <a:extLst>
              <a:ext uri="{FF2B5EF4-FFF2-40B4-BE49-F238E27FC236}">
                <a16:creationId xmlns:a16="http://schemas.microsoft.com/office/drawing/2014/main" id="{8273DF32-3969-D1AF-49FF-2A97E4D9D174}"/>
              </a:ext>
            </a:extLst>
          </p:cNvPr>
          <p:cNvGrpSpPr/>
          <p:nvPr/>
        </p:nvGrpSpPr>
        <p:grpSpPr>
          <a:xfrm>
            <a:off x="7217664" y="1716950"/>
            <a:ext cx="4974336" cy="4248029"/>
            <a:chOff x="6473952" y="1643798"/>
            <a:chExt cx="5153282" cy="4293749"/>
          </a:xfrm>
        </p:grpSpPr>
        <p:pic>
          <p:nvPicPr>
            <p:cNvPr id="5" name="Picture 4" descr="43B.jpg">
              <a:extLst>
                <a:ext uri="{FF2B5EF4-FFF2-40B4-BE49-F238E27FC236}">
                  <a16:creationId xmlns:a16="http://schemas.microsoft.com/office/drawing/2014/main" id="{FF2851D5-9AE4-C6AD-A981-95E6B4DB3FA1}"/>
                </a:ext>
              </a:extLst>
            </p:cNvPr>
            <p:cNvPicPr>
              <a:picLocks noChangeAspect="1"/>
            </p:cNvPicPr>
            <p:nvPr/>
          </p:nvPicPr>
          <p:blipFill>
            <a:blip r:embed="rId3"/>
            <a:stretch>
              <a:fillRect/>
            </a:stretch>
          </p:blipFill>
          <p:spPr>
            <a:xfrm>
              <a:off x="6533800" y="1643798"/>
              <a:ext cx="5093434" cy="4293749"/>
            </a:xfrm>
            <a:prstGeom prst="rect">
              <a:avLst/>
            </a:prstGeom>
          </p:spPr>
        </p:pic>
        <p:sp>
          <p:nvSpPr>
            <p:cNvPr id="3" name="TextBox 2">
              <a:extLst>
                <a:ext uri="{FF2B5EF4-FFF2-40B4-BE49-F238E27FC236}">
                  <a16:creationId xmlns:a16="http://schemas.microsoft.com/office/drawing/2014/main" id="{050B9D97-A995-C120-5957-549ED0B28FE4}"/>
                </a:ext>
              </a:extLst>
            </p:cNvPr>
            <p:cNvSpPr txBox="1"/>
            <p:nvPr/>
          </p:nvSpPr>
          <p:spPr>
            <a:xfrm>
              <a:off x="6473952" y="1721043"/>
              <a:ext cx="493776" cy="369332"/>
            </a:xfrm>
            <a:prstGeom prst="rect">
              <a:avLst/>
            </a:prstGeom>
            <a:solidFill>
              <a:schemeClr val="bg1"/>
            </a:solidFill>
          </p:spPr>
          <p:txBody>
            <a:bodyPr wrap="square" rtlCol="0">
              <a:spAutoFit/>
            </a:bodyPr>
            <a:lstStyle/>
            <a:p>
              <a:endParaRPr lang="en-US" dirty="0">
                <a:solidFill>
                  <a:schemeClr val="bg1"/>
                </a:solidFill>
              </a:endParaRPr>
            </a:p>
          </p:txBody>
        </p:sp>
      </p:grpSp>
      <p:sp>
        <p:nvSpPr>
          <p:cNvPr id="8" name="TextBox 7">
            <a:extLst>
              <a:ext uri="{FF2B5EF4-FFF2-40B4-BE49-F238E27FC236}">
                <a16:creationId xmlns:a16="http://schemas.microsoft.com/office/drawing/2014/main" id="{A48C3422-53DF-F12E-2F6D-373BF469A1E2}"/>
              </a:ext>
            </a:extLst>
          </p:cNvPr>
          <p:cNvSpPr txBox="1"/>
          <p:nvPr/>
        </p:nvSpPr>
        <p:spPr>
          <a:xfrm>
            <a:off x="292041" y="2970532"/>
            <a:ext cx="3507793"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t>Person with HIV from Central America </a:t>
            </a:r>
          </a:p>
          <a:p>
            <a:pPr marL="342900" indent="-342900">
              <a:buFont typeface="Arial" panose="020B0604020202020204" pitchFamily="34" charset="0"/>
              <a:buChar char="•"/>
            </a:pPr>
            <a:r>
              <a:rPr lang="en-US" sz="2000" dirty="0"/>
              <a:t>Diarrhea and  pulmonary TB, about to start ART</a:t>
            </a:r>
          </a:p>
          <a:p>
            <a:pPr marL="342900" indent="-342900">
              <a:buFont typeface="Arial" panose="020B0604020202020204" pitchFamily="34" charset="0"/>
              <a:buChar char="•"/>
            </a:pPr>
            <a:r>
              <a:rPr lang="en-US" sz="2000" dirty="0"/>
              <a:t>CD4+ count 100 cells/µL</a:t>
            </a:r>
          </a:p>
          <a:p>
            <a:pPr marL="342900" indent="-342900">
              <a:buFont typeface="Arial" panose="020B0604020202020204" pitchFamily="34" charset="0"/>
              <a:buChar char="•"/>
            </a:pPr>
            <a:r>
              <a:rPr lang="en-US" sz="2000" dirty="0"/>
              <a:t>Stool wet mount and culture shown</a:t>
            </a:r>
          </a:p>
        </p:txBody>
      </p:sp>
      <p:pic>
        <p:nvPicPr>
          <p:cNvPr id="4" name="Picture 3" descr="43A.jpg">
            <a:extLst>
              <a:ext uri="{FF2B5EF4-FFF2-40B4-BE49-F238E27FC236}">
                <a16:creationId xmlns:a16="http://schemas.microsoft.com/office/drawing/2014/main" id="{48B702C2-1FCF-A2D9-18E0-9A7F58B259C3}"/>
              </a:ext>
            </a:extLst>
          </p:cNvPr>
          <p:cNvPicPr>
            <a:picLocks noChangeAspect="1"/>
          </p:cNvPicPr>
          <p:nvPr/>
        </p:nvPicPr>
        <p:blipFill>
          <a:blip r:embed="rId4"/>
          <a:stretch>
            <a:fillRect/>
          </a:stretch>
        </p:blipFill>
        <p:spPr>
          <a:xfrm>
            <a:off x="3661495" y="2570408"/>
            <a:ext cx="4043843" cy="3047018"/>
          </a:xfrm>
          <a:prstGeom prst="rect">
            <a:avLst/>
          </a:prstGeom>
        </p:spPr>
      </p:pic>
    </p:spTree>
    <p:extLst>
      <p:ext uri="{BB962C8B-B14F-4D97-AF65-F5344CB8AC3E}">
        <p14:creationId xmlns:p14="http://schemas.microsoft.com/office/powerpoint/2010/main" val="37572628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94EF3-D453-F4B3-419B-F8869D1425F2}"/>
              </a:ext>
            </a:extLst>
          </p:cNvPr>
          <p:cNvSpPr>
            <a:spLocks noGrp="1"/>
          </p:cNvSpPr>
          <p:nvPr>
            <p:ph type="title"/>
          </p:nvPr>
        </p:nvSpPr>
        <p:spPr/>
        <p:txBody>
          <a:bodyPr>
            <a:normAutofit fontScale="90000"/>
          </a:bodyPr>
          <a:lstStyle/>
          <a:p>
            <a:r>
              <a:rPr lang="en-US" dirty="0"/>
              <a:t>ARS Question #6:</a:t>
            </a:r>
            <a:br>
              <a:rPr lang="en-US" dirty="0"/>
            </a:br>
            <a:r>
              <a:rPr lang="en-US" dirty="0"/>
              <a:t>You would treat with:</a:t>
            </a:r>
          </a:p>
        </p:txBody>
      </p:sp>
      <p:sp>
        <p:nvSpPr>
          <p:cNvPr id="3" name="Text Placeholder 2">
            <a:extLst>
              <a:ext uri="{FF2B5EF4-FFF2-40B4-BE49-F238E27FC236}">
                <a16:creationId xmlns:a16="http://schemas.microsoft.com/office/drawing/2014/main" id="{5BC33F83-9DE6-7005-171E-11904BA74BC8}"/>
              </a:ext>
            </a:extLst>
          </p:cNvPr>
          <p:cNvSpPr>
            <a:spLocks noGrp="1"/>
          </p:cNvSpPr>
          <p:nvPr>
            <p:ph type="body" sz="quarter" idx="10"/>
          </p:nvPr>
        </p:nvSpPr>
        <p:spPr/>
        <p:txBody>
          <a:bodyPr/>
          <a:lstStyle/>
          <a:p>
            <a:pPr marL="742950" indent="-742950">
              <a:buSzPct val="100000"/>
              <a:buFont typeface="+mj-lt"/>
              <a:buAutoNum type="alphaUcPeriod"/>
            </a:pPr>
            <a:r>
              <a:rPr lang="en-US" dirty="0"/>
              <a:t>No treatment is needed for this</a:t>
            </a:r>
          </a:p>
          <a:p>
            <a:pPr marL="742950" indent="-742950">
              <a:buSzPct val="100000"/>
              <a:buFont typeface="+mj-lt"/>
              <a:buAutoNum type="alphaUcPeriod"/>
            </a:pPr>
            <a:r>
              <a:rPr lang="en-US" dirty="0"/>
              <a:t>Ivermectin</a:t>
            </a:r>
          </a:p>
          <a:p>
            <a:pPr marL="742950" indent="-742950">
              <a:buSzPct val="100000"/>
              <a:buFont typeface="+mj-lt"/>
              <a:buAutoNum type="alphaUcPeriod"/>
            </a:pPr>
            <a:r>
              <a:rPr lang="en-US" dirty="0"/>
              <a:t>Albendazole</a:t>
            </a:r>
          </a:p>
          <a:p>
            <a:pPr marL="742950" indent="-742950">
              <a:buSzPct val="100000"/>
              <a:buFont typeface="+mj-lt"/>
              <a:buAutoNum type="alphaUcPeriod"/>
            </a:pPr>
            <a:r>
              <a:rPr lang="en-US" dirty="0"/>
              <a:t>Metronidazole</a:t>
            </a:r>
          </a:p>
          <a:p>
            <a:pPr marL="742950" indent="-742950">
              <a:buSzPct val="100000"/>
              <a:buFont typeface="+mj-lt"/>
              <a:buAutoNum type="alphaUcPeriod"/>
            </a:pPr>
            <a:r>
              <a:rPr lang="en-US" dirty="0"/>
              <a:t>Nitazoxanide</a:t>
            </a:r>
          </a:p>
        </p:txBody>
      </p:sp>
    </p:spTree>
    <p:extLst>
      <p:ext uri="{BB962C8B-B14F-4D97-AF65-F5344CB8AC3E}">
        <p14:creationId xmlns:p14="http://schemas.microsoft.com/office/powerpoint/2010/main" val="1037594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4B320-D227-145B-34C1-85E8C36CEE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38D04-F270-708B-07E6-5CAE613195E6}"/>
              </a:ext>
            </a:extLst>
          </p:cNvPr>
          <p:cNvSpPr>
            <a:spLocks noGrp="1"/>
          </p:cNvSpPr>
          <p:nvPr>
            <p:ph type="title"/>
          </p:nvPr>
        </p:nvSpPr>
        <p:spPr/>
        <p:txBody>
          <a:bodyPr>
            <a:normAutofit fontScale="90000"/>
          </a:bodyPr>
          <a:lstStyle/>
          <a:p>
            <a:r>
              <a:rPr lang="en-US" dirty="0"/>
              <a:t>ARS Question #6:</a:t>
            </a:r>
            <a:br>
              <a:rPr lang="en-US" dirty="0"/>
            </a:br>
            <a:r>
              <a:rPr lang="en-US" dirty="0"/>
              <a:t>You would treat with:</a:t>
            </a:r>
          </a:p>
        </p:txBody>
      </p:sp>
      <p:sp>
        <p:nvSpPr>
          <p:cNvPr id="3" name="Text Placeholder 2">
            <a:extLst>
              <a:ext uri="{FF2B5EF4-FFF2-40B4-BE49-F238E27FC236}">
                <a16:creationId xmlns:a16="http://schemas.microsoft.com/office/drawing/2014/main" id="{3FF6EA5C-4631-08FA-2910-E675C5A6C7F2}"/>
              </a:ext>
            </a:extLst>
          </p:cNvPr>
          <p:cNvSpPr>
            <a:spLocks noGrp="1"/>
          </p:cNvSpPr>
          <p:nvPr>
            <p:ph type="body" sz="quarter" idx="10"/>
          </p:nvPr>
        </p:nvSpPr>
        <p:spPr/>
        <p:txBody>
          <a:bodyPr/>
          <a:lstStyle/>
          <a:p>
            <a:pPr marL="742950" indent="-742950">
              <a:buSzPct val="100000"/>
              <a:buFont typeface="+mj-lt"/>
              <a:buAutoNum type="alphaUcPeriod"/>
            </a:pPr>
            <a:r>
              <a:rPr lang="en-US" dirty="0"/>
              <a:t>No treatment is needed for this</a:t>
            </a:r>
          </a:p>
          <a:p>
            <a:pPr marL="742950" indent="-742950">
              <a:buSzPct val="100000"/>
              <a:buFont typeface="+mj-lt"/>
              <a:buAutoNum type="alphaUcPeriod"/>
            </a:pPr>
            <a:r>
              <a:rPr lang="en-US" b="1" dirty="0"/>
              <a:t>Ivermectin</a:t>
            </a:r>
          </a:p>
          <a:p>
            <a:pPr marL="742950" indent="-742950">
              <a:buSzPct val="100000"/>
              <a:buFont typeface="+mj-lt"/>
              <a:buAutoNum type="alphaUcPeriod"/>
            </a:pPr>
            <a:r>
              <a:rPr lang="en-US" dirty="0"/>
              <a:t>Albendazole</a:t>
            </a:r>
          </a:p>
          <a:p>
            <a:pPr marL="742950" indent="-742950">
              <a:buSzPct val="100000"/>
              <a:buFont typeface="+mj-lt"/>
              <a:buAutoNum type="alphaUcPeriod"/>
            </a:pPr>
            <a:r>
              <a:rPr lang="en-US" dirty="0"/>
              <a:t>Metronidazole</a:t>
            </a:r>
          </a:p>
          <a:p>
            <a:pPr marL="742950" indent="-742950">
              <a:buSzPct val="100000"/>
              <a:buFont typeface="+mj-lt"/>
              <a:buAutoNum type="alphaUcPeriod"/>
            </a:pPr>
            <a:r>
              <a:rPr lang="en-US" dirty="0"/>
              <a:t>Nitazoxanide</a:t>
            </a:r>
          </a:p>
        </p:txBody>
      </p:sp>
    </p:spTree>
    <p:extLst>
      <p:ext uri="{BB962C8B-B14F-4D97-AF65-F5344CB8AC3E}">
        <p14:creationId xmlns:p14="http://schemas.microsoft.com/office/powerpoint/2010/main" val="8774817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3E967-3935-7914-E1F3-5B525B52A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E1D98D-FFEE-9B6C-F3B7-F55CFA84C713}"/>
              </a:ext>
            </a:extLst>
          </p:cNvPr>
          <p:cNvSpPr>
            <a:spLocks noGrp="1"/>
          </p:cNvSpPr>
          <p:nvPr>
            <p:ph type="title"/>
          </p:nvPr>
        </p:nvSpPr>
        <p:spPr/>
        <p:txBody>
          <a:bodyPr/>
          <a:lstStyle/>
          <a:p>
            <a:r>
              <a:rPr lang="en-US" dirty="0"/>
              <a:t>Posttest Question #1</a:t>
            </a:r>
          </a:p>
        </p:txBody>
      </p:sp>
      <p:sp>
        <p:nvSpPr>
          <p:cNvPr id="3" name="Text Placeholder 2">
            <a:extLst>
              <a:ext uri="{FF2B5EF4-FFF2-40B4-BE49-F238E27FC236}">
                <a16:creationId xmlns:a16="http://schemas.microsoft.com/office/drawing/2014/main" id="{8FCC4CDE-6B65-3E69-236C-707F64C619F0}"/>
              </a:ext>
            </a:extLst>
          </p:cNvPr>
          <p:cNvSpPr>
            <a:spLocks noGrp="1"/>
          </p:cNvSpPr>
          <p:nvPr>
            <p:ph type="body" sz="quarter" idx="4294967295"/>
          </p:nvPr>
        </p:nvSpPr>
        <p:spPr>
          <a:xfrm>
            <a:off x="620184" y="1141664"/>
            <a:ext cx="11060539" cy="5345921"/>
          </a:xfrm>
        </p:spPr>
        <p:txBody>
          <a:bodyPr anchor="t">
            <a:noAutofit/>
          </a:bodyPr>
          <a:lstStyle/>
          <a:p>
            <a:pPr marL="0" indent="0">
              <a:buNone/>
            </a:pPr>
            <a:r>
              <a:rPr lang="en-US" sz="2600" dirty="0"/>
              <a:t>A 30-year-old woman with a new diagnosis of HIV presents for treatment initiation. Her CD4+ count is 36 cells/µL. She is mostly asymptomatic aside from mild fatigue and poor appetite. She reports 5 kg weight loss in the last 6 months. She lives and works in an urban environment with no travel outside of the US. Except for mild anemia, her basic laboratory values are within reference ranges. Which of the following would you prioritize before starting antiretroviral therapy (ART)?</a:t>
            </a:r>
          </a:p>
          <a:p>
            <a:pPr marL="914400" indent="-452438">
              <a:spcBef>
                <a:spcPts val="0"/>
              </a:spcBef>
              <a:spcAft>
                <a:spcPts val="1000"/>
              </a:spcAft>
              <a:buClr>
                <a:schemeClr val="tx1">
                  <a:lumMod val="75000"/>
                </a:schemeClr>
              </a:buClr>
              <a:buSzPct val="100000"/>
              <a:buFont typeface="+mj-lt"/>
              <a:buAutoNum type="alphaUcPeriod"/>
            </a:pPr>
            <a:r>
              <a:rPr lang="en-US" sz="2600" dirty="0"/>
              <a:t>Chest computed tomography scan and QuantiFERON-TB Gold assay</a:t>
            </a:r>
          </a:p>
          <a:p>
            <a:pPr marL="914400" indent="-452438">
              <a:spcBef>
                <a:spcPts val="0"/>
              </a:spcBef>
              <a:spcAft>
                <a:spcPts val="1000"/>
              </a:spcAft>
              <a:buClr>
                <a:schemeClr val="tx1">
                  <a:lumMod val="75000"/>
                </a:schemeClr>
              </a:buClr>
              <a:buSzPct val="100000"/>
              <a:buFont typeface="+mj-lt"/>
              <a:buAutoNum type="alphaUcPeriod"/>
            </a:pPr>
            <a:r>
              <a:rPr lang="en-US" sz="2600" dirty="0"/>
              <a:t>Induced sputum for acid-fast bacillus test</a:t>
            </a:r>
          </a:p>
          <a:p>
            <a:pPr marL="914400" indent="-452438">
              <a:spcBef>
                <a:spcPts val="0"/>
              </a:spcBef>
              <a:spcAft>
                <a:spcPts val="1000"/>
              </a:spcAft>
              <a:buClr>
                <a:schemeClr val="tx1">
                  <a:lumMod val="75000"/>
                </a:schemeClr>
              </a:buClr>
              <a:buSzPct val="100000"/>
              <a:buFont typeface="+mj-lt"/>
              <a:buAutoNum type="alphaUcPeriod"/>
            </a:pPr>
            <a:r>
              <a:rPr lang="en-US" sz="2600" dirty="0"/>
              <a:t>Hepatitis serology and serum cryptococcal antigen (</a:t>
            </a:r>
            <a:r>
              <a:rPr lang="en-US" sz="2600" dirty="0" err="1"/>
              <a:t>CrAg</a:t>
            </a:r>
            <a:r>
              <a:rPr lang="en-US" sz="2600" dirty="0"/>
              <a:t>) test</a:t>
            </a:r>
          </a:p>
          <a:p>
            <a:pPr marL="914400" indent="-452438">
              <a:spcBef>
                <a:spcPts val="0"/>
              </a:spcBef>
              <a:spcAft>
                <a:spcPts val="1000"/>
              </a:spcAft>
              <a:buClr>
                <a:schemeClr val="tx1">
                  <a:lumMod val="75000"/>
                </a:schemeClr>
              </a:buClr>
              <a:buSzPct val="100000"/>
              <a:buFont typeface="+mj-lt"/>
              <a:buAutoNum type="alphaUcPeriod"/>
            </a:pPr>
            <a:r>
              <a:rPr lang="en-US" sz="2600" i="1" dirty="0"/>
              <a:t>Toxoplasma</a:t>
            </a:r>
            <a:r>
              <a:rPr lang="en-US" sz="2600" dirty="0"/>
              <a:t> serology and brain magnetic resonance imaging (MRI)</a:t>
            </a:r>
          </a:p>
          <a:p>
            <a:pPr marL="0" indent="0">
              <a:buNone/>
            </a:pPr>
            <a:endParaRPr lang="en-US" sz="2600" dirty="0"/>
          </a:p>
        </p:txBody>
      </p:sp>
    </p:spTree>
    <p:extLst>
      <p:ext uri="{BB962C8B-B14F-4D97-AF65-F5344CB8AC3E}">
        <p14:creationId xmlns:p14="http://schemas.microsoft.com/office/powerpoint/2010/main" val="42468363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712FB-BD4C-7D97-5E55-5D8B5FE535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B88E89-94D4-90FF-A860-2E789B45D97A}"/>
              </a:ext>
            </a:extLst>
          </p:cNvPr>
          <p:cNvSpPr>
            <a:spLocks noGrp="1"/>
          </p:cNvSpPr>
          <p:nvPr>
            <p:ph type="title"/>
          </p:nvPr>
        </p:nvSpPr>
        <p:spPr/>
        <p:txBody>
          <a:bodyPr/>
          <a:lstStyle/>
          <a:p>
            <a:r>
              <a:rPr lang="en-US" dirty="0"/>
              <a:t>Posttest Explanation #1</a:t>
            </a:r>
          </a:p>
        </p:txBody>
      </p:sp>
      <p:sp>
        <p:nvSpPr>
          <p:cNvPr id="3" name="Text Placeholder 2">
            <a:extLst>
              <a:ext uri="{FF2B5EF4-FFF2-40B4-BE49-F238E27FC236}">
                <a16:creationId xmlns:a16="http://schemas.microsoft.com/office/drawing/2014/main" id="{7CD45718-E03D-3306-7FF3-11562D0A8AAF}"/>
              </a:ext>
            </a:extLst>
          </p:cNvPr>
          <p:cNvSpPr>
            <a:spLocks noGrp="1"/>
          </p:cNvSpPr>
          <p:nvPr>
            <p:ph type="body" sz="quarter" idx="4294967295"/>
          </p:nvPr>
        </p:nvSpPr>
        <p:spPr>
          <a:xfrm>
            <a:off x="620184" y="1141664"/>
            <a:ext cx="11060539" cy="5345921"/>
          </a:xfrm>
        </p:spPr>
        <p:txBody>
          <a:bodyPr anchor="t">
            <a:noAutofit/>
          </a:bodyPr>
          <a:lstStyle/>
          <a:p>
            <a:pPr marL="0" indent="0">
              <a:buNone/>
            </a:pPr>
            <a:r>
              <a:rPr lang="en-US" sz="2400" b="1" dirty="0"/>
              <a:t>Correct answer is C. </a:t>
            </a:r>
            <a:r>
              <a:rPr lang="en-US" sz="2400" dirty="0"/>
              <a:t>People with HIV in the US have an overall low prevalence of cryptococcal antigenemia, but it is present in approximately 5% of people with </a:t>
            </a:r>
            <a:r>
              <a:rPr lang="en-US" sz="2400"/>
              <a:t>a CD4+ count below 50 cells/µL and screening in these patients is recommended. </a:t>
            </a:r>
          </a:p>
          <a:p>
            <a:pPr marL="0" indent="0">
              <a:buNone/>
            </a:pPr>
            <a:r>
              <a:rPr lang="en-US" sz="2400" dirty="0"/>
              <a:t>If a serum </a:t>
            </a:r>
            <a:r>
              <a:rPr lang="en-US" sz="2400" dirty="0" err="1"/>
              <a:t>CrAg</a:t>
            </a:r>
            <a:r>
              <a:rPr lang="en-US" sz="2400" dirty="0"/>
              <a:t> test is positive, a lumbar puncture should be performed to assess central nervous system involvement. A positive serum </a:t>
            </a:r>
            <a:r>
              <a:rPr lang="en-US" sz="2400" dirty="0" err="1"/>
              <a:t>CrAg</a:t>
            </a:r>
            <a:r>
              <a:rPr lang="en-US" sz="2400" dirty="0"/>
              <a:t> test in the absence of positive cerebrospinal fluid </a:t>
            </a:r>
            <a:r>
              <a:rPr lang="en-US" sz="2400" dirty="0" err="1"/>
              <a:t>CrAg</a:t>
            </a:r>
            <a:r>
              <a:rPr lang="en-US" sz="2400" dirty="0"/>
              <a:t> test is indicative of disseminated cryptococcal disease. </a:t>
            </a:r>
          </a:p>
          <a:p>
            <a:pPr marL="0" indent="0">
              <a:buNone/>
            </a:pPr>
            <a:r>
              <a:rPr lang="en-US" sz="2400" dirty="0"/>
              <a:t>Hepatitis serology is important in people with HIV as it may inform selection of ART (</a:t>
            </a:r>
            <a:r>
              <a:rPr lang="en-US" sz="2400" dirty="0" err="1"/>
              <a:t>eg</a:t>
            </a:r>
            <a:r>
              <a:rPr lang="en-US" sz="2400" dirty="0"/>
              <a:t>, tenofovir-containing regimens) and which vaccines will be needed. </a:t>
            </a:r>
          </a:p>
          <a:p>
            <a:pPr marL="0" indent="0">
              <a:buNone/>
            </a:pPr>
            <a:r>
              <a:rPr lang="en-US" sz="2400" dirty="0"/>
              <a:t>Chest imaging and screening for tuberculosis (TB) should be prioritized with respiratory symptoms or a history of TB exposure. </a:t>
            </a:r>
            <a:r>
              <a:rPr lang="en-US" sz="2400" i="1" dirty="0"/>
              <a:t>Toxoplasma </a:t>
            </a:r>
            <a:r>
              <a:rPr lang="en-US" sz="2400" dirty="0"/>
              <a:t>serology should also be assessed, but an MRI would only be needed if symptomatic. </a:t>
            </a:r>
          </a:p>
        </p:txBody>
      </p:sp>
    </p:spTree>
    <p:extLst>
      <p:ext uri="{BB962C8B-B14F-4D97-AF65-F5344CB8AC3E}">
        <p14:creationId xmlns:p14="http://schemas.microsoft.com/office/powerpoint/2010/main" val="12117488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026FD-0E65-5FF9-CE04-022A28617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CECDC6-BB8D-0357-0A85-E19B313961A9}"/>
              </a:ext>
            </a:extLst>
          </p:cNvPr>
          <p:cNvSpPr>
            <a:spLocks noGrp="1"/>
          </p:cNvSpPr>
          <p:nvPr>
            <p:ph type="title"/>
          </p:nvPr>
        </p:nvSpPr>
        <p:spPr/>
        <p:txBody>
          <a:bodyPr/>
          <a:lstStyle/>
          <a:p>
            <a:r>
              <a:rPr lang="en-US" dirty="0"/>
              <a:t>Posttest Question #2</a:t>
            </a:r>
          </a:p>
        </p:txBody>
      </p:sp>
      <p:sp>
        <p:nvSpPr>
          <p:cNvPr id="3" name="Text Placeholder 2">
            <a:extLst>
              <a:ext uri="{FF2B5EF4-FFF2-40B4-BE49-F238E27FC236}">
                <a16:creationId xmlns:a16="http://schemas.microsoft.com/office/drawing/2014/main" id="{E80F5BB2-D8B1-4B00-EE3C-15812E6DDF84}"/>
              </a:ext>
            </a:extLst>
          </p:cNvPr>
          <p:cNvSpPr>
            <a:spLocks noGrp="1"/>
          </p:cNvSpPr>
          <p:nvPr>
            <p:ph type="body" sz="quarter" idx="4294967295"/>
          </p:nvPr>
        </p:nvSpPr>
        <p:spPr>
          <a:xfrm>
            <a:off x="620184" y="1141664"/>
            <a:ext cx="11060539" cy="5345921"/>
          </a:xfrm>
        </p:spPr>
        <p:txBody>
          <a:bodyPr anchor="t">
            <a:noAutofit/>
          </a:bodyPr>
          <a:lstStyle/>
          <a:p>
            <a:pPr marL="0" indent="0">
              <a:buNone/>
            </a:pPr>
            <a:r>
              <a:rPr lang="en-US" sz="2600" dirty="0"/>
              <a:t>A man in his 40s who is hospitalized was diagnosed with HIV (CD4+ count 50 cells/µL) and </a:t>
            </a:r>
            <a:r>
              <a:rPr lang="en-US" sz="2600" i="1" dirty="0"/>
              <a:t>Pneumocystis jirovecii </a:t>
            </a:r>
            <a:r>
              <a:rPr lang="en-US" sz="2600" dirty="0"/>
              <a:t>pneumonia, for which he started trimethoprim-sulfamethoxazole (TMP-SMX) and prednisone 3 days ago. He currently has diarrhea. An ova and parasite stool test shows </a:t>
            </a:r>
            <a:r>
              <a:rPr lang="en-US" sz="2600" dirty="0" err="1"/>
              <a:t>cryptosporidia</a:t>
            </a:r>
            <a:r>
              <a:rPr lang="en-US" sz="2600" dirty="0"/>
              <a:t>. He is originally from Nicaragua and was raised on a farm. Which of the following is the most appropriate next step in his management? </a:t>
            </a:r>
          </a:p>
          <a:p>
            <a:pPr marL="914400" indent="-452438">
              <a:spcBef>
                <a:spcPts val="0"/>
              </a:spcBef>
              <a:spcAft>
                <a:spcPts val="1000"/>
              </a:spcAft>
              <a:buClr>
                <a:schemeClr val="tx1">
                  <a:lumMod val="75000"/>
                </a:schemeClr>
              </a:buClr>
              <a:buSzPct val="100000"/>
              <a:buFont typeface="+mj-lt"/>
              <a:buAutoNum type="alphaUcPeriod"/>
            </a:pPr>
            <a:r>
              <a:rPr lang="en-US" sz="2600" dirty="0"/>
              <a:t>Start antiretroviral therapy (ART) immediately</a:t>
            </a:r>
          </a:p>
          <a:p>
            <a:pPr marL="914400" indent="-452438">
              <a:spcBef>
                <a:spcPts val="0"/>
              </a:spcBef>
              <a:spcAft>
                <a:spcPts val="1000"/>
              </a:spcAft>
              <a:buClr>
                <a:schemeClr val="tx1">
                  <a:lumMod val="75000"/>
                </a:schemeClr>
              </a:buClr>
              <a:buSzPct val="100000"/>
              <a:buFont typeface="+mj-lt"/>
              <a:buAutoNum type="alphaUcPeriod"/>
            </a:pPr>
            <a:r>
              <a:rPr lang="en-US" sz="2600" dirty="0"/>
              <a:t>Start ART immediately and give 2 doses of ivermectin</a:t>
            </a:r>
          </a:p>
          <a:p>
            <a:pPr marL="914400" indent="-452438">
              <a:spcBef>
                <a:spcPts val="0"/>
              </a:spcBef>
              <a:spcAft>
                <a:spcPts val="1000"/>
              </a:spcAft>
              <a:buClr>
                <a:schemeClr val="tx1">
                  <a:lumMod val="75000"/>
                </a:schemeClr>
              </a:buClr>
              <a:buSzPct val="100000"/>
              <a:buFont typeface="+mj-lt"/>
              <a:buAutoNum type="alphaUcPeriod"/>
            </a:pPr>
            <a:r>
              <a:rPr lang="en-US" sz="2600" dirty="0"/>
              <a:t>Start ART immediately and initiate nitazoxanide </a:t>
            </a:r>
          </a:p>
          <a:p>
            <a:pPr marL="914400" indent="-452438">
              <a:spcBef>
                <a:spcPts val="0"/>
              </a:spcBef>
              <a:spcAft>
                <a:spcPts val="1000"/>
              </a:spcAft>
              <a:buClr>
                <a:schemeClr val="tx1">
                  <a:lumMod val="75000"/>
                </a:schemeClr>
              </a:buClr>
              <a:buSzPct val="100000"/>
              <a:buFont typeface="+mj-lt"/>
              <a:buAutoNum type="alphaUcPeriod"/>
            </a:pPr>
            <a:r>
              <a:rPr lang="en-US" sz="2600" dirty="0"/>
              <a:t>Defer ART until they have tapered off prednisone</a:t>
            </a:r>
          </a:p>
          <a:p>
            <a:pPr marL="914400" indent="-452438">
              <a:spcBef>
                <a:spcPts val="0"/>
              </a:spcBef>
              <a:spcAft>
                <a:spcPts val="1000"/>
              </a:spcAft>
              <a:buClr>
                <a:schemeClr val="tx1">
                  <a:lumMod val="75000"/>
                </a:schemeClr>
              </a:buClr>
              <a:buSzPct val="100000"/>
              <a:buFont typeface="+mj-lt"/>
              <a:buAutoNum type="alphaUcPeriod"/>
            </a:pPr>
            <a:endParaRPr lang="en-US" sz="2600" dirty="0"/>
          </a:p>
          <a:p>
            <a:pPr marL="914400" indent="-452438">
              <a:spcBef>
                <a:spcPts val="0"/>
              </a:spcBef>
              <a:spcAft>
                <a:spcPts val="1000"/>
              </a:spcAft>
              <a:buClr>
                <a:schemeClr val="tx1">
                  <a:lumMod val="75000"/>
                </a:schemeClr>
              </a:buClr>
              <a:buSzPct val="100000"/>
              <a:buFont typeface="+mj-lt"/>
              <a:buAutoNum type="alphaUcPeriod"/>
            </a:pPr>
            <a:endParaRPr lang="en-US" sz="2600" dirty="0"/>
          </a:p>
          <a:p>
            <a:pPr marL="0" indent="0">
              <a:buNone/>
            </a:pPr>
            <a:endParaRPr lang="en-US" sz="2600" dirty="0"/>
          </a:p>
        </p:txBody>
      </p:sp>
    </p:spTree>
    <p:extLst>
      <p:ext uri="{BB962C8B-B14F-4D97-AF65-F5344CB8AC3E}">
        <p14:creationId xmlns:p14="http://schemas.microsoft.com/office/powerpoint/2010/main" val="23565268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76206-BE20-A410-8716-838C4EE9B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786A9D-8186-FF90-B368-90DC6039DC84}"/>
              </a:ext>
            </a:extLst>
          </p:cNvPr>
          <p:cNvSpPr>
            <a:spLocks noGrp="1"/>
          </p:cNvSpPr>
          <p:nvPr>
            <p:ph type="title"/>
          </p:nvPr>
        </p:nvSpPr>
        <p:spPr/>
        <p:txBody>
          <a:bodyPr/>
          <a:lstStyle/>
          <a:p>
            <a:r>
              <a:rPr lang="en-US" dirty="0"/>
              <a:t>Posttest Explanation #2</a:t>
            </a:r>
          </a:p>
        </p:txBody>
      </p:sp>
      <p:sp>
        <p:nvSpPr>
          <p:cNvPr id="3" name="Text Placeholder 2">
            <a:extLst>
              <a:ext uri="{FF2B5EF4-FFF2-40B4-BE49-F238E27FC236}">
                <a16:creationId xmlns:a16="http://schemas.microsoft.com/office/drawing/2014/main" id="{65061016-ED88-1B83-1D43-A9885B6EB420}"/>
              </a:ext>
            </a:extLst>
          </p:cNvPr>
          <p:cNvSpPr>
            <a:spLocks noGrp="1"/>
          </p:cNvSpPr>
          <p:nvPr>
            <p:ph type="body" sz="quarter" idx="4294967295"/>
          </p:nvPr>
        </p:nvSpPr>
        <p:spPr>
          <a:xfrm>
            <a:off x="620184" y="1141664"/>
            <a:ext cx="11060539" cy="5345921"/>
          </a:xfrm>
        </p:spPr>
        <p:txBody>
          <a:bodyPr anchor="t">
            <a:noAutofit/>
          </a:bodyPr>
          <a:lstStyle/>
          <a:p>
            <a:pPr marL="0" indent="0">
              <a:buNone/>
            </a:pPr>
            <a:r>
              <a:rPr lang="en-US" sz="2400" b="1" dirty="0"/>
              <a:t>Correct answer is B. </a:t>
            </a:r>
            <a:r>
              <a:rPr lang="en-US" sz="2400" dirty="0"/>
              <a:t>Immediate ART is recommended, but corticosteroids increase the risk of disseminated strongyloidiasis and ivermectin would be indicated. </a:t>
            </a:r>
          </a:p>
          <a:p>
            <a:pPr marL="0" indent="0">
              <a:buNone/>
            </a:pPr>
            <a:r>
              <a:rPr lang="en-US" sz="2400" dirty="0"/>
              <a:t>People with an opportunistic infection (OI) should start ART within the first 2 weeks of OI treatment, except in the setting of cryptococcal meningitis or tuberculous meningitis. Studies in tuberculosis (TB) have shown increased </a:t>
            </a:r>
            <a:r>
              <a:rPr lang="en-US" sz="2400"/>
              <a:t>mortality if ART is not initiated in people with a CD4+ count below 50 cells/µL who </a:t>
            </a:r>
            <a:r>
              <a:rPr lang="en-US" sz="2400" dirty="0"/>
              <a:t>have started TB therapy. In contrast, meningitis increases the risk of severe immune reconstitution inflammatory syndrome and starting ART after clearance of cerebrospinal fluid is recommended. </a:t>
            </a:r>
          </a:p>
          <a:p>
            <a:pPr marL="0" indent="0">
              <a:buNone/>
            </a:pPr>
            <a:r>
              <a:rPr lang="en-US" sz="2400" dirty="0"/>
              <a:t>Nitazoxanide is approved for use in cryptosporidiosis in immunocompetent people older than 1 year. The best treatment for cryptosporidiosis listed here is ART.</a:t>
            </a:r>
          </a:p>
        </p:txBody>
      </p:sp>
    </p:spTree>
    <p:extLst>
      <p:ext uri="{BB962C8B-B14F-4D97-AF65-F5344CB8AC3E}">
        <p14:creationId xmlns:p14="http://schemas.microsoft.com/office/powerpoint/2010/main" val="2323006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38C1-22A1-6733-8A51-16D39C537659}"/>
              </a:ext>
            </a:extLst>
          </p:cNvPr>
          <p:cNvSpPr>
            <a:spLocks noGrp="1"/>
          </p:cNvSpPr>
          <p:nvPr>
            <p:ph type="title"/>
          </p:nvPr>
        </p:nvSpPr>
        <p:spPr/>
        <p:txBody>
          <a:bodyPr/>
          <a:lstStyle/>
          <a:p>
            <a:r>
              <a:rPr lang="en-US" dirty="0"/>
              <a:t>Some parting thoughts</a:t>
            </a:r>
          </a:p>
        </p:txBody>
      </p:sp>
      <p:sp>
        <p:nvSpPr>
          <p:cNvPr id="3" name="Text Placeholder 2">
            <a:extLst>
              <a:ext uri="{FF2B5EF4-FFF2-40B4-BE49-F238E27FC236}">
                <a16:creationId xmlns:a16="http://schemas.microsoft.com/office/drawing/2014/main" id="{5FEE82D2-20DA-40DC-D00D-C97B774087C0}"/>
              </a:ext>
            </a:extLst>
          </p:cNvPr>
          <p:cNvSpPr>
            <a:spLocks noGrp="1"/>
          </p:cNvSpPr>
          <p:nvPr>
            <p:ph type="body" sz="quarter" idx="10"/>
          </p:nvPr>
        </p:nvSpPr>
        <p:spPr>
          <a:xfrm>
            <a:off x="619597" y="2129721"/>
            <a:ext cx="11272013" cy="4728279"/>
          </a:xfrm>
        </p:spPr>
        <p:txBody>
          <a:bodyPr/>
          <a:lstStyle/>
          <a:p>
            <a:r>
              <a:rPr lang="en-US" dirty="0"/>
              <a:t>When patients are very immunocompromised, it can -and likely will- be more than one thing</a:t>
            </a:r>
          </a:p>
          <a:p>
            <a:r>
              <a:rPr lang="en-US" dirty="0"/>
              <a:t>With quick ART initiation, more OIs will be diagnosed after ART, be on the lookout!</a:t>
            </a:r>
          </a:p>
          <a:p>
            <a:r>
              <a:rPr lang="en-US" dirty="0"/>
              <a:t>Post-ART OI presentations are atypical and may not follow the 1980s textbook</a:t>
            </a:r>
          </a:p>
        </p:txBody>
      </p:sp>
    </p:spTree>
    <p:extLst>
      <p:ext uri="{BB962C8B-B14F-4D97-AF65-F5344CB8AC3E}">
        <p14:creationId xmlns:p14="http://schemas.microsoft.com/office/powerpoint/2010/main" val="16237022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D2B8-6104-99E8-8A94-390ED8EC6DCA}"/>
              </a:ext>
            </a:extLst>
          </p:cNvPr>
          <p:cNvSpPr>
            <a:spLocks noGrp="1"/>
          </p:cNvSpPr>
          <p:nvPr>
            <p:ph type="ctrTitle"/>
          </p:nvPr>
        </p:nvSpPr>
        <p:spPr/>
        <p:txBody>
          <a:bodyPr/>
          <a:lstStyle/>
          <a:p>
            <a:br>
              <a:rPr lang="en-US" dirty="0"/>
            </a:br>
            <a:br>
              <a:rPr lang="en-US" dirty="0"/>
            </a:br>
            <a:r>
              <a:rPr lang="en-US" dirty="0"/>
              <a:t>Q and A Session</a:t>
            </a:r>
            <a:br>
              <a:rPr lang="en-US" dirty="0"/>
            </a:br>
            <a:endParaRPr lang="en-US" dirty="0"/>
          </a:p>
        </p:txBody>
      </p:sp>
    </p:spTree>
    <p:extLst>
      <p:ext uri="{BB962C8B-B14F-4D97-AF65-F5344CB8AC3E}">
        <p14:creationId xmlns:p14="http://schemas.microsoft.com/office/powerpoint/2010/main" val="27646114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heme/theme1.xml><?xml version="1.0" encoding="utf-8"?>
<a:theme xmlns:a="http://schemas.openxmlformats.org/drawingml/2006/main" name="4_Custom Design">
  <a:themeElements>
    <a:clrScheme name="RyanWhite22">
      <a:dk1>
        <a:srgbClr val="183560"/>
      </a:dk1>
      <a:lt1>
        <a:srgbClr val="FFFFFF"/>
      </a:lt1>
      <a:dk2>
        <a:srgbClr val="C00000"/>
      </a:dk2>
      <a:lt2>
        <a:srgbClr val="C9E1EB"/>
      </a:lt2>
      <a:accent1>
        <a:srgbClr val="1A5883"/>
      </a:accent1>
      <a:accent2>
        <a:srgbClr val="60AFD0"/>
      </a:accent2>
      <a:accent3>
        <a:srgbClr val="FAEBB1"/>
      </a:accent3>
      <a:accent4>
        <a:srgbClr val="89CADA"/>
      </a:accent4>
      <a:accent5>
        <a:srgbClr val="0154AA"/>
      </a:accent5>
      <a:accent6>
        <a:srgbClr val="868581"/>
      </a:accent6>
      <a:hlink>
        <a:srgbClr val="0154A9"/>
      </a:hlink>
      <a:folHlink>
        <a:srgbClr val="0154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RyanWhite22">
      <a:dk1>
        <a:srgbClr val="183560"/>
      </a:dk1>
      <a:lt1>
        <a:srgbClr val="FFFFFF"/>
      </a:lt1>
      <a:dk2>
        <a:srgbClr val="C00000"/>
      </a:dk2>
      <a:lt2>
        <a:srgbClr val="C9E1EB"/>
      </a:lt2>
      <a:accent1>
        <a:srgbClr val="1A5883"/>
      </a:accent1>
      <a:accent2>
        <a:srgbClr val="60AFD0"/>
      </a:accent2>
      <a:accent3>
        <a:srgbClr val="FAEBB1"/>
      </a:accent3>
      <a:accent4>
        <a:srgbClr val="89CADA"/>
      </a:accent4>
      <a:accent5>
        <a:srgbClr val="0154AA"/>
      </a:accent5>
      <a:accent6>
        <a:srgbClr val="868581"/>
      </a:accent6>
      <a:hlink>
        <a:srgbClr val="0154A9"/>
      </a:hlink>
      <a:folHlink>
        <a:srgbClr val="0154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5b4d1ab-5401-4f43-b4db-b840d937b876" xsi:nil="true"/>
    <KB xmlns="5aba7cdf-180c-4384-8a9d-138fa8e6d00e">
      <UserInfo>
        <DisplayName/>
        <AccountId xsi:nil="true"/>
        <AccountType/>
      </UserInfo>
    </KB>
    <Categpru xmlns="5aba7cdf-180c-4384-8a9d-138fa8e6d00e" xsi:nil="true"/>
    <lcf76f155ced4ddcb4097134ff3c332f xmlns="5aba7cdf-180c-4384-8a9d-138fa8e6d00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EBD5AB46C3CC43B7A6500277EB8A0A" ma:contentTypeVersion="21" ma:contentTypeDescription="Create a new document." ma:contentTypeScope="" ma:versionID="769b4ef54c6025a85ae5a161ce916550">
  <xsd:schema xmlns:xsd="http://www.w3.org/2001/XMLSchema" xmlns:xs="http://www.w3.org/2001/XMLSchema" xmlns:p="http://schemas.microsoft.com/office/2006/metadata/properties" xmlns:ns2="5aba7cdf-180c-4384-8a9d-138fa8e6d00e" xmlns:ns3="c5b4d1ab-5401-4f43-b4db-b840d937b876" targetNamespace="http://schemas.microsoft.com/office/2006/metadata/properties" ma:root="true" ma:fieldsID="fe8a71f19a3fbe3a7a0b2dfd503e66d6" ns2:_="" ns3:_="">
    <xsd:import namespace="5aba7cdf-180c-4384-8a9d-138fa8e6d00e"/>
    <xsd:import namespace="c5b4d1ab-5401-4f43-b4db-b840d937b8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Categpru"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KB"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a7cdf-180c-4384-8a9d-138fa8e6d0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Categpru" ma:index="12" nillable="true" ma:displayName="Category" ma:description="Document Category" ma:format="Dropdown" ma:internalName="Categpru">
      <xsd:simpleType>
        <xsd:union memberTypes="dms:Text">
          <xsd:simpleType>
            <xsd:restriction base="dms:Choice">
              <xsd:enumeration value="CROI"/>
              <xsd:enumeration value="General Administration"/>
              <xsd:enumeration value="Production"/>
              <xsd:enumeration value="Ryan White"/>
            </xsd:restriction>
          </xsd:simpleType>
        </xsd:un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KB" ma:index="20" nillable="true" ma:displayName="KB" ma:format="Dropdown" ma:list="UserInfo" ma:SharePointGroup="0" ma:internalName="KB">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b258697-a7df-4812-bf7f-9236907ce1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b4d1ab-5401-4f43-b4db-b840d937b8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aa5329e8-7a54-4dca-b04b-15743006f0fe}" ma:internalName="TaxCatchAll" ma:showField="CatchAllData" ma:web="c5b4d1ab-5401-4f43-b4db-b840d937b8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04CEC9-167B-471F-8F41-D186A535F57C}">
  <ds:schemaRefs>
    <ds:schemaRef ds:uri="http://schemas.microsoft.com/sharepoint/v3/contenttype/forms"/>
  </ds:schemaRefs>
</ds:datastoreItem>
</file>

<file path=customXml/itemProps2.xml><?xml version="1.0" encoding="utf-8"?>
<ds:datastoreItem xmlns:ds="http://schemas.openxmlformats.org/officeDocument/2006/customXml" ds:itemID="{4FF58F57-D272-46A7-B406-8E1D02AC3EB7}">
  <ds:schemaRefs>
    <ds:schemaRef ds:uri="http://purl.org/dc/terms/"/>
    <ds:schemaRef ds:uri="http://purl.org/dc/dcmitype/"/>
    <ds:schemaRef ds:uri="c5b4d1ab-5401-4f43-b4db-b840d937b876"/>
    <ds:schemaRef ds:uri="http://schemas.microsoft.com/office/infopath/2007/PartnerControls"/>
    <ds:schemaRef ds:uri="http://schemas.openxmlformats.org/package/2006/metadata/core-properties"/>
    <ds:schemaRef ds:uri="http://purl.org/dc/elements/1.1/"/>
    <ds:schemaRef ds:uri="http://www.w3.org/XML/1998/namespace"/>
    <ds:schemaRef ds:uri="5aba7cdf-180c-4384-8a9d-138fa8e6d00e"/>
    <ds:schemaRef ds:uri="http://schemas.microsoft.com/office/2006/documentManagement/types"/>
    <ds:schemaRef ds:uri="http://schemas.microsoft.com/office/2006/metadata/properties"/>
  </ds:schemaRefs>
</ds:datastoreItem>
</file>

<file path=customXml/itemProps3.xml><?xml version="1.0" encoding="utf-8"?>
<ds:datastoreItem xmlns:ds="http://schemas.openxmlformats.org/officeDocument/2006/customXml" ds:itemID="{FC3B5C61-E0E4-4FE4-9306-FD474A7D7B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ba7cdf-180c-4384-8a9d-138fa8e6d00e"/>
    <ds:schemaRef ds:uri="c5b4d1ab-5401-4f43-b4db-b840d937b8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4874</TotalTime>
  <Words>4124</Words>
  <Application>Microsoft Macintosh PowerPoint</Application>
  <PresentationFormat>Widescreen</PresentationFormat>
  <Paragraphs>347</Paragraphs>
  <Slides>67</Slides>
  <Notes>10</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67</vt:i4>
      </vt:variant>
    </vt:vector>
  </HeadingPairs>
  <TitlesOfParts>
    <vt:vector size="76" baseType="lpstr">
      <vt:lpstr>Arial Unicode MS</vt:lpstr>
      <vt:lpstr>ＭＳ Ｐゴシック</vt:lpstr>
      <vt:lpstr>Arial</vt:lpstr>
      <vt:lpstr>Calibri</vt:lpstr>
      <vt:lpstr>Chalkboard</vt:lpstr>
      <vt:lpstr>Courier New</vt:lpstr>
      <vt:lpstr>Wingdings</vt:lpstr>
      <vt:lpstr>4_Custom Design</vt:lpstr>
      <vt:lpstr>3_Custom Design</vt:lpstr>
      <vt:lpstr>Diagnosis and Management of Common Opportunistic Infections in People With HIV</vt:lpstr>
      <vt:lpstr>Financial Relationships With Ineligible Companies (Formerly Described as Commercial Interests by the ACCME) Within the Last 2 Years</vt:lpstr>
      <vt:lpstr>Learning Objectives</vt:lpstr>
      <vt:lpstr>Pretest Question #1</vt:lpstr>
      <vt:lpstr>Pretest Question #2</vt:lpstr>
      <vt:lpstr>Important to note</vt:lpstr>
      <vt:lpstr>PowerPoint Presentation</vt:lpstr>
      <vt:lpstr>Late diagnosis and OIs remain a problem in HIV care </vt:lpstr>
      <vt:lpstr>Incidence, hospitalizations and mortality</vt:lpstr>
      <vt:lpstr>Eye floaters </vt:lpstr>
      <vt:lpstr>ARS Question #1: Question about management</vt:lpstr>
      <vt:lpstr>ARS Question #1: Question about management</vt:lpstr>
      <vt:lpstr>Valganciclovir oral therapy in CMV </vt:lpstr>
      <vt:lpstr>CMV beyond the eye</vt:lpstr>
      <vt:lpstr>Take home points – CMV</vt:lpstr>
      <vt:lpstr>Pulmonary disease and cytopenias in a new diagnosis of advanced HIV</vt:lpstr>
      <vt:lpstr>Tissue diagnosis</vt:lpstr>
      <vt:lpstr>Mold in the cold, yeast in the heat</vt:lpstr>
      <vt:lpstr>Take home points – Histoplasma</vt:lpstr>
      <vt:lpstr>The storm after the calm</vt:lpstr>
      <vt:lpstr>Chest Imaging</vt:lpstr>
      <vt:lpstr>Treatment of PJP</vt:lpstr>
      <vt:lpstr>ARS Question #2</vt:lpstr>
      <vt:lpstr>ARS Question #2</vt:lpstr>
      <vt:lpstr>Returns in two weeks with high fevers, weight loss and painful cervical LAN</vt:lpstr>
      <vt:lpstr>Core LN biopsy</vt:lpstr>
      <vt:lpstr>M. genavense</vt:lpstr>
      <vt:lpstr>Prominent GI involvement </vt:lpstr>
      <vt:lpstr>Treat as severe MAC with a macrolide backbone, ART improves survival</vt:lpstr>
      <vt:lpstr>IRIS (Immune Reconstitution Inflammatory Syndrome) in HIV</vt:lpstr>
      <vt:lpstr>Unmasking MAC</vt:lpstr>
      <vt:lpstr>MAC presentation in HIV</vt:lpstr>
      <vt:lpstr>ARS Question #3</vt:lpstr>
      <vt:lpstr>ARS Question #3</vt:lpstr>
      <vt:lpstr>PowerPoint Presentation</vt:lpstr>
      <vt:lpstr>The perfect storm</vt:lpstr>
      <vt:lpstr>CT imaging</vt:lpstr>
      <vt:lpstr>Diagnosis of Castleman’s disease</vt:lpstr>
      <vt:lpstr>Characteristics and outcomes of KSHV associated Multicentric Castleman’s Disease (MCD)</vt:lpstr>
      <vt:lpstr>Take home points – TB/NTM</vt:lpstr>
      <vt:lpstr>Prednisone for prevention or early treatment of TB-IRIS</vt:lpstr>
      <vt:lpstr>Take home points – KS and KS-associated diseases (KAD)</vt:lpstr>
      <vt:lpstr>Cryptococcus meningitis and IRIS </vt:lpstr>
      <vt:lpstr>Cryptococcus case </vt:lpstr>
      <vt:lpstr>Cryptococcus can be in many places  </vt:lpstr>
      <vt:lpstr>COAT trial, wait before starting ART</vt:lpstr>
      <vt:lpstr>AMBITION for treatment of CM in resource limited settings</vt:lpstr>
      <vt:lpstr>Take home points – Cryptococcus</vt:lpstr>
      <vt:lpstr>PML vs Toxoplasma</vt:lpstr>
      <vt:lpstr>Example 1 </vt:lpstr>
      <vt:lpstr>Example 2</vt:lpstr>
      <vt:lpstr>Rapid Fire 🔥#1</vt:lpstr>
      <vt:lpstr>ARS Question #4: Work up should start with:</vt:lpstr>
      <vt:lpstr>ARS Question #4: Work up should start with:</vt:lpstr>
      <vt:lpstr>Follow up after 1 year of ART and acitretin</vt:lpstr>
      <vt:lpstr>Rapid Fire 🔥 #2</vt:lpstr>
      <vt:lpstr>ARS Question #5: Most likely diagnosis is…</vt:lpstr>
      <vt:lpstr>ARS Question #5: Most likely diagnosis is…</vt:lpstr>
      <vt:lpstr>Rapid Fire 🔥 #3</vt:lpstr>
      <vt:lpstr>ARS Question #6: You would treat with:</vt:lpstr>
      <vt:lpstr>ARS Question #6: You would treat with:</vt:lpstr>
      <vt:lpstr>Posttest Question #1</vt:lpstr>
      <vt:lpstr>Posttest Explanation #1</vt:lpstr>
      <vt:lpstr>Posttest Question #2</vt:lpstr>
      <vt:lpstr>Posttest Explanation #2</vt:lpstr>
      <vt:lpstr>Some parting thoughts</vt:lpstr>
      <vt:lpstr>  Q and A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Reed Kuykendall</dc:creator>
  <cp:lastModifiedBy>Sereti, Irini (NIH/NIAID) [E]</cp:lastModifiedBy>
  <cp:revision>239</cp:revision>
  <dcterms:created xsi:type="dcterms:W3CDTF">2025-04-23T16:33:51Z</dcterms:created>
  <dcterms:modified xsi:type="dcterms:W3CDTF">2026-11-03T13:31:37Z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0x010100C9EBD5AB46C3CC43B7A6500277EB8A0A</vt:lpwstr>
  </property>
  <property fmtid="{D5CDD505-2E9C-101B-9397-08002B2CF9AE}" pid="3" name="MediaServiceImageTags">
    <vt:lpwstr/>
  </property>
</Properties>
</file>